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300" r:id="rId4"/>
    <p:sldId id="301" r:id="rId5"/>
    <p:sldId id="271" r:id="rId6"/>
    <p:sldId id="259" r:id="rId7"/>
    <p:sldId id="273" r:id="rId8"/>
    <p:sldId id="299" r:id="rId9"/>
    <p:sldId id="304" r:id="rId10"/>
    <p:sldId id="302" r:id="rId11"/>
    <p:sldId id="275" r:id="rId12"/>
    <p:sldId id="303" r:id="rId13"/>
    <p:sldId id="277" r:id="rId14"/>
    <p:sldId id="276" r:id="rId15"/>
    <p:sldId id="311" r:id="rId16"/>
    <p:sldId id="305" r:id="rId17"/>
    <p:sldId id="307" r:id="rId18"/>
    <p:sldId id="308" r:id="rId19"/>
    <p:sldId id="309" r:id="rId20"/>
    <p:sldId id="310" r:id="rId21"/>
    <p:sldId id="30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6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9"/>
    <p:restoredTop sz="96281"/>
  </p:normalViewPr>
  <p:slideViewPr>
    <p:cSldViewPr snapToGrid="0">
      <p:cViewPr>
        <p:scale>
          <a:sx n="110" d="100"/>
          <a:sy n="110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talia.nevskaya/Downloads/&#1042;&#1042;&#1055;%20+%20&#1085;&#1072;&#1089;&#1077;&#1083;&#1077;&#1085;&#1080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talia.nevskaya/Downloads/&#1042;&#1042;&#1055;%20+%20&#1085;&#1072;&#1089;&#1077;&#1083;&#1077;&#1085;&#1080;&#1077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natalia.nevskaya/Downloads/&#1042;&#1042;&#1055;%20+%20&#1085;&#1072;&#1089;&#1077;&#1083;&#1077;&#1085;&#1080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Лист2!$B$4:$BV$4</c:f>
              <c:numCache>
                <c:formatCode>0</c:formatCode>
                <c:ptCount val="73"/>
                <c:pt idx="42">
                  <c:v>148726</c:v>
                </c:pt>
                <c:pt idx="43">
                  <c:v>148897</c:v>
                </c:pt>
                <c:pt idx="44">
                  <c:v>148829</c:v>
                </c:pt>
                <c:pt idx="45">
                  <c:v>148557</c:v>
                </c:pt>
                <c:pt idx="46">
                  <c:v>148233</c:v>
                </c:pt>
                <c:pt idx="47">
                  <c:v>147940</c:v>
                </c:pt>
                <c:pt idx="48">
                  <c:v>147673</c:v>
                </c:pt>
                <c:pt idx="49">
                  <c:v>147336</c:v>
                </c:pt>
                <c:pt idx="50">
                  <c:v>146845</c:v>
                </c:pt>
                <c:pt idx="51">
                  <c:v>146236</c:v>
                </c:pt>
                <c:pt idx="52">
                  <c:v>145590</c:v>
                </c:pt>
                <c:pt idx="53">
                  <c:v>144947</c:v>
                </c:pt>
                <c:pt idx="54">
                  <c:v>144354</c:v>
                </c:pt>
                <c:pt idx="55">
                  <c:v>143800</c:v>
                </c:pt>
                <c:pt idx="56">
                  <c:v>143339</c:v>
                </c:pt>
                <c:pt idx="57">
                  <c:v>143118</c:v>
                </c:pt>
                <c:pt idx="58">
                  <c:v>143087</c:v>
                </c:pt>
                <c:pt idx="59">
                  <c:v>143164</c:v>
                </c:pt>
                <c:pt idx="60">
                  <c:v>143243</c:v>
                </c:pt>
                <c:pt idx="61">
                  <c:v>143365</c:v>
                </c:pt>
                <c:pt idx="62">
                  <c:v>143629</c:v>
                </c:pt>
                <c:pt idx="63">
                  <c:v>143957</c:v>
                </c:pt>
                <c:pt idx="64">
                  <c:v>144285</c:v>
                </c:pt>
                <c:pt idx="65">
                  <c:v>144668</c:v>
                </c:pt>
                <c:pt idx="66">
                  <c:v>145109</c:v>
                </c:pt>
                <c:pt idx="67">
                  <c:v>145453</c:v>
                </c:pt>
                <c:pt idx="68">
                  <c:v>145652</c:v>
                </c:pt>
                <c:pt idx="69">
                  <c:v>145742</c:v>
                </c:pt>
                <c:pt idx="70">
                  <c:v>145617</c:v>
                </c:pt>
                <c:pt idx="71">
                  <c:v>145103</c:v>
                </c:pt>
                <c:pt idx="72">
                  <c:v>144713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18-6344-96EF-88436BEBFABD}"/>
            </c:ext>
          </c:extLst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Лист2!$B$5:$BV$5</c:f>
              <c:numCache>
                <c:formatCode>0</c:formatCode>
                <c:ptCount val="73"/>
                <c:pt idx="0">
                  <c:v>70964</c:v>
                </c:pt>
                <c:pt idx="1">
                  <c:v>70820</c:v>
                </c:pt>
                <c:pt idx="2">
                  <c:v>70808</c:v>
                </c:pt>
                <c:pt idx="3">
                  <c:v>70879</c:v>
                </c:pt>
                <c:pt idx="4">
                  <c:v>71021</c:v>
                </c:pt>
                <c:pt idx="5">
                  <c:v>71223</c:v>
                </c:pt>
                <c:pt idx="6">
                  <c:v>71473</c:v>
                </c:pt>
                <c:pt idx="7">
                  <c:v>71772</c:v>
                </c:pt>
                <c:pt idx="8">
                  <c:v>72136</c:v>
                </c:pt>
                <c:pt idx="9">
                  <c:v>72579</c:v>
                </c:pt>
                <c:pt idx="10">
                  <c:v>73064</c:v>
                </c:pt>
                <c:pt idx="11">
                  <c:v>73604</c:v>
                </c:pt>
                <c:pt idx="12">
                  <c:v>74194</c:v>
                </c:pt>
                <c:pt idx="13">
                  <c:v>74796</c:v>
                </c:pt>
                <c:pt idx="14">
                  <c:v>75423</c:v>
                </c:pt>
                <c:pt idx="15">
                  <c:v>76037</c:v>
                </c:pt>
                <c:pt idx="16">
                  <c:v>76619</c:v>
                </c:pt>
                <c:pt idx="17">
                  <c:v>77174</c:v>
                </c:pt>
                <c:pt idx="18">
                  <c:v>77646</c:v>
                </c:pt>
                <c:pt idx="19">
                  <c:v>78012</c:v>
                </c:pt>
                <c:pt idx="20">
                  <c:v>78295</c:v>
                </c:pt>
                <c:pt idx="21">
                  <c:v>78511</c:v>
                </c:pt>
                <c:pt idx="22">
                  <c:v>78644</c:v>
                </c:pt>
                <c:pt idx="23">
                  <c:v>78667</c:v>
                </c:pt>
                <c:pt idx="24">
                  <c:v>78621</c:v>
                </c:pt>
                <c:pt idx="25">
                  <c:v>78514</c:v>
                </c:pt>
                <c:pt idx="26">
                  <c:v>78364</c:v>
                </c:pt>
                <c:pt idx="27">
                  <c:v>78221</c:v>
                </c:pt>
                <c:pt idx="28">
                  <c:v>78072</c:v>
                </c:pt>
                <c:pt idx="29">
                  <c:v>77916</c:v>
                </c:pt>
                <c:pt idx="30">
                  <c:v>77787</c:v>
                </c:pt>
                <c:pt idx="31">
                  <c:v>77684</c:v>
                </c:pt>
                <c:pt idx="32">
                  <c:v>77610</c:v>
                </c:pt>
                <c:pt idx="33">
                  <c:v>77566</c:v>
                </c:pt>
                <c:pt idx="34">
                  <c:v>77569</c:v>
                </c:pt>
                <c:pt idx="35">
                  <c:v>77639</c:v>
                </c:pt>
                <c:pt idx="36">
                  <c:v>77803</c:v>
                </c:pt>
                <c:pt idx="37">
                  <c:v>78091</c:v>
                </c:pt>
                <c:pt idx="38">
                  <c:v>78478</c:v>
                </c:pt>
                <c:pt idx="39">
                  <c:v>78916</c:v>
                </c:pt>
                <c:pt idx="40">
                  <c:v>79370</c:v>
                </c:pt>
                <c:pt idx="41">
                  <c:v>79802</c:v>
                </c:pt>
                <c:pt idx="42">
                  <c:v>80205</c:v>
                </c:pt>
                <c:pt idx="43">
                  <c:v>80573</c:v>
                </c:pt>
                <c:pt idx="44">
                  <c:v>80882</c:v>
                </c:pt>
                <c:pt idx="45">
                  <c:v>81123</c:v>
                </c:pt>
                <c:pt idx="46">
                  <c:v>81301</c:v>
                </c:pt>
                <c:pt idx="47">
                  <c:v>81436</c:v>
                </c:pt>
                <c:pt idx="48">
                  <c:v>81524</c:v>
                </c:pt>
                <c:pt idx="49">
                  <c:v>81557</c:v>
                </c:pt>
                <c:pt idx="50">
                  <c:v>81552</c:v>
                </c:pt>
                <c:pt idx="51">
                  <c:v>81515</c:v>
                </c:pt>
                <c:pt idx="52">
                  <c:v>81443</c:v>
                </c:pt>
                <c:pt idx="53">
                  <c:v>81347</c:v>
                </c:pt>
                <c:pt idx="54">
                  <c:v>81267</c:v>
                </c:pt>
                <c:pt idx="55">
                  <c:v>81212</c:v>
                </c:pt>
                <c:pt idx="56">
                  <c:v>81178</c:v>
                </c:pt>
                <c:pt idx="57">
                  <c:v>81184</c:v>
                </c:pt>
                <c:pt idx="58">
                  <c:v>81217</c:v>
                </c:pt>
                <c:pt idx="59">
                  <c:v>81261</c:v>
                </c:pt>
                <c:pt idx="60">
                  <c:v>81325</c:v>
                </c:pt>
                <c:pt idx="61">
                  <c:v>81423</c:v>
                </c:pt>
                <c:pt idx="62">
                  <c:v>81546</c:v>
                </c:pt>
                <c:pt idx="63">
                  <c:v>81681</c:v>
                </c:pt>
                <c:pt idx="64">
                  <c:v>81859</c:v>
                </c:pt>
                <c:pt idx="65">
                  <c:v>82073</c:v>
                </c:pt>
                <c:pt idx="66">
                  <c:v>82331</c:v>
                </c:pt>
                <c:pt idx="67">
                  <c:v>82624</c:v>
                </c:pt>
                <c:pt idx="68">
                  <c:v>82897</c:v>
                </c:pt>
                <c:pt idx="69">
                  <c:v>83148</c:v>
                </c:pt>
                <c:pt idx="70">
                  <c:v>83329</c:v>
                </c:pt>
                <c:pt idx="71">
                  <c:v>83409</c:v>
                </c:pt>
                <c:pt idx="72">
                  <c:v>83370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18-6344-96EF-88436BEBFABD}"/>
            </c:ext>
          </c:extLst>
        </c:ser>
        <c:ser>
          <c:idx val="2"/>
          <c:order val="2"/>
          <c:tx>
            <c:strRef>
              <c:f>Лист2!$A$6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Лист2!$B$6:$BV$6</c:f>
              <c:numCache>
                <c:formatCode>0</c:formatCode>
                <c:ptCount val="73"/>
                <c:pt idx="0">
                  <c:v>50211</c:v>
                </c:pt>
                <c:pt idx="1">
                  <c:v>50428</c:v>
                </c:pt>
                <c:pt idx="2">
                  <c:v>50641</c:v>
                </c:pt>
                <c:pt idx="3">
                  <c:v>50885</c:v>
                </c:pt>
                <c:pt idx="4">
                  <c:v>51127</c:v>
                </c:pt>
                <c:pt idx="5">
                  <c:v>51350</c:v>
                </c:pt>
                <c:pt idx="6">
                  <c:v>51579</c:v>
                </c:pt>
                <c:pt idx="7">
                  <c:v>51840</c:v>
                </c:pt>
                <c:pt idx="8">
                  <c:v>52118</c:v>
                </c:pt>
                <c:pt idx="9">
                  <c:v>52399</c:v>
                </c:pt>
                <c:pt idx="10">
                  <c:v>52701</c:v>
                </c:pt>
                <c:pt idx="11">
                  <c:v>53020</c:v>
                </c:pt>
                <c:pt idx="12">
                  <c:v>53344</c:v>
                </c:pt>
                <c:pt idx="13">
                  <c:v>53670</c:v>
                </c:pt>
                <c:pt idx="14">
                  <c:v>54025</c:v>
                </c:pt>
                <c:pt idx="15">
                  <c:v>54394</c:v>
                </c:pt>
                <c:pt idx="16">
                  <c:v>54727</c:v>
                </c:pt>
                <c:pt idx="17">
                  <c:v>55046</c:v>
                </c:pt>
                <c:pt idx="18">
                  <c:v>55341</c:v>
                </c:pt>
                <c:pt idx="19">
                  <c:v>55595</c:v>
                </c:pt>
                <c:pt idx="20">
                  <c:v>55826</c:v>
                </c:pt>
                <c:pt idx="21">
                  <c:v>56054</c:v>
                </c:pt>
                <c:pt idx="22">
                  <c:v>56238</c:v>
                </c:pt>
                <c:pt idx="23">
                  <c:v>56349</c:v>
                </c:pt>
                <c:pt idx="24">
                  <c:v>56418</c:v>
                </c:pt>
                <c:pt idx="25">
                  <c:v>56453</c:v>
                </c:pt>
                <c:pt idx="26">
                  <c:v>56451</c:v>
                </c:pt>
                <c:pt idx="27">
                  <c:v>56434</c:v>
                </c:pt>
                <c:pt idx="28">
                  <c:v>56431</c:v>
                </c:pt>
                <c:pt idx="29">
                  <c:v>56456</c:v>
                </c:pt>
                <c:pt idx="30">
                  <c:v>56518</c:v>
                </c:pt>
                <c:pt idx="31">
                  <c:v>56589</c:v>
                </c:pt>
                <c:pt idx="32">
                  <c:v>56644</c:v>
                </c:pt>
                <c:pt idx="33">
                  <c:v>56697</c:v>
                </c:pt>
                <c:pt idx="34">
                  <c:v>56765</c:v>
                </c:pt>
                <c:pt idx="35">
                  <c:v>56841</c:v>
                </c:pt>
                <c:pt idx="36">
                  <c:v>56921</c:v>
                </c:pt>
                <c:pt idx="37">
                  <c:v>57028</c:v>
                </c:pt>
                <c:pt idx="38">
                  <c:v>57157</c:v>
                </c:pt>
                <c:pt idx="39">
                  <c:v>57283</c:v>
                </c:pt>
                <c:pt idx="40">
                  <c:v>57420</c:v>
                </c:pt>
                <c:pt idx="41">
                  <c:v>57571</c:v>
                </c:pt>
                <c:pt idx="42">
                  <c:v>57722</c:v>
                </c:pt>
                <c:pt idx="43">
                  <c:v>57860</c:v>
                </c:pt>
                <c:pt idx="44">
                  <c:v>57999</c:v>
                </c:pt>
                <c:pt idx="45">
                  <c:v>58144</c:v>
                </c:pt>
                <c:pt idx="46">
                  <c:v>58293</c:v>
                </c:pt>
                <c:pt idx="47">
                  <c:v>58467</c:v>
                </c:pt>
                <c:pt idx="48">
                  <c:v>58656</c:v>
                </c:pt>
                <c:pt idx="49">
                  <c:v>58855</c:v>
                </c:pt>
                <c:pt idx="50">
                  <c:v>59071</c:v>
                </c:pt>
                <c:pt idx="51">
                  <c:v>59314</c:v>
                </c:pt>
                <c:pt idx="52">
                  <c:v>59580</c:v>
                </c:pt>
                <c:pt idx="53">
                  <c:v>59876</c:v>
                </c:pt>
                <c:pt idx="54">
                  <c:v>60224</c:v>
                </c:pt>
                <c:pt idx="55">
                  <c:v>60614</c:v>
                </c:pt>
                <c:pt idx="56">
                  <c:v>61036</c:v>
                </c:pt>
                <c:pt idx="57">
                  <c:v>61495</c:v>
                </c:pt>
                <c:pt idx="58">
                  <c:v>61979</c:v>
                </c:pt>
                <c:pt idx="59">
                  <c:v>62482</c:v>
                </c:pt>
                <c:pt idx="60">
                  <c:v>63001</c:v>
                </c:pt>
                <c:pt idx="61">
                  <c:v>63529</c:v>
                </c:pt>
                <c:pt idx="62">
                  <c:v>64052</c:v>
                </c:pt>
                <c:pt idx="63">
                  <c:v>64546</c:v>
                </c:pt>
                <c:pt idx="64">
                  <c:v>65018</c:v>
                </c:pt>
                <c:pt idx="65">
                  <c:v>65470</c:v>
                </c:pt>
                <c:pt idx="66">
                  <c:v>65902</c:v>
                </c:pt>
                <c:pt idx="67">
                  <c:v>66314</c:v>
                </c:pt>
                <c:pt idx="68">
                  <c:v>66684</c:v>
                </c:pt>
                <c:pt idx="69">
                  <c:v>67032</c:v>
                </c:pt>
                <c:pt idx="70">
                  <c:v>67315</c:v>
                </c:pt>
                <c:pt idx="71">
                  <c:v>67538</c:v>
                </c:pt>
                <c:pt idx="72">
                  <c:v>67768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18-6344-96EF-88436BEBFABD}"/>
            </c:ext>
          </c:extLst>
        </c:ser>
        <c:ser>
          <c:idx val="3"/>
          <c:order val="3"/>
          <c:tx>
            <c:strRef>
              <c:f>Лист2!$A$7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Лист2!$B$7:$BV$7</c:f>
              <c:numCache>
                <c:formatCode>0</c:formatCode>
                <c:ptCount val="73"/>
                <c:pt idx="0">
                  <c:v>42603</c:v>
                </c:pt>
                <c:pt idx="1">
                  <c:v>42976</c:v>
                </c:pt>
                <c:pt idx="2">
                  <c:v>43344</c:v>
                </c:pt>
                <c:pt idx="3">
                  <c:v>43708</c:v>
                </c:pt>
                <c:pt idx="4">
                  <c:v>44075</c:v>
                </c:pt>
                <c:pt idx="5">
                  <c:v>44469</c:v>
                </c:pt>
                <c:pt idx="6">
                  <c:v>44860</c:v>
                </c:pt>
                <c:pt idx="7">
                  <c:v>45265</c:v>
                </c:pt>
                <c:pt idx="8">
                  <c:v>45709</c:v>
                </c:pt>
                <c:pt idx="9">
                  <c:v>46185</c:v>
                </c:pt>
                <c:pt idx="10">
                  <c:v>46672</c:v>
                </c:pt>
                <c:pt idx="11">
                  <c:v>47184</c:v>
                </c:pt>
                <c:pt idx="12">
                  <c:v>47702</c:v>
                </c:pt>
                <c:pt idx="13">
                  <c:v>48212</c:v>
                </c:pt>
                <c:pt idx="14">
                  <c:v>48757</c:v>
                </c:pt>
                <c:pt idx="15">
                  <c:v>49306</c:v>
                </c:pt>
                <c:pt idx="16">
                  <c:v>49840</c:v>
                </c:pt>
                <c:pt idx="17">
                  <c:v>50357</c:v>
                </c:pt>
                <c:pt idx="18">
                  <c:v>50841</c:v>
                </c:pt>
                <c:pt idx="19">
                  <c:v>51297</c:v>
                </c:pt>
                <c:pt idx="20">
                  <c:v>51748</c:v>
                </c:pt>
                <c:pt idx="21">
                  <c:v>52210</c:v>
                </c:pt>
                <c:pt idx="22">
                  <c:v>52663</c:v>
                </c:pt>
                <c:pt idx="23">
                  <c:v>53079</c:v>
                </c:pt>
                <c:pt idx="24">
                  <c:v>53441</c:v>
                </c:pt>
                <c:pt idx="25">
                  <c:v>53741</c:v>
                </c:pt>
                <c:pt idx="26">
                  <c:v>53992</c:v>
                </c:pt>
                <c:pt idx="27">
                  <c:v>54248</c:v>
                </c:pt>
                <c:pt idx="28">
                  <c:v>54513</c:v>
                </c:pt>
                <c:pt idx="29">
                  <c:v>54780</c:v>
                </c:pt>
                <c:pt idx="30">
                  <c:v>55080</c:v>
                </c:pt>
                <c:pt idx="31">
                  <c:v>55398</c:v>
                </c:pt>
                <c:pt idx="32">
                  <c:v>55722</c:v>
                </c:pt>
                <c:pt idx="33">
                  <c:v>56021</c:v>
                </c:pt>
                <c:pt idx="34">
                  <c:v>56304</c:v>
                </c:pt>
                <c:pt idx="35">
                  <c:v>56598</c:v>
                </c:pt>
                <c:pt idx="36">
                  <c:v>56894</c:v>
                </c:pt>
                <c:pt idx="37">
                  <c:v>57198</c:v>
                </c:pt>
                <c:pt idx="38">
                  <c:v>57502</c:v>
                </c:pt>
                <c:pt idx="39">
                  <c:v>57796</c:v>
                </c:pt>
                <c:pt idx="40">
                  <c:v>58075</c:v>
                </c:pt>
                <c:pt idx="41">
                  <c:v>58343</c:v>
                </c:pt>
                <c:pt idx="42">
                  <c:v>58598</c:v>
                </c:pt>
                <c:pt idx="43">
                  <c:v>58825</c:v>
                </c:pt>
                <c:pt idx="44">
                  <c:v>59037</c:v>
                </c:pt>
                <c:pt idx="45">
                  <c:v>59264</c:v>
                </c:pt>
                <c:pt idx="46">
                  <c:v>59503</c:v>
                </c:pt>
                <c:pt idx="47">
                  <c:v>59755</c:v>
                </c:pt>
                <c:pt idx="48">
                  <c:v>60030</c:v>
                </c:pt>
                <c:pt idx="49">
                  <c:v>60330</c:v>
                </c:pt>
                <c:pt idx="50">
                  <c:v>60664</c:v>
                </c:pt>
                <c:pt idx="51">
                  <c:v>61030</c:v>
                </c:pt>
                <c:pt idx="52">
                  <c:v>61404</c:v>
                </c:pt>
                <c:pt idx="53">
                  <c:v>61773</c:v>
                </c:pt>
                <c:pt idx="54">
                  <c:v>62161</c:v>
                </c:pt>
                <c:pt idx="55">
                  <c:v>62568</c:v>
                </c:pt>
                <c:pt idx="56">
                  <c:v>62992</c:v>
                </c:pt>
                <c:pt idx="57">
                  <c:v>63428</c:v>
                </c:pt>
                <c:pt idx="58">
                  <c:v>63844</c:v>
                </c:pt>
                <c:pt idx="59">
                  <c:v>64236</c:v>
                </c:pt>
                <c:pt idx="60">
                  <c:v>64603</c:v>
                </c:pt>
                <c:pt idx="61">
                  <c:v>64950</c:v>
                </c:pt>
                <c:pt idx="62">
                  <c:v>65261</c:v>
                </c:pt>
                <c:pt idx="63">
                  <c:v>65541</c:v>
                </c:pt>
                <c:pt idx="64">
                  <c:v>65816</c:v>
                </c:pt>
                <c:pt idx="65">
                  <c:v>66058</c:v>
                </c:pt>
                <c:pt idx="66">
                  <c:v>66254</c:v>
                </c:pt>
                <c:pt idx="67">
                  <c:v>66429</c:v>
                </c:pt>
                <c:pt idx="68">
                  <c:v>66587</c:v>
                </c:pt>
                <c:pt idx="69">
                  <c:v>66733</c:v>
                </c:pt>
                <c:pt idx="70">
                  <c:v>66837</c:v>
                </c:pt>
                <c:pt idx="71">
                  <c:v>66913</c:v>
                </c:pt>
                <c:pt idx="72">
                  <c:v>67031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18-6344-96EF-88436BEBFABD}"/>
            </c:ext>
          </c:extLst>
        </c:ser>
        <c:ser>
          <c:idx val="4"/>
          <c:order val="4"/>
          <c:tx>
            <c:strRef>
              <c:f>Лист2!$A$8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Лист2!$B$8:$BV$8</c:f>
              <c:numCache>
                <c:formatCode>0</c:formatCode>
                <c:ptCount val="73"/>
                <c:pt idx="0">
                  <c:v>46392</c:v>
                </c:pt>
                <c:pt idx="1">
                  <c:v>46751</c:v>
                </c:pt>
                <c:pt idx="2">
                  <c:v>47016</c:v>
                </c:pt>
                <c:pt idx="3">
                  <c:v>47412</c:v>
                </c:pt>
                <c:pt idx="4">
                  <c:v>47834</c:v>
                </c:pt>
                <c:pt idx="5">
                  <c:v>48131</c:v>
                </c:pt>
                <c:pt idx="6">
                  <c:v>48403</c:v>
                </c:pt>
                <c:pt idx="7">
                  <c:v>48660</c:v>
                </c:pt>
                <c:pt idx="8">
                  <c:v>48930</c:v>
                </c:pt>
                <c:pt idx="9">
                  <c:v>49225</c:v>
                </c:pt>
                <c:pt idx="10">
                  <c:v>49518</c:v>
                </c:pt>
                <c:pt idx="11">
                  <c:v>49813</c:v>
                </c:pt>
                <c:pt idx="12">
                  <c:v>50162</c:v>
                </c:pt>
                <c:pt idx="13">
                  <c:v>50555</c:v>
                </c:pt>
                <c:pt idx="14">
                  <c:v>50998</c:v>
                </c:pt>
                <c:pt idx="15">
                  <c:v>51453</c:v>
                </c:pt>
                <c:pt idx="16">
                  <c:v>51883</c:v>
                </c:pt>
                <c:pt idx="17">
                  <c:v>52294</c:v>
                </c:pt>
                <c:pt idx="18">
                  <c:v>52661</c:v>
                </c:pt>
                <c:pt idx="19">
                  <c:v>53002</c:v>
                </c:pt>
                <c:pt idx="20">
                  <c:v>53324</c:v>
                </c:pt>
                <c:pt idx="21">
                  <c:v>53636</c:v>
                </c:pt>
                <c:pt idx="22">
                  <c:v>53995</c:v>
                </c:pt>
                <c:pt idx="23">
                  <c:v>54380</c:v>
                </c:pt>
                <c:pt idx="24">
                  <c:v>54751</c:v>
                </c:pt>
                <c:pt idx="25">
                  <c:v>55094</c:v>
                </c:pt>
                <c:pt idx="26">
                  <c:v>55389</c:v>
                </c:pt>
                <c:pt idx="27">
                  <c:v>55650</c:v>
                </c:pt>
                <c:pt idx="28">
                  <c:v>55877</c:v>
                </c:pt>
                <c:pt idx="29">
                  <c:v>56071</c:v>
                </c:pt>
                <c:pt idx="30">
                  <c:v>56329</c:v>
                </c:pt>
                <c:pt idx="31">
                  <c:v>56533</c:v>
                </c:pt>
                <c:pt idx="32">
                  <c:v>56586</c:v>
                </c:pt>
                <c:pt idx="33">
                  <c:v>56608</c:v>
                </c:pt>
                <c:pt idx="34">
                  <c:v>56620</c:v>
                </c:pt>
                <c:pt idx="35">
                  <c:v>56636</c:v>
                </c:pt>
                <c:pt idx="36">
                  <c:v>56639</c:v>
                </c:pt>
                <c:pt idx="37">
                  <c:v>56645</c:v>
                </c:pt>
                <c:pt idx="38">
                  <c:v>56671</c:v>
                </c:pt>
                <c:pt idx="39">
                  <c:v>56712</c:v>
                </c:pt>
                <c:pt idx="40">
                  <c:v>56757</c:v>
                </c:pt>
                <c:pt idx="41">
                  <c:v>56794</c:v>
                </c:pt>
                <c:pt idx="42">
                  <c:v>56833</c:v>
                </c:pt>
                <c:pt idx="43">
                  <c:v>56869</c:v>
                </c:pt>
                <c:pt idx="44">
                  <c:v>56884</c:v>
                </c:pt>
                <c:pt idx="45">
                  <c:v>56885</c:v>
                </c:pt>
                <c:pt idx="46">
                  <c:v>56899</c:v>
                </c:pt>
                <c:pt idx="47">
                  <c:v>56926</c:v>
                </c:pt>
                <c:pt idx="48">
                  <c:v>56939</c:v>
                </c:pt>
                <c:pt idx="49">
                  <c:v>56945</c:v>
                </c:pt>
                <c:pt idx="50">
                  <c:v>56966</c:v>
                </c:pt>
                <c:pt idx="51">
                  <c:v>56995</c:v>
                </c:pt>
                <c:pt idx="52">
                  <c:v>57108</c:v>
                </c:pt>
                <c:pt idx="53">
                  <c:v>57425</c:v>
                </c:pt>
                <c:pt idx="54">
                  <c:v>57861</c:v>
                </c:pt>
                <c:pt idx="55">
                  <c:v>58200</c:v>
                </c:pt>
                <c:pt idx="56">
                  <c:v>58430</c:v>
                </c:pt>
                <c:pt idx="57">
                  <c:v>58778</c:v>
                </c:pt>
                <c:pt idx="58">
                  <c:v>59224</c:v>
                </c:pt>
                <c:pt idx="59">
                  <c:v>59563</c:v>
                </c:pt>
                <c:pt idx="60">
                  <c:v>59822</c:v>
                </c:pt>
                <c:pt idx="61">
                  <c:v>60026</c:v>
                </c:pt>
                <c:pt idx="62">
                  <c:v>60190</c:v>
                </c:pt>
                <c:pt idx="63">
                  <c:v>60313</c:v>
                </c:pt>
                <c:pt idx="64">
                  <c:v>60323</c:v>
                </c:pt>
                <c:pt idx="65">
                  <c:v>60233</c:v>
                </c:pt>
                <c:pt idx="66">
                  <c:v>60119</c:v>
                </c:pt>
                <c:pt idx="67">
                  <c:v>60004</c:v>
                </c:pt>
                <c:pt idx="68">
                  <c:v>59877</c:v>
                </c:pt>
                <c:pt idx="69">
                  <c:v>59728</c:v>
                </c:pt>
                <c:pt idx="70">
                  <c:v>59501</c:v>
                </c:pt>
                <c:pt idx="71">
                  <c:v>59240</c:v>
                </c:pt>
                <c:pt idx="72">
                  <c:v>59037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18-6344-96EF-88436BEBFABD}"/>
            </c:ext>
          </c:extLst>
        </c:ser>
        <c:ser>
          <c:idx val="5"/>
          <c:order val="5"/>
          <c:tx>
            <c:strRef>
              <c:f>Лист2!$A$9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Лист2!$B$9:$BV$9</c:f>
              <c:numCache>
                <c:formatCode>0</c:formatCode>
                <c:ptCount val="73"/>
                <c:pt idx="0">
                  <c:v>28070</c:v>
                </c:pt>
                <c:pt idx="1">
                  <c:v>28207</c:v>
                </c:pt>
                <c:pt idx="2">
                  <c:v>28405</c:v>
                </c:pt>
                <c:pt idx="3">
                  <c:v>28634</c:v>
                </c:pt>
                <c:pt idx="4">
                  <c:v>28862</c:v>
                </c:pt>
                <c:pt idx="5">
                  <c:v>29095</c:v>
                </c:pt>
                <c:pt idx="6">
                  <c:v>29330</c:v>
                </c:pt>
                <c:pt idx="7">
                  <c:v>29577</c:v>
                </c:pt>
                <c:pt idx="8">
                  <c:v>29857</c:v>
                </c:pt>
                <c:pt idx="9">
                  <c:v>30151</c:v>
                </c:pt>
                <c:pt idx="10">
                  <c:v>30416</c:v>
                </c:pt>
                <c:pt idx="11">
                  <c:v>30712</c:v>
                </c:pt>
                <c:pt idx="12">
                  <c:v>31053</c:v>
                </c:pt>
                <c:pt idx="13">
                  <c:v>31389</c:v>
                </c:pt>
                <c:pt idx="14">
                  <c:v>31748</c:v>
                </c:pt>
                <c:pt idx="15">
                  <c:v>32112</c:v>
                </c:pt>
                <c:pt idx="16">
                  <c:v>32462</c:v>
                </c:pt>
                <c:pt idx="17">
                  <c:v>32814</c:v>
                </c:pt>
                <c:pt idx="18">
                  <c:v>33158</c:v>
                </c:pt>
                <c:pt idx="19">
                  <c:v>33481</c:v>
                </c:pt>
                <c:pt idx="20">
                  <c:v>33793</c:v>
                </c:pt>
                <c:pt idx="21">
                  <c:v>34134</c:v>
                </c:pt>
                <c:pt idx="22">
                  <c:v>34515</c:v>
                </c:pt>
                <c:pt idx="23">
                  <c:v>34898</c:v>
                </c:pt>
                <c:pt idx="24">
                  <c:v>35330</c:v>
                </c:pt>
                <c:pt idx="25">
                  <c:v>35760</c:v>
                </c:pt>
                <c:pt idx="26">
                  <c:v>36139</c:v>
                </c:pt>
                <c:pt idx="27">
                  <c:v>36513</c:v>
                </c:pt>
                <c:pt idx="28">
                  <c:v>36865</c:v>
                </c:pt>
                <c:pt idx="29">
                  <c:v>37189</c:v>
                </c:pt>
                <c:pt idx="30">
                  <c:v>37492</c:v>
                </c:pt>
                <c:pt idx="31">
                  <c:v>37759</c:v>
                </c:pt>
                <c:pt idx="32">
                  <c:v>37982</c:v>
                </c:pt>
                <c:pt idx="33">
                  <c:v>38170</c:v>
                </c:pt>
                <c:pt idx="34">
                  <c:v>38330</c:v>
                </c:pt>
                <c:pt idx="35">
                  <c:v>38472</c:v>
                </c:pt>
                <c:pt idx="36">
                  <c:v>38591</c:v>
                </c:pt>
                <c:pt idx="37">
                  <c:v>38695</c:v>
                </c:pt>
                <c:pt idx="38">
                  <c:v>38782</c:v>
                </c:pt>
                <c:pt idx="39">
                  <c:v>38847</c:v>
                </c:pt>
                <c:pt idx="40">
                  <c:v>38890</c:v>
                </c:pt>
                <c:pt idx="41">
                  <c:v>38997</c:v>
                </c:pt>
                <c:pt idx="42">
                  <c:v>39202</c:v>
                </c:pt>
                <c:pt idx="43">
                  <c:v>39421</c:v>
                </c:pt>
                <c:pt idx="44">
                  <c:v>39624</c:v>
                </c:pt>
                <c:pt idx="45">
                  <c:v>39815</c:v>
                </c:pt>
                <c:pt idx="46">
                  <c:v>39996</c:v>
                </c:pt>
                <c:pt idx="47">
                  <c:v>40180</c:v>
                </c:pt>
                <c:pt idx="48">
                  <c:v>40362</c:v>
                </c:pt>
                <c:pt idx="49">
                  <c:v>40542</c:v>
                </c:pt>
                <c:pt idx="50">
                  <c:v>40742</c:v>
                </c:pt>
                <c:pt idx="51">
                  <c:v>40966</c:v>
                </c:pt>
                <c:pt idx="52">
                  <c:v>41478</c:v>
                </c:pt>
                <c:pt idx="53">
                  <c:v>42230</c:v>
                </c:pt>
                <c:pt idx="54">
                  <c:v>42960</c:v>
                </c:pt>
                <c:pt idx="55">
                  <c:v>43685</c:v>
                </c:pt>
                <c:pt idx="56">
                  <c:v>44423</c:v>
                </c:pt>
                <c:pt idx="57">
                  <c:v>45246</c:v>
                </c:pt>
                <c:pt idx="58">
                  <c:v>45967</c:v>
                </c:pt>
                <c:pt idx="59">
                  <c:v>46368</c:v>
                </c:pt>
                <c:pt idx="60">
                  <c:v>46573</c:v>
                </c:pt>
                <c:pt idx="61">
                  <c:v>46729</c:v>
                </c:pt>
                <c:pt idx="62">
                  <c:v>46756</c:v>
                </c:pt>
                <c:pt idx="63">
                  <c:v>46603</c:v>
                </c:pt>
                <c:pt idx="64">
                  <c:v>46465</c:v>
                </c:pt>
                <c:pt idx="65">
                  <c:v>46431</c:v>
                </c:pt>
                <c:pt idx="66">
                  <c:v>46473</c:v>
                </c:pt>
                <c:pt idx="67">
                  <c:v>46584</c:v>
                </c:pt>
                <c:pt idx="68">
                  <c:v>46792</c:v>
                </c:pt>
                <c:pt idx="69">
                  <c:v>47131</c:v>
                </c:pt>
                <c:pt idx="70">
                  <c:v>47364</c:v>
                </c:pt>
                <c:pt idx="71">
                  <c:v>47487</c:v>
                </c:pt>
                <c:pt idx="72">
                  <c:v>47559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18-6344-96EF-88436BEBFABD}"/>
            </c:ext>
          </c:extLst>
        </c:ser>
        <c:ser>
          <c:idx val="6"/>
          <c:order val="6"/>
          <c:tx>
            <c:strRef>
              <c:f>Лист2!$A$10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Лист2!$B$10:$BV$10</c:f>
              <c:numCache>
                <c:formatCode>0</c:formatCode>
                <c:ptCount val="73"/>
                <c:pt idx="0">
                  <c:v>24786</c:v>
                </c:pt>
                <c:pt idx="1">
                  <c:v>25242</c:v>
                </c:pt>
                <c:pt idx="2">
                  <c:v>25705</c:v>
                </c:pt>
                <c:pt idx="3">
                  <c:v>26168</c:v>
                </c:pt>
                <c:pt idx="4">
                  <c:v>26630</c:v>
                </c:pt>
                <c:pt idx="5">
                  <c:v>27099</c:v>
                </c:pt>
                <c:pt idx="6">
                  <c:v>27582</c:v>
                </c:pt>
                <c:pt idx="7">
                  <c:v>28076</c:v>
                </c:pt>
                <c:pt idx="8">
                  <c:v>28584</c:v>
                </c:pt>
                <c:pt idx="9">
                  <c:v>29068</c:v>
                </c:pt>
                <c:pt idx="10">
                  <c:v>29510</c:v>
                </c:pt>
                <c:pt idx="11">
                  <c:v>29913</c:v>
                </c:pt>
                <c:pt idx="12">
                  <c:v>30272</c:v>
                </c:pt>
                <c:pt idx="13">
                  <c:v>30608</c:v>
                </c:pt>
                <c:pt idx="14">
                  <c:v>30928</c:v>
                </c:pt>
                <c:pt idx="15">
                  <c:v>31224</c:v>
                </c:pt>
                <c:pt idx="16">
                  <c:v>31505</c:v>
                </c:pt>
                <c:pt idx="17">
                  <c:v>31766</c:v>
                </c:pt>
                <c:pt idx="18">
                  <c:v>32017</c:v>
                </c:pt>
                <c:pt idx="19">
                  <c:v>32262</c:v>
                </c:pt>
                <c:pt idx="20">
                  <c:v>32483</c:v>
                </c:pt>
                <c:pt idx="21">
                  <c:v>32711</c:v>
                </c:pt>
                <c:pt idx="22">
                  <c:v>32979</c:v>
                </c:pt>
                <c:pt idx="23">
                  <c:v>33270</c:v>
                </c:pt>
                <c:pt idx="24">
                  <c:v>33579</c:v>
                </c:pt>
                <c:pt idx="25">
                  <c:v>33900</c:v>
                </c:pt>
                <c:pt idx="26">
                  <c:v>34230</c:v>
                </c:pt>
                <c:pt idx="27">
                  <c:v>34562</c:v>
                </c:pt>
                <c:pt idx="28">
                  <c:v>34871</c:v>
                </c:pt>
                <c:pt idx="29">
                  <c:v>35188</c:v>
                </c:pt>
                <c:pt idx="30">
                  <c:v>35521</c:v>
                </c:pt>
                <c:pt idx="31">
                  <c:v>35851</c:v>
                </c:pt>
                <c:pt idx="32">
                  <c:v>36189</c:v>
                </c:pt>
                <c:pt idx="33">
                  <c:v>36536</c:v>
                </c:pt>
                <c:pt idx="34">
                  <c:v>36877</c:v>
                </c:pt>
                <c:pt idx="35">
                  <c:v>37179</c:v>
                </c:pt>
                <c:pt idx="36">
                  <c:v>37437</c:v>
                </c:pt>
                <c:pt idx="37">
                  <c:v>37654</c:v>
                </c:pt>
                <c:pt idx="38">
                  <c:v>37812</c:v>
                </c:pt>
                <c:pt idx="39">
                  <c:v>37939</c:v>
                </c:pt>
                <c:pt idx="40">
                  <c:v>38064</c:v>
                </c:pt>
                <c:pt idx="41">
                  <c:v>38167</c:v>
                </c:pt>
                <c:pt idx="42">
                  <c:v>38252</c:v>
                </c:pt>
                <c:pt idx="43">
                  <c:v>38319</c:v>
                </c:pt>
                <c:pt idx="44">
                  <c:v>38375</c:v>
                </c:pt>
                <c:pt idx="45">
                  <c:v>38402</c:v>
                </c:pt>
                <c:pt idx="46">
                  <c:v>38401</c:v>
                </c:pt>
                <c:pt idx="47">
                  <c:v>38396</c:v>
                </c:pt>
                <c:pt idx="48">
                  <c:v>38380</c:v>
                </c:pt>
                <c:pt idx="49">
                  <c:v>38355</c:v>
                </c:pt>
                <c:pt idx="50">
                  <c:v>38504</c:v>
                </c:pt>
                <c:pt idx="51">
                  <c:v>38663</c:v>
                </c:pt>
                <c:pt idx="52">
                  <c:v>38647</c:v>
                </c:pt>
                <c:pt idx="53">
                  <c:v>38622</c:v>
                </c:pt>
                <c:pt idx="54">
                  <c:v>38596</c:v>
                </c:pt>
                <c:pt idx="55">
                  <c:v>38576</c:v>
                </c:pt>
                <c:pt idx="56">
                  <c:v>38547</c:v>
                </c:pt>
                <c:pt idx="57">
                  <c:v>38522</c:v>
                </c:pt>
                <c:pt idx="58">
                  <c:v>38523</c:v>
                </c:pt>
                <c:pt idx="59">
                  <c:v>38555</c:v>
                </c:pt>
                <c:pt idx="60">
                  <c:v>38597</c:v>
                </c:pt>
                <c:pt idx="61">
                  <c:v>38621</c:v>
                </c:pt>
                <c:pt idx="62">
                  <c:v>38626</c:v>
                </c:pt>
                <c:pt idx="63">
                  <c:v>38607</c:v>
                </c:pt>
                <c:pt idx="64">
                  <c:v>38582</c:v>
                </c:pt>
                <c:pt idx="65">
                  <c:v>38553</c:v>
                </c:pt>
                <c:pt idx="66">
                  <c:v>38532</c:v>
                </c:pt>
                <c:pt idx="67">
                  <c:v>38533</c:v>
                </c:pt>
                <c:pt idx="68">
                  <c:v>38521</c:v>
                </c:pt>
                <c:pt idx="69">
                  <c:v>38494</c:v>
                </c:pt>
                <c:pt idx="70">
                  <c:v>38428</c:v>
                </c:pt>
                <c:pt idx="71">
                  <c:v>38308</c:v>
                </c:pt>
                <c:pt idx="72">
                  <c:v>39857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218-6344-96EF-88436BEBFABD}"/>
            </c:ext>
          </c:extLst>
        </c:ser>
        <c:ser>
          <c:idx val="7"/>
          <c:order val="7"/>
          <c:tx>
            <c:strRef>
              <c:f>Лист2!$A$11</c:f>
              <c:strCache>
                <c:ptCount val="1"/>
                <c:pt idx="0">
                  <c:v>Ukraine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Лист2!$B$11:$BV$11</c:f>
              <c:numCache>
                <c:formatCode>0</c:formatCode>
                <c:ptCount val="73"/>
                <c:pt idx="42">
                  <c:v>51785</c:v>
                </c:pt>
                <c:pt idx="43">
                  <c:v>51778</c:v>
                </c:pt>
                <c:pt idx="44">
                  <c:v>51487</c:v>
                </c:pt>
                <c:pt idx="45">
                  <c:v>51061</c:v>
                </c:pt>
                <c:pt idx="46">
                  <c:v>50616</c:v>
                </c:pt>
                <c:pt idx="47">
                  <c:v>50169</c:v>
                </c:pt>
                <c:pt idx="48">
                  <c:v>49746</c:v>
                </c:pt>
                <c:pt idx="49">
                  <c:v>49320</c:v>
                </c:pt>
                <c:pt idx="50">
                  <c:v>48880</c:v>
                </c:pt>
                <c:pt idx="51">
                  <c:v>48415</c:v>
                </c:pt>
                <c:pt idx="52">
                  <c:v>47977</c:v>
                </c:pt>
                <c:pt idx="53">
                  <c:v>47606</c:v>
                </c:pt>
                <c:pt idx="54">
                  <c:v>47262</c:v>
                </c:pt>
                <c:pt idx="55">
                  <c:v>46913</c:v>
                </c:pt>
                <c:pt idx="56">
                  <c:v>46593</c:v>
                </c:pt>
                <c:pt idx="57">
                  <c:v>46313</c:v>
                </c:pt>
                <c:pt idx="58">
                  <c:v>46063</c:v>
                </c:pt>
                <c:pt idx="59">
                  <c:v>45864</c:v>
                </c:pt>
                <c:pt idx="60">
                  <c:v>45683</c:v>
                </c:pt>
                <c:pt idx="61">
                  <c:v>45516</c:v>
                </c:pt>
                <c:pt idx="62">
                  <c:v>45406</c:v>
                </c:pt>
                <c:pt idx="63">
                  <c:v>45307</c:v>
                </c:pt>
                <c:pt idx="64">
                  <c:v>45148</c:v>
                </c:pt>
                <c:pt idx="65">
                  <c:v>44983</c:v>
                </c:pt>
                <c:pt idx="66">
                  <c:v>44834</c:v>
                </c:pt>
                <c:pt idx="67">
                  <c:v>44657</c:v>
                </c:pt>
                <c:pt idx="68">
                  <c:v>44447</c:v>
                </c:pt>
                <c:pt idx="69">
                  <c:v>44211</c:v>
                </c:pt>
                <c:pt idx="70">
                  <c:v>43910</c:v>
                </c:pt>
                <c:pt idx="71">
                  <c:v>43531</c:v>
                </c:pt>
                <c:pt idx="72">
                  <c:v>39702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218-6344-96EF-88436BEBFABD}"/>
            </c:ext>
          </c:extLst>
        </c:ser>
        <c:ser>
          <c:idx val="8"/>
          <c:order val="8"/>
          <c:tx>
            <c:strRef>
              <c:f>Лист2!$A$12</c:f>
              <c:strCache>
                <c:ptCount val="1"/>
                <c:pt idx="0">
                  <c:v>Romania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Лист2!$B$12:$BV$12</c:f>
              <c:numCache>
                <c:formatCode>0</c:formatCode>
                <c:ptCount val="73"/>
                <c:pt idx="0">
                  <c:v>16393</c:v>
                </c:pt>
                <c:pt idx="1">
                  <c:v>16613</c:v>
                </c:pt>
                <c:pt idx="2">
                  <c:v>16829</c:v>
                </c:pt>
                <c:pt idx="3">
                  <c:v>17041</c:v>
                </c:pt>
                <c:pt idx="4">
                  <c:v>17251</c:v>
                </c:pt>
                <c:pt idx="5">
                  <c:v>17455</c:v>
                </c:pt>
                <c:pt idx="6">
                  <c:v>17668</c:v>
                </c:pt>
                <c:pt idx="7">
                  <c:v>17885</c:v>
                </c:pt>
                <c:pt idx="8">
                  <c:v>18090</c:v>
                </c:pt>
                <c:pt idx="9">
                  <c:v>18283</c:v>
                </c:pt>
                <c:pt idx="10">
                  <c:v>18458</c:v>
                </c:pt>
                <c:pt idx="11">
                  <c:v>18623</c:v>
                </c:pt>
                <c:pt idx="12">
                  <c:v>18770</c:v>
                </c:pt>
                <c:pt idx="13">
                  <c:v>18895</c:v>
                </c:pt>
                <c:pt idx="14">
                  <c:v>19010</c:v>
                </c:pt>
                <c:pt idx="15">
                  <c:v>19117</c:v>
                </c:pt>
                <c:pt idx="16">
                  <c:v>19221</c:v>
                </c:pt>
                <c:pt idx="17">
                  <c:v>19349</c:v>
                </c:pt>
                <c:pt idx="18">
                  <c:v>19515</c:v>
                </c:pt>
                <c:pt idx="19">
                  <c:v>19712</c:v>
                </c:pt>
                <c:pt idx="20">
                  <c:v>19923</c:v>
                </c:pt>
                <c:pt idx="21">
                  <c:v>20145</c:v>
                </c:pt>
                <c:pt idx="22">
                  <c:v>20382</c:v>
                </c:pt>
                <c:pt idx="23">
                  <c:v>20628</c:v>
                </c:pt>
                <c:pt idx="24">
                  <c:v>20890</c:v>
                </c:pt>
                <c:pt idx="25">
                  <c:v>21167</c:v>
                </c:pt>
                <c:pt idx="26">
                  <c:v>21450</c:v>
                </c:pt>
                <c:pt idx="27">
                  <c:v>21679</c:v>
                </c:pt>
                <c:pt idx="28">
                  <c:v>21844</c:v>
                </c:pt>
                <c:pt idx="29">
                  <c:v>21993</c:v>
                </c:pt>
                <c:pt idx="30">
                  <c:v>22125</c:v>
                </c:pt>
                <c:pt idx="31">
                  <c:v>22237</c:v>
                </c:pt>
                <c:pt idx="32">
                  <c:v>22331</c:v>
                </c:pt>
                <c:pt idx="33">
                  <c:v>22404</c:v>
                </c:pt>
                <c:pt idx="34">
                  <c:v>22465</c:v>
                </c:pt>
                <c:pt idx="35">
                  <c:v>22525</c:v>
                </c:pt>
                <c:pt idx="36">
                  <c:v>22587</c:v>
                </c:pt>
                <c:pt idx="37">
                  <c:v>22654</c:v>
                </c:pt>
                <c:pt idx="38">
                  <c:v>22719</c:v>
                </c:pt>
                <c:pt idx="39">
                  <c:v>22788</c:v>
                </c:pt>
                <c:pt idx="40">
                  <c:v>22836</c:v>
                </c:pt>
                <c:pt idx="41">
                  <c:v>22842</c:v>
                </c:pt>
                <c:pt idx="42">
                  <c:v>22801</c:v>
                </c:pt>
                <c:pt idx="43">
                  <c:v>22722</c:v>
                </c:pt>
                <c:pt idx="44">
                  <c:v>22633</c:v>
                </c:pt>
                <c:pt idx="45">
                  <c:v>22533</c:v>
                </c:pt>
                <c:pt idx="46">
                  <c:v>22418</c:v>
                </c:pt>
                <c:pt idx="47">
                  <c:v>22290</c:v>
                </c:pt>
                <c:pt idx="48">
                  <c:v>22161</c:v>
                </c:pt>
                <c:pt idx="49">
                  <c:v>22039</c:v>
                </c:pt>
                <c:pt idx="50">
                  <c:v>21920</c:v>
                </c:pt>
                <c:pt idx="51">
                  <c:v>21798</c:v>
                </c:pt>
                <c:pt idx="52">
                  <c:v>21654</c:v>
                </c:pt>
                <c:pt idx="53">
                  <c:v>21481</c:v>
                </c:pt>
                <c:pt idx="54">
                  <c:v>21289</c:v>
                </c:pt>
                <c:pt idx="55">
                  <c:v>21092</c:v>
                </c:pt>
                <c:pt idx="56">
                  <c:v>20909</c:v>
                </c:pt>
                <c:pt idx="57">
                  <c:v>20744</c:v>
                </c:pt>
                <c:pt idx="58">
                  <c:v>20598</c:v>
                </c:pt>
                <c:pt idx="59">
                  <c:v>20466</c:v>
                </c:pt>
                <c:pt idx="60">
                  <c:v>20335</c:v>
                </c:pt>
                <c:pt idx="61">
                  <c:v>20220</c:v>
                </c:pt>
                <c:pt idx="62">
                  <c:v>20137</c:v>
                </c:pt>
                <c:pt idx="63">
                  <c:v>20067</c:v>
                </c:pt>
                <c:pt idx="64">
                  <c:v>19996</c:v>
                </c:pt>
                <c:pt idx="65">
                  <c:v>19906</c:v>
                </c:pt>
                <c:pt idx="66">
                  <c:v>19798</c:v>
                </c:pt>
                <c:pt idx="67">
                  <c:v>19699</c:v>
                </c:pt>
                <c:pt idx="68">
                  <c:v>19607</c:v>
                </c:pt>
                <c:pt idx="69">
                  <c:v>19524</c:v>
                </c:pt>
                <c:pt idx="70">
                  <c:v>19442</c:v>
                </c:pt>
                <c:pt idx="71">
                  <c:v>19329</c:v>
                </c:pt>
                <c:pt idx="72">
                  <c:v>19659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218-6344-96EF-88436BEBFABD}"/>
            </c:ext>
          </c:extLst>
        </c:ser>
        <c:ser>
          <c:idx val="9"/>
          <c:order val="9"/>
          <c:tx>
            <c:strRef>
              <c:f>Лист2!$A$13</c:f>
              <c:strCache>
                <c:ptCount val="1"/>
                <c:pt idx="0">
                  <c:v>Netherlands (Kingdom of the)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Лист2!$B$13:$BV$13</c:f>
              <c:numCache>
                <c:formatCode>0</c:formatCode>
                <c:ptCount val="73"/>
                <c:pt idx="0">
                  <c:v>10094</c:v>
                </c:pt>
                <c:pt idx="1">
                  <c:v>10226</c:v>
                </c:pt>
                <c:pt idx="2">
                  <c:v>10362</c:v>
                </c:pt>
                <c:pt idx="3">
                  <c:v>10497</c:v>
                </c:pt>
                <c:pt idx="4">
                  <c:v>10631</c:v>
                </c:pt>
                <c:pt idx="5">
                  <c:v>10768</c:v>
                </c:pt>
                <c:pt idx="6">
                  <c:v>10905</c:v>
                </c:pt>
                <c:pt idx="7">
                  <c:v>11046</c:v>
                </c:pt>
                <c:pt idx="8">
                  <c:v>11192</c:v>
                </c:pt>
                <c:pt idx="9">
                  <c:v>11342</c:v>
                </c:pt>
                <c:pt idx="10">
                  <c:v>11493</c:v>
                </c:pt>
                <c:pt idx="11">
                  <c:v>11647</c:v>
                </c:pt>
                <c:pt idx="12">
                  <c:v>11803</c:v>
                </c:pt>
                <c:pt idx="13">
                  <c:v>11958</c:v>
                </c:pt>
                <c:pt idx="14">
                  <c:v>12118</c:v>
                </c:pt>
                <c:pt idx="15">
                  <c:v>12276</c:v>
                </c:pt>
                <c:pt idx="16">
                  <c:v>12427</c:v>
                </c:pt>
                <c:pt idx="17">
                  <c:v>12577</c:v>
                </c:pt>
                <c:pt idx="18">
                  <c:v>12727</c:v>
                </c:pt>
                <c:pt idx="19">
                  <c:v>12881</c:v>
                </c:pt>
                <c:pt idx="20">
                  <c:v>13038</c:v>
                </c:pt>
                <c:pt idx="21">
                  <c:v>13187</c:v>
                </c:pt>
                <c:pt idx="22">
                  <c:v>13324</c:v>
                </c:pt>
                <c:pt idx="23">
                  <c:v>13448</c:v>
                </c:pt>
                <c:pt idx="24">
                  <c:v>13561</c:v>
                </c:pt>
                <c:pt idx="25">
                  <c:v>13664</c:v>
                </c:pt>
                <c:pt idx="26">
                  <c:v>13760</c:v>
                </c:pt>
                <c:pt idx="27">
                  <c:v>13856</c:v>
                </c:pt>
                <c:pt idx="28">
                  <c:v>13949</c:v>
                </c:pt>
                <c:pt idx="29">
                  <c:v>14040</c:v>
                </c:pt>
                <c:pt idx="30">
                  <c:v>14130</c:v>
                </c:pt>
                <c:pt idx="31">
                  <c:v>14217</c:v>
                </c:pt>
                <c:pt idx="32">
                  <c:v>14297</c:v>
                </c:pt>
                <c:pt idx="33">
                  <c:v>14370</c:v>
                </c:pt>
                <c:pt idx="34">
                  <c:v>14442</c:v>
                </c:pt>
                <c:pt idx="35">
                  <c:v>14516</c:v>
                </c:pt>
                <c:pt idx="36">
                  <c:v>14593</c:v>
                </c:pt>
                <c:pt idx="37">
                  <c:v>14675</c:v>
                </c:pt>
                <c:pt idx="38">
                  <c:v>14762</c:v>
                </c:pt>
                <c:pt idx="39">
                  <c:v>14850</c:v>
                </c:pt>
                <c:pt idx="40">
                  <c:v>14945</c:v>
                </c:pt>
                <c:pt idx="41">
                  <c:v>15047</c:v>
                </c:pt>
                <c:pt idx="42">
                  <c:v>15151</c:v>
                </c:pt>
                <c:pt idx="43">
                  <c:v>15251</c:v>
                </c:pt>
                <c:pt idx="44">
                  <c:v>15349</c:v>
                </c:pt>
                <c:pt idx="45">
                  <c:v>15447</c:v>
                </c:pt>
                <c:pt idx="46">
                  <c:v>15539</c:v>
                </c:pt>
                <c:pt idx="47">
                  <c:v>15630</c:v>
                </c:pt>
                <c:pt idx="48">
                  <c:v>15723</c:v>
                </c:pt>
                <c:pt idx="49">
                  <c:v>15812</c:v>
                </c:pt>
                <c:pt idx="50">
                  <c:v>15899</c:v>
                </c:pt>
                <c:pt idx="51">
                  <c:v>15982</c:v>
                </c:pt>
                <c:pt idx="52">
                  <c:v>16057</c:v>
                </c:pt>
                <c:pt idx="53">
                  <c:v>16128</c:v>
                </c:pt>
                <c:pt idx="54">
                  <c:v>16196</c:v>
                </c:pt>
                <c:pt idx="55">
                  <c:v>16262</c:v>
                </c:pt>
                <c:pt idx="56">
                  <c:v>16326</c:v>
                </c:pt>
                <c:pt idx="57">
                  <c:v>16391</c:v>
                </c:pt>
                <c:pt idx="58">
                  <c:v>16461</c:v>
                </c:pt>
                <c:pt idx="59">
                  <c:v>16536</c:v>
                </c:pt>
                <c:pt idx="60">
                  <c:v>16617</c:v>
                </c:pt>
                <c:pt idx="61">
                  <c:v>16701</c:v>
                </c:pt>
                <c:pt idx="62">
                  <c:v>16785</c:v>
                </c:pt>
                <c:pt idx="63">
                  <c:v>16867</c:v>
                </c:pt>
                <c:pt idx="64">
                  <c:v>16954</c:v>
                </c:pt>
                <c:pt idx="65">
                  <c:v>17041</c:v>
                </c:pt>
                <c:pt idx="66">
                  <c:v>17125</c:v>
                </c:pt>
                <c:pt idx="67">
                  <c:v>17207</c:v>
                </c:pt>
                <c:pt idx="68">
                  <c:v>17286</c:v>
                </c:pt>
                <c:pt idx="69">
                  <c:v>17363</c:v>
                </c:pt>
                <c:pt idx="70">
                  <c:v>17435</c:v>
                </c:pt>
                <c:pt idx="71">
                  <c:v>17502</c:v>
                </c:pt>
                <c:pt idx="72">
                  <c:v>17564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218-6344-96EF-88436BEBF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9039935"/>
        <c:axId val="328932527"/>
      </c:lineChart>
      <c:catAx>
        <c:axId val="34903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932527"/>
        <c:crosses val="autoZero"/>
        <c:auto val="1"/>
        <c:lblAlgn val="ctr"/>
        <c:lblOffset val="100"/>
        <c:noMultiLvlLbl val="0"/>
      </c:catAx>
      <c:valAx>
        <c:axId val="3289325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9039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World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Лист2!$B$2:$BV$2</c:f>
              <c:numCache>
                <c:formatCode>General</c:formatCode>
                <c:ptCount val="73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  <c:pt idx="70">
                  <c:v>2020</c:v>
                </c:pt>
                <c:pt idx="71">
                  <c:v>2021</c:v>
                </c:pt>
                <c:pt idx="72">
                  <c:v>2022</c:v>
                </c:pt>
              </c:numCache>
            </c:numRef>
          </c:cat>
          <c:val>
            <c:numRef>
              <c:f>Лист2!$B$3:$BV$3</c:f>
              <c:numCache>
                <c:formatCode>0</c:formatCode>
                <c:ptCount val="73"/>
                <c:pt idx="0">
                  <c:v>2499322</c:v>
                </c:pt>
                <c:pt idx="1">
                  <c:v>2543130</c:v>
                </c:pt>
                <c:pt idx="2">
                  <c:v>2590271</c:v>
                </c:pt>
                <c:pt idx="3">
                  <c:v>2640279</c:v>
                </c:pt>
                <c:pt idx="4">
                  <c:v>2691979</c:v>
                </c:pt>
                <c:pt idx="5">
                  <c:v>2746072</c:v>
                </c:pt>
                <c:pt idx="6">
                  <c:v>2801003</c:v>
                </c:pt>
                <c:pt idx="7">
                  <c:v>2857867</c:v>
                </c:pt>
                <c:pt idx="8">
                  <c:v>2916108</c:v>
                </c:pt>
                <c:pt idx="9">
                  <c:v>2970292</c:v>
                </c:pt>
                <c:pt idx="10">
                  <c:v>3019233</c:v>
                </c:pt>
                <c:pt idx="11">
                  <c:v>3068371</c:v>
                </c:pt>
                <c:pt idx="12">
                  <c:v>3126687</c:v>
                </c:pt>
                <c:pt idx="13">
                  <c:v>3195779</c:v>
                </c:pt>
                <c:pt idx="14">
                  <c:v>3267212</c:v>
                </c:pt>
                <c:pt idx="15">
                  <c:v>3337112</c:v>
                </c:pt>
                <c:pt idx="16">
                  <c:v>3406417</c:v>
                </c:pt>
                <c:pt idx="17">
                  <c:v>3475448</c:v>
                </c:pt>
                <c:pt idx="18">
                  <c:v>3546811</c:v>
                </c:pt>
                <c:pt idx="19">
                  <c:v>3620655</c:v>
                </c:pt>
                <c:pt idx="20">
                  <c:v>3695390</c:v>
                </c:pt>
                <c:pt idx="21">
                  <c:v>3770163</c:v>
                </c:pt>
                <c:pt idx="22">
                  <c:v>3844801</c:v>
                </c:pt>
                <c:pt idx="23">
                  <c:v>3920252</c:v>
                </c:pt>
                <c:pt idx="24">
                  <c:v>3995517</c:v>
                </c:pt>
                <c:pt idx="25">
                  <c:v>4069437</c:v>
                </c:pt>
                <c:pt idx="26">
                  <c:v>4142506</c:v>
                </c:pt>
                <c:pt idx="27">
                  <c:v>4215773</c:v>
                </c:pt>
                <c:pt idx="28">
                  <c:v>4289658</c:v>
                </c:pt>
                <c:pt idx="29">
                  <c:v>4365583</c:v>
                </c:pt>
                <c:pt idx="30">
                  <c:v>4444008</c:v>
                </c:pt>
                <c:pt idx="31">
                  <c:v>4524628</c:v>
                </c:pt>
                <c:pt idx="32">
                  <c:v>4607985</c:v>
                </c:pt>
                <c:pt idx="33">
                  <c:v>4691884</c:v>
                </c:pt>
                <c:pt idx="34">
                  <c:v>4775836</c:v>
                </c:pt>
                <c:pt idx="35">
                  <c:v>4861731</c:v>
                </c:pt>
                <c:pt idx="36">
                  <c:v>4950063</c:v>
                </c:pt>
                <c:pt idx="37">
                  <c:v>5040984</c:v>
                </c:pt>
                <c:pt idx="38">
                  <c:v>5132294</c:v>
                </c:pt>
                <c:pt idx="39">
                  <c:v>5223704</c:v>
                </c:pt>
                <c:pt idx="40">
                  <c:v>5316176</c:v>
                </c:pt>
                <c:pt idx="41">
                  <c:v>5406246</c:v>
                </c:pt>
                <c:pt idx="42">
                  <c:v>5492686</c:v>
                </c:pt>
                <c:pt idx="43">
                  <c:v>5577434</c:v>
                </c:pt>
                <c:pt idx="44">
                  <c:v>5660728</c:v>
                </c:pt>
                <c:pt idx="45">
                  <c:v>5743219</c:v>
                </c:pt>
                <c:pt idx="46">
                  <c:v>5825145</c:v>
                </c:pt>
                <c:pt idx="47">
                  <c:v>5906481</c:v>
                </c:pt>
                <c:pt idx="48">
                  <c:v>5987312</c:v>
                </c:pt>
                <c:pt idx="49">
                  <c:v>6067758</c:v>
                </c:pt>
                <c:pt idx="50">
                  <c:v>6148899</c:v>
                </c:pt>
                <c:pt idx="51">
                  <c:v>6230747</c:v>
                </c:pt>
                <c:pt idx="52">
                  <c:v>6312407</c:v>
                </c:pt>
                <c:pt idx="53">
                  <c:v>6393898</c:v>
                </c:pt>
                <c:pt idx="54">
                  <c:v>6475751</c:v>
                </c:pt>
                <c:pt idx="55">
                  <c:v>6558176</c:v>
                </c:pt>
                <c:pt idx="56">
                  <c:v>6641416</c:v>
                </c:pt>
                <c:pt idx="57">
                  <c:v>6725949</c:v>
                </c:pt>
                <c:pt idx="58">
                  <c:v>6811597</c:v>
                </c:pt>
                <c:pt idx="59">
                  <c:v>6898306</c:v>
                </c:pt>
                <c:pt idx="60">
                  <c:v>6985603</c:v>
                </c:pt>
                <c:pt idx="61">
                  <c:v>7073125</c:v>
                </c:pt>
                <c:pt idx="62">
                  <c:v>7161698</c:v>
                </c:pt>
                <c:pt idx="63">
                  <c:v>7250593</c:v>
                </c:pt>
                <c:pt idx="64">
                  <c:v>7339013</c:v>
                </c:pt>
                <c:pt idx="65">
                  <c:v>7426598</c:v>
                </c:pt>
                <c:pt idx="66">
                  <c:v>7513474</c:v>
                </c:pt>
                <c:pt idx="67">
                  <c:v>7599822</c:v>
                </c:pt>
                <c:pt idx="68">
                  <c:v>7683790</c:v>
                </c:pt>
                <c:pt idx="69">
                  <c:v>7764951</c:v>
                </c:pt>
                <c:pt idx="70">
                  <c:v>7840953</c:v>
                </c:pt>
                <c:pt idx="71">
                  <c:v>7909295</c:v>
                </c:pt>
                <c:pt idx="72">
                  <c:v>7975105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B8-2843-997B-254A5BCE8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144111"/>
        <c:axId val="347371823"/>
      </c:lineChart>
      <c:catAx>
        <c:axId val="36314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371823"/>
        <c:crosses val="autoZero"/>
        <c:auto val="1"/>
        <c:lblAlgn val="ctr"/>
        <c:lblOffset val="100"/>
        <c:noMultiLvlLbl val="0"/>
      </c:catAx>
      <c:valAx>
        <c:axId val="34737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314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Лист1!$A$6</c:f>
              <c:strCache>
                <c:ptCount val="1"/>
                <c:pt idx="0">
                  <c:v>Russian Federation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Лист1!$B$6:$V$6</c:f>
              <c:numCache>
                <c:formatCode>0</c:formatCode>
                <c:ptCount val="21"/>
                <c:pt idx="0">
                  <c:v>145590</c:v>
                </c:pt>
                <c:pt idx="1">
                  <c:v>144947</c:v>
                </c:pt>
                <c:pt idx="2">
                  <c:v>144354</c:v>
                </c:pt>
                <c:pt idx="3">
                  <c:v>143800</c:v>
                </c:pt>
                <c:pt idx="4">
                  <c:v>143339</c:v>
                </c:pt>
                <c:pt idx="5">
                  <c:v>143118</c:v>
                </c:pt>
                <c:pt idx="6">
                  <c:v>143087</c:v>
                </c:pt>
                <c:pt idx="7">
                  <c:v>143164</c:v>
                </c:pt>
                <c:pt idx="8">
                  <c:v>143243</c:v>
                </c:pt>
                <c:pt idx="9">
                  <c:v>143365</c:v>
                </c:pt>
                <c:pt idx="10">
                  <c:v>143629</c:v>
                </c:pt>
                <c:pt idx="11">
                  <c:v>143957</c:v>
                </c:pt>
                <c:pt idx="12">
                  <c:v>144285</c:v>
                </c:pt>
                <c:pt idx="13">
                  <c:v>144668</c:v>
                </c:pt>
                <c:pt idx="14">
                  <c:v>145109</c:v>
                </c:pt>
                <c:pt idx="15">
                  <c:v>145453</c:v>
                </c:pt>
                <c:pt idx="16">
                  <c:v>145652</c:v>
                </c:pt>
                <c:pt idx="17">
                  <c:v>145742</c:v>
                </c:pt>
                <c:pt idx="18">
                  <c:v>145617</c:v>
                </c:pt>
                <c:pt idx="19">
                  <c:v>145103</c:v>
                </c:pt>
                <c:pt idx="20">
                  <c:v>144713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DC-CC4D-82A3-0B663A5EF87D}"/>
            </c:ext>
          </c:extLst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Germany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Лист1!$B$7:$V$7</c:f>
              <c:numCache>
                <c:formatCode>0</c:formatCode>
                <c:ptCount val="21"/>
                <c:pt idx="0">
                  <c:v>81443</c:v>
                </c:pt>
                <c:pt idx="1">
                  <c:v>81347</c:v>
                </c:pt>
                <c:pt idx="2">
                  <c:v>81267</c:v>
                </c:pt>
                <c:pt idx="3">
                  <c:v>81212</c:v>
                </c:pt>
                <c:pt idx="4">
                  <c:v>81178</c:v>
                </c:pt>
                <c:pt idx="5">
                  <c:v>81184</c:v>
                </c:pt>
                <c:pt idx="6">
                  <c:v>81217</c:v>
                </c:pt>
                <c:pt idx="7">
                  <c:v>81261</c:v>
                </c:pt>
                <c:pt idx="8">
                  <c:v>81325</c:v>
                </c:pt>
                <c:pt idx="9">
                  <c:v>81423</c:v>
                </c:pt>
                <c:pt idx="10">
                  <c:v>81546</c:v>
                </c:pt>
                <c:pt idx="11">
                  <c:v>81681</c:v>
                </c:pt>
                <c:pt idx="12">
                  <c:v>81859</c:v>
                </c:pt>
                <c:pt idx="13">
                  <c:v>82073</c:v>
                </c:pt>
                <c:pt idx="14">
                  <c:v>82331</c:v>
                </c:pt>
                <c:pt idx="15">
                  <c:v>82624</c:v>
                </c:pt>
                <c:pt idx="16">
                  <c:v>82897</c:v>
                </c:pt>
                <c:pt idx="17">
                  <c:v>83148</c:v>
                </c:pt>
                <c:pt idx="18">
                  <c:v>83329</c:v>
                </c:pt>
                <c:pt idx="19">
                  <c:v>83409</c:v>
                </c:pt>
                <c:pt idx="20">
                  <c:v>83370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DC-CC4D-82A3-0B663A5EF87D}"/>
            </c:ext>
          </c:extLst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Лист1!$B$8:$V$8</c:f>
              <c:numCache>
                <c:formatCode>0</c:formatCode>
                <c:ptCount val="21"/>
                <c:pt idx="0">
                  <c:v>59580</c:v>
                </c:pt>
                <c:pt idx="1">
                  <c:v>59876</c:v>
                </c:pt>
                <c:pt idx="2">
                  <c:v>60224</c:v>
                </c:pt>
                <c:pt idx="3">
                  <c:v>60614</c:v>
                </c:pt>
                <c:pt idx="4">
                  <c:v>61036</c:v>
                </c:pt>
                <c:pt idx="5">
                  <c:v>61495</c:v>
                </c:pt>
                <c:pt idx="6">
                  <c:v>61979</c:v>
                </c:pt>
                <c:pt idx="7">
                  <c:v>62482</c:v>
                </c:pt>
                <c:pt idx="8">
                  <c:v>63001</c:v>
                </c:pt>
                <c:pt idx="9">
                  <c:v>63529</c:v>
                </c:pt>
                <c:pt idx="10">
                  <c:v>64052</c:v>
                </c:pt>
                <c:pt idx="11">
                  <c:v>64546</c:v>
                </c:pt>
                <c:pt idx="12">
                  <c:v>65018</c:v>
                </c:pt>
                <c:pt idx="13">
                  <c:v>65470</c:v>
                </c:pt>
                <c:pt idx="14">
                  <c:v>65902</c:v>
                </c:pt>
                <c:pt idx="15">
                  <c:v>66314</c:v>
                </c:pt>
                <c:pt idx="16">
                  <c:v>66684</c:v>
                </c:pt>
                <c:pt idx="17">
                  <c:v>67032</c:v>
                </c:pt>
                <c:pt idx="18">
                  <c:v>67315</c:v>
                </c:pt>
                <c:pt idx="19">
                  <c:v>67538</c:v>
                </c:pt>
                <c:pt idx="20">
                  <c:v>67768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DC-CC4D-82A3-0B663A5EF87D}"/>
            </c:ext>
          </c:extLst>
        </c:ser>
        <c:ser>
          <c:idx val="3"/>
          <c:order val="3"/>
          <c:tx>
            <c:strRef>
              <c:f>Лист1!$A$9</c:f>
              <c:strCache>
                <c:ptCount val="1"/>
                <c:pt idx="0">
                  <c:v>France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Лист1!$B$9:$V$9</c:f>
              <c:numCache>
                <c:formatCode>0</c:formatCode>
                <c:ptCount val="21"/>
                <c:pt idx="0">
                  <c:v>61404</c:v>
                </c:pt>
                <c:pt idx="1">
                  <c:v>61773</c:v>
                </c:pt>
                <c:pt idx="2">
                  <c:v>62161</c:v>
                </c:pt>
                <c:pt idx="3">
                  <c:v>62568</c:v>
                </c:pt>
                <c:pt idx="4">
                  <c:v>62992</c:v>
                </c:pt>
                <c:pt idx="5">
                  <c:v>63428</c:v>
                </c:pt>
                <c:pt idx="6">
                  <c:v>63844</c:v>
                </c:pt>
                <c:pt idx="7">
                  <c:v>64236</c:v>
                </c:pt>
                <c:pt idx="8">
                  <c:v>64603</c:v>
                </c:pt>
                <c:pt idx="9">
                  <c:v>64950</c:v>
                </c:pt>
                <c:pt idx="10">
                  <c:v>65261</c:v>
                </c:pt>
                <c:pt idx="11">
                  <c:v>65541</c:v>
                </c:pt>
                <c:pt idx="12">
                  <c:v>65816</c:v>
                </c:pt>
                <c:pt idx="13">
                  <c:v>66058</c:v>
                </c:pt>
                <c:pt idx="14">
                  <c:v>66254</c:v>
                </c:pt>
                <c:pt idx="15">
                  <c:v>66429</c:v>
                </c:pt>
                <c:pt idx="16">
                  <c:v>66587</c:v>
                </c:pt>
                <c:pt idx="17">
                  <c:v>66733</c:v>
                </c:pt>
                <c:pt idx="18">
                  <c:v>66837</c:v>
                </c:pt>
                <c:pt idx="19">
                  <c:v>66913</c:v>
                </c:pt>
                <c:pt idx="20">
                  <c:v>67031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DC-CC4D-82A3-0B663A5EF87D}"/>
            </c:ext>
          </c:extLst>
        </c:ser>
        <c:ser>
          <c:idx val="4"/>
          <c:order val="4"/>
          <c:tx>
            <c:strRef>
              <c:f>Лист1!$A$10</c:f>
              <c:strCache>
                <c:ptCount val="1"/>
                <c:pt idx="0">
                  <c:v>Italy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Лист1!$B$10:$V$10</c:f>
              <c:numCache>
                <c:formatCode>0</c:formatCode>
                <c:ptCount val="21"/>
                <c:pt idx="0">
                  <c:v>57108</c:v>
                </c:pt>
                <c:pt idx="1">
                  <c:v>57425</c:v>
                </c:pt>
                <c:pt idx="2">
                  <c:v>57861</c:v>
                </c:pt>
                <c:pt idx="3">
                  <c:v>58200</c:v>
                </c:pt>
                <c:pt idx="4">
                  <c:v>58430</c:v>
                </c:pt>
                <c:pt idx="5">
                  <c:v>58778</c:v>
                </c:pt>
                <c:pt idx="6">
                  <c:v>59224</c:v>
                </c:pt>
                <c:pt idx="7">
                  <c:v>59563</c:v>
                </c:pt>
                <c:pt idx="8">
                  <c:v>59822</c:v>
                </c:pt>
                <c:pt idx="9">
                  <c:v>60026</c:v>
                </c:pt>
                <c:pt idx="10">
                  <c:v>60190</c:v>
                </c:pt>
                <c:pt idx="11">
                  <c:v>60313</c:v>
                </c:pt>
                <c:pt idx="12">
                  <c:v>60323</c:v>
                </c:pt>
                <c:pt idx="13">
                  <c:v>60233</c:v>
                </c:pt>
                <c:pt idx="14">
                  <c:v>60119</c:v>
                </c:pt>
                <c:pt idx="15">
                  <c:v>60004</c:v>
                </c:pt>
                <c:pt idx="16">
                  <c:v>59877</c:v>
                </c:pt>
                <c:pt idx="17">
                  <c:v>59728</c:v>
                </c:pt>
                <c:pt idx="18">
                  <c:v>59501</c:v>
                </c:pt>
                <c:pt idx="19">
                  <c:v>59240</c:v>
                </c:pt>
                <c:pt idx="20">
                  <c:v>59037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6DC-CC4D-82A3-0B663A5EF87D}"/>
            </c:ext>
          </c:extLst>
        </c:ser>
        <c:ser>
          <c:idx val="5"/>
          <c:order val="5"/>
          <c:tx>
            <c:strRef>
              <c:f>Лист1!$A$11</c:f>
              <c:strCache>
                <c:ptCount val="1"/>
                <c:pt idx="0">
                  <c:v>Spain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Лист1!$B$11:$V$11</c:f>
              <c:numCache>
                <c:formatCode>0</c:formatCode>
                <c:ptCount val="21"/>
                <c:pt idx="0">
                  <c:v>41478</c:v>
                </c:pt>
                <c:pt idx="1">
                  <c:v>42230</c:v>
                </c:pt>
                <c:pt idx="2">
                  <c:v>42960</c:v>
                </c:pt>
                <c:pt idx="3">
                  <c:v>43685</c:v>
                </c:pt>
                <c:pt idx="4">
                  <c:v>44423</c:v>
                </c:pt>
                <c:pt idx="5">
                  <c:v>45246</c:v>
                </c:pt>
                <c:pt idx="6">
                  <c:v>45967</c:v>
                </c:pt>
                <c:pt idx="7">
                  <c:v>46368</c:v>
                </c:pt>
                <c:pt idx="8">
                  <c:v>46573</c:v>
                </c:pt>
                <c:pt idx="9">
                  <c:v>46729</c:v>
                </c:pt>
                <c:pt idx="10">
                  <c:v>46756</c:v>
                </c:pt>
                <c:pt idx="11">
                  <c:v>46603</c:v>
                </c:pt>
                <c:pt idx="12">
                  <c:v>46465</c:v>
                </c:pt>
                <c:pt idx="13">
                  <c:v>46431</c:v>
                </c:pt>
                <c:pt idx="14">
                  <c:v>46473</c:v>
                </c:pt>
                <c:pt idx="15">
                  <c:v>46584</c:v>
                </c:pt>
                <c:pt idx="16">
                  <c:v>46792</c:v>
                </c:pt>
                <c:pt idx="17">
                  <c:v>47131</c:v>
                </c:pt>
                <c:pt idx="18">
                  <c:v>47364</c:v>
                </c:pt>
                <c:pt idx="19">
                  <c:v>47487</c:v>
                </c:pt>
                <c:pt idx="20">
                  <c:v>47559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DC-CC4D-82A3-0B663A5EF87D}"/>
            </c:ext>
          </c:extLst>
        </c:ser>
        <c:ser>
          <c:idx val="6"/>
          <c:order val="6"/>
          <c:tx>
            <c:strRef>
              <c:f>Лист1!$A$12</c:f>
              <c:strCache>
                <c:ptCount val="1"/>
                <c:pt idx="0">
                  <c:v>Poland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Лист1!$B$12:$V$12</c:f>
              <c:numCache>
                <c:formatCode>0</c:formatCode>
                <c:ptCount val="21"/>
                <c:pt idx="0">
                  <c:v>38647</c:v>
                </c:pt>
                <c:pt idx="1">
                  <c:v>38622</c:v>
                </c:pt>
                <c:pt idx="2">
                  <c:v>38596</c:v>
                </c:pt>
                <c:pt idx="3">
                  <c:v>38576</c:v>
                </c:pt>
                <c:pt idx="4">
                  <c:v>38547</c:v>
                </c:pt>
                <c:pt idx="5">
                  <c:v>38522</c:v>
                </c:pt>
                <c:pt idx="6">
                  <c:v>38523</c:v>
                </c:pt>
                <c:pt idx="7">
                  <c:v>38555</c:v>
                </c:pt>
                <c:pt idx="8">
                  <c:v>38597</c:v>
                </c:pt>
                <c:pt idx="9">
                  <c:v>38621</c:v>
                </c:pt>
                <c:pt idx="10">
                  <c:v>38626</c:v>
                </c:pt>
                <c:pt idx="11">
                  <c:v>38607</c:v>
                </c:pt>
                <c:pt idx="12">
                  <c:v>38582</c:v>
                </c:pt>
                <c:pt idx="13">
                  <c:v>38553</c:v>
                </c:pt>
                <c:pt idx="14">
                  <c:v>38532</c:v>
                </c:pt>
                <c:pt idx="15">
                  <c:v>38533</c:v>
                </c:pt>
                <c:pt idx="16">
                  <c:v>38521</c:v>
                </c:pt>
                <c:pt idx="17">
                  <c:v>38494</c:v>
                </c:pt>
                <c:pt idx="18">
                  <c:v>38428</c:v>
                </c:pt>
                <c:pt idx="19">
                  <c:v>38308</c:v>
                </c:pt>
                <c:pt idx="20">
                  <c:v>39857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6DC-CC4D-82A3-0B663A5EF87D}"/>
            </c:ext>
          </c:extLst>
        </c:ser>
        <c:ser>
          <c:idx val="7"/>
          <c:order val="7"/>
          <c:tx>
            <c:strRef>
              <c:f>Лист1!$A$13</c:f>
              <c:strCache>
                <c:ptCount val="1"/>
                <c:pt idx="0">
                  <c:v>Ukraine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Лист1!$B$13:$V$13</c:f>
              <c:numCache>
                <c:formatCode>0</c:formatCode>
                <c:ptCount val="21"/>
                <c:pt idx="0">
                  <c:v>47977</c:v>
                </c:pt>
                <c:pt idx="1">
                  <c:v>47606</c:v>
                </c:pt>
                <c:pt idx="2">
                  <c:v>47262</c:v>
                </c:pt>
                <c:pt idx="3">
                  <c:v>46913</c:v>
                </c:pt>
                <c:pt idx="4">
                  <c:v>46593</c:v>
                </c:pt>
                <c:pt idx="5">
                  <c:v>46313</c:v>
                </c:pt>
                <c:pt idx="6">
                  <c:v>46063</c:v>
                </c:pt>
                <c:pt idx="7">
                  <c:v>45864</c:v>
                </c:pt>
                <c:pt idx="8">
                  <c:v>45683</c:v>
                </c:pt>
                <c:pt idx="9">
                  <c:v>45516</c:v>
                </c:pt>
                <c:pt idx="10">
                  <c:v>45406</c:v>
                </c:pt>
                <c:pt idx="11">
                  <c:v>45307</c:v>
                </c:pt>
                <c:pt idx="12">
                  <c:v>45148</c:v>
                </c:pt>
                <c:pt idx="13">
                  <c:v>44983</c:v>
                </c:pt>
                <c:pt idx="14">
                  <c:v>44834</c:v>
                </c:pt>
                <c:pt idx="15">
                  <c:v>44657</c:v>
                </c:pt>
                <c:pt idx="16">
                  <c:v>44447</c:v>
                </c:pt>
                <c:pt idx="17">
                  <c:v>44211</c:v>
                </c:pt>
                <c:pt idx="18">
                  <c:v>43910</c:v>
                </c:pt>
                <c:pt idx="19">
                  <c:v>43531</c:v>
                </c:pt>
                <c:pt idx="20">
                  <c:v>39702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6DC-CC4D-82A3-0B663A5EF87D}"/>
            </c:ext>
          </c:extLst>
        </c:ser>
        <c:ser>
          <c:idx val="8"/>
          <c:order val="8"/>
          <c:tx>
            <c:strRef>
              <c:f>Лист1!$A$14</c:f>
              <c:strCache>
                <c:ptCount val="1"/>
                <c:pt idx="0">
                  <c:v>Romania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Лист1!$B$14:$V$14</c:f>
              <c:numCache>
                <c:formatCode>0</c:formatCode>
                <c:ptCount val="21"/>
                <c:pt idx="0">
                  <c:v>21654</c:v>
                </c:pt>
                <c:pt idx="1">
                  <c:v>21481</c:v>
                </c:pt>
                <c:pt idx="2">
                  <c:v>21289</c:v>
                </c:pt>
                <c:pt idx="3">
                  <c:v>21092</c:v>
                </c:pt>
                <c:pt idx="4">
                  <c:v>20909</c:v>
                </c:pt>
                <c:pt idx="5">
                  <c:v>20744</c:v>
                </c:pt>
                <c:pt idx="6">
                  <c:v>20598</c:v>
                </c:pt>
                <c:pt idx="7">
                  <c:v>20466</c:v>
                </c:pt>
                <c:pt idx="8">
                  <c:v>20335</c:v>
                </c:pt>
                <c:pt idx="9">
                  <c:v>20220</c:v>
                </c:pt>
                <c:pt idx="10">
                  <c:v>20137</c:v>
                </c:pt>
                <c:pt idx="11">
                  <c:v>20067</c:v>
                </c:pt>
                <c:pt idx="12">
                  <c:v>19996</c:v>
                </c:pt>
                <c:pt idx="13">
                  <c:v>19906</c:v>
                </c:pt>
                <c:pt idx="14">
                  <c:v>19798</c:v>
                </c:pt>
                <c:pt idx="15">
                  <c:v>19699</c:v>
                </c:pt>
                <c:pt idx="16">
                  <c:v>19607</c:v>
                </c:pt>
                <c:pt idx="17">
                  <c:v>19524</c:v>
                </c:pt>
                <c:pt idx="18">
                  <c:v>19442</c:v>
                </c:pt>
                <c:pt idx="19">
                  <c:v>19329</c:v>
                </c:pt>
                <c:pt idx="20">
                  <c:v>19659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6DC-CC4D-82A3-0B663A5EF87D}"/>
            </c:ext>
          </c:extLst>
        </c:ser>
        <c:ser>
          <c:idx val="9"/>
          <c:order val="9"/>
          <c:tx>
            <c:strRef>
              <c:f>Лист1!$A$15</c:f>
              <c:strCache>
                <c:ptCount val="1"/>
                <c:pt idx="0">
                  <c:v>Netherlands (Kingdom of the)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Лист1!$B$4:$V$4</c:f>
              <c:numCache>
                <c:formatCode>General</c:formatCode>
                <c:ptCount val="21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</c:numCache>
            </c:numRef>
          </c:cat>
          <c:val>
            <c:numRef>
              <c:f>Лист1!$B$15:$V$15</c:f>
              <c:numCache>
                <c:formatCode>0</c:formatCode>
                <c:ptCount val="21"/>
                <c:pt idx="0">
                  <c:v>16057</c:v>
                </c:pt>
                <c:pt idx="1">
                  <c:v>16128</c:v>
                </c:pt>
                <c:pt idx="2">
                  <c:v>16196</c:v>
                </c:pt>
                <c:pt idx="3">
                  <c:v>16262</c:v>
                </c:pt>
                <c:pt idx="4">
                  <c:v>16326</c:v>
                </c:pt>
                <c:pt idx="5">
                  <c:v>16391</c:v>
                </c:pt>
                <c:pt idx="6">
                  <c:v>16461</c:v>
                </c:pt>
                <c:pt idx="7">
                  <c:v>16536</c:v>
                </c:pt>
                <c:pt idx="8">
                  <c:v>16617</c:v>
                </c:pt>
                <c:pt idx="9">
                  <c:v>16701</c:v>
                </c:pt>
                <c:pt idx="10">
                  <c:v>16785</c:v>
                </c:pt>
                <c:pt idx="11">
                  <c:v>16867</c:v>
                </c:pt>
                <c:pt idx="12">
                  <c:v>16954</c:v>
                </c:pt>
                <c:pt idx="13">
                  <c:v>17041</c:v>
                </c:pt>
                <c:pt idx="14">
                  <c:v>17125</c:v>
                </c:pt>
                <c:pt idx="15">
                  <c:v>17207</c:v>
                </c:pt>
                <c:pt idx="16">
                  <c:v>17286</c:v>
                </c:pt>
                <c:pt idx="17">
                  <c:v>17363</c:v>
                </c:pt>
                <c:pt idx="18">
                  <c:v>17435</c:v>
                </c:pt>
                <c:pt idx="19">
                  <c:v>17502</c:v>
                </c:pt>
                <c:pt idx="20">
                  <c:v>17564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6DC-CC4D-82A3-0B663A5EF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1633343"/>
        <c:axId val="346115215"/>
      </c:lineChart>
      <c:catAx>
        <c:axId val="33163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115215"/>
        <c:crosses val="autoZero"/>
        <c:auto val="1"/>
        <c:lblAlgn val="ctr"/>
        <c:lblOffset val="100"/>
        <c:noMultiLvlLbl val="0"/>
      </c:catAx>
      <c:valAx>
        <c:axId val="346115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633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intrud.gov.ru/uploads/editor/68/b9/&#1055;&#1083;&#1072;&#1085;%20&#1084;&#1077;&#1088;&#1086;&#1087;&#1088;&#1080;&#1103;&#1090;&#1080;&#1081;%20&#1087;&#1086;%20&#1088;&#1077;&#1072;&#1083;&#1080;&#1079;&#1072;&#1094;&#1080;&#1080;%20&#1074;%202021-2025%20&#1075;&#1075;.%20&#1050;&#1086;&#1085;&#1094;&#1077;&#1087;&#1094;&#1080;&#1080;%20&#1076;&#1077;&#1084;&#1086;&#1075;&#1088;&#1072;&#1092;&#1080;&#1095;&#1077;&#1089;&#1082;&#1086;&#1081;.._.pdf" TargetMode="External"/><Relationship Id="rId2" Type="http://schemas.openxmlformats.org/officeDocument/2006/relationships/hyperlink" Target="https://www.economy.gov.ru/material/file/ffccd6ed40dbd803eedd11bc8c9f7571/Plan_po_dostizheniyu_nacionalnyh_celey_razvitiya_do_2024g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AF9E7B-6234-13E8-65F8-772BCE467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168435"/>
            <a:ext cx="8915399" cy="2066108"/>
          </a:xfrm>
        </p:spPr>
        <p:txBody>
          <a:bodyPr>
            <a:noAutofit/>
          </a:bodyPr>
          <a:lstStyle/>
          <a:p>
            <a:r>
              <a:rPr lang="ru-RU" sz="3600" b="0" i="0" dirty="0">
                <a:solidFill>
                  <a:srgbClr val="500050"/>
                </a:solidFill>
                <a:effectLst/>
              </a:rPr>
              <a:t>Долгосрочное и краткосрочное прогнозирование демографических процессов (на примере РФ)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15F675-DCFB-6E1A-8025-2C96958E9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689565"/>
            <a:ext cx="8915399" cy="19333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Невская Наталья Александровна 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к. э. н., доцент, </a:t>
            </a:r>
            <a:r>
              <a:rPr lang="ru-RU" sz="1800" dirty="0" err="1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в.н.с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макроэкономических исследований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отдела экономических исследований Института Европы РАН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1800" dirty="0">
              <a:solidFill>
                <a:schemeClr val="accent4">
                  <a:lumMod val="50000"/>
                </a:schemeClr>
              </a:solidFill>
              <a:effectLst/>
              <a:latin typeface="Roboto" panose="020000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Roboto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 	Москва  2023</a:t>
            </a:r>
            <a:endParaRPr lang="ru-RU" sz="1800" dirty="0">
              <a:solidFill>
                <a:schemeClr val="accent4">
                  <a:lumMod val="50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7E8C851-2DA3-AE14-FC9C-EC59C8762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728" y="31564"/>
            <a:ext cx="1830168" cy="18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9238D6-B705-75B4-08C4-7CA2216C82B8}"/>
              </a:ext>
            </a:extLst>
          </p:cNvPr>
          <p:cNvSpPr txBox="1"/>
          <p:nvPr/>
        </p:nvSpPr>
        <p:spPr>
          <a:xfrm>
            <a:off x="460506" y="547830"/>
            <a:ext cx="24629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Институт Европы РАН </a:t>
            </a:r>
          </a:p>
        </p:txBody>
      </p:sp>
    </p:spTree>
    <p:extLst>
      <p:ext uri="{BB962C8B-B14F-4D97-AF65-F5344CB8AC3E}">
        <p14:creationId xmlns:p14="http://schemas.microsoft.com/office/powerpoint/2010/main" val="2746919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CEC16-E295-CAC2-F238-A49A3397E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5083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естественного движения населения</a:t>
            </a:r>
            <a:r>
              <a:rPr lang="ru-RU" sz="2700" b="1" dirty="0">
                <a:effectLst/>
                <a:latin typeface="+mn-lt"/>
              </a:rPr>
              <a:t> </a:t>
            </a:r>
            <a:br>
              <a:rPr lang="en-US" sz="3600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91491-376A-3EDB-2099-D5C2B730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633" y="1379095"/>
            <a:ext cx="9420979" cy="53104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ru-RU" sz="1900" dirty="0"/>
              <a:t>Интегральной характеристикой возрастной модели рождаемости является </a:t>
            </a:r>
            <a:r>
              <a:rPr lang="ru-RU" sz="1900" b="1" i="1" dirty="0"/>
              <a:t>средний возраст матери при рождении детей</a:t>
            </a:r>
            <a:r>
              <a:rPr lang="ru-RU" sz="1900" dirty="0"/>
              <a:t>. Возрастные коэффициенты рождаемости, что позволяет оценить различия или изменения в возрастной модели рождаемости. </a:t>
            </a:r>
          </a:p>
          <a:p>
            <a:r>
              <a:rPr lang="ru-RU" sz="1900" b="1" dirty="0"/>
              <a:t>Общие коэффициенты смертности </a:t>
            </a:r>
            <a:r>
              <a:rPr lang="ru-RU" sz="1900" dirty="0"/>
              <a:t>рассчитываются как отношение числа умерших в течение календарного года к среднегодовой численности населения, исчисляются в промилле (на 1000 человек населения).</a:t>
            </a:r>
          </a:p>
          <a:p>
            <a:r>
              <a:rPr lang="ru-RU" sz="1900" b="1" dirty="0"/>
              <a:t>Ожидаемая продолжительность предстоящей жизни</a:t>
            </a:r>
            <a:r>
              <a:rPr lang="ru-RU" sz="1900" dirty="0"/>
              <a:t>, рассчитанная по таблицам дожития, в агрегированном виде характеризует уровень смертности и даёт возможность сопоставления уровня смертности между любыми территориями</a:t>
            </a:r>
            <a:r>
              <a:rPr lang="en-US" sz="1900" dirty="0"/>
              <a:t>,</a:t>
            </a:r>
            <a:r>
              <a:rPr lang="ru-RU" sz="1900" dirty="0"/>
              <a:t> рассчитывается на основе набора возрастных коэффициентов смертности: 5-летних (краткие таблицы) или 1-летних (полные таблицы). Для целей практического анализа используются, как правило, краткие таблицы дожития. </a:t>
            </a:r>
            <a:endParaRPr lang="en-US" sz="1900" dirty="0"/>
          </a:p>
          <a:p>
            <a:r>
              <a:rPr lang="ru-RU" sz="1900" b="1" dirty="0"/>
              <a:t>Коэффициент жизненности Покровского</a:t>
            </a:r>
            <a:r>
              <a:rPr lang="ru-RU" sz="1900" dirty="0"/>
              <a:t>: К =</a:t>
            </a:r>
            <a:r>
              <a:rPr lang="en-US" sz="1900" dirty="0"/>
              <a:t>N</a:t>
            </a:r>
            <a:r>
              <a:rPr lang="ru-RU" sz="1900" dirty="0"/>
              <a:t> (число родившихся живыми за год) / М (число умерших за год)</a:t>
            </a:r>
            <a:endParaRPr lang="en-US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5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DE2D1-A574-3005-F384-2DAF6F29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101" y="624109"/>
            <a:ext cx="9920511" cy="739995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Корректировка суммарного коэффициента рождаемости дает специальные показателя естественного движения населения</a:t>
            </a:r>
            <a:r>
              <a:rPr lang="ru-RU" sz="1800" b="1" dirty="0">
                <a:effectLst/>
                <a:latin typeface="+mn-lt"/>
              </a:rPr>
              <a:t> </a:t>
            </a:r>
            <a:endParaRPr lang="ru-RU" sz="18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6F63B1-634E-CD73-DC85-8032D56F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364104"/>
            <a:ext cx="10899305" cy="505168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i="1" dirty="0">
                <a:effectLst/>
                <a:ea typeface="Calibri" panose="020F0502020204030204" pitchFamily="34" charset="0"/>
              </a:rPr>
              <a:t>Брутто-коэффициент воспроизводства</a:t>
            </a:r>
            <a:r>
              <a:rPr lang="ru-RU" sz="1800" dirty="0">
                <a:effectLst/>
                <a:ea typeface="Calibri" panose="020F0502020204030204" pitchFamily="34" charset="0"/>
              </a:rPr>
              <a:t> дает обобщенную характеристику воспроизводства населения равен суммарному коэффициенту рождаемости, умноженному на долю девочек в числе новорожденных, которая принимается равной приблизительно 0,488 и одинаковой для всех возрастов женщин. Он показывает замещение матерей дочерями, то есть </a:t>
            </a:r>
            <a:r>
              <a:rPr lang="ru-RU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сколько в условном поколении в среднем у одной женщины в возрасте от 15 до 49 лет родится девочек. </a:t>
            </a:r>
          </a:p>
          <a:p>
            <a:pPr algn="just"/>
            <a:r>
              <a:rPr lang="ru-RU" sz="1800" b="1" i="1" dirty="0">
                <a:effectLst/>
                <a:ea typeface="Calibri" panose="020F0502020204030204" pitchFamily="34" charset="0"/>
              </a:rPr>
              <a:t>Нетто-коэффициент воспроизводства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</a:rPr>
              <a:t>(чистый коэффициент воспроизводства) включает поправку на смертность. Поправка позволяет определить, сколько девочек доживет до среднего возраста начала рождений в своём поколении. Возрастные показатели рождаемости женщин в детородном возрасте необходимо умножить на средние числа живущих женщин в каждом возрастном интервале. Чем меньше возрастная смертность в возрастном интервале, тем больше женщин доживет до следующего возрастного интервала. Сумма результатов характеризует, 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сколько рожденных девочек доживет до возраста начала деторождения у их матерей</a:t>
            </a:r>
            <a:r>
              <a:rPr lang="ru-RU" sz="1800" dirty="0">
                <a:effectLst/>
                <a:ea typeface="Calibri" panose="020F0502020204030204" pitchFamily="34" charset="0"/>
              </a:rPr>
              <a:t>. Нетто-коэффициент воспроизводства имеет смысл лишь в рамках модели стабильного населения.</a:t>
            </a:r>
          </a:p>
          <a:p>
            <a:pPr algn="just"/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специальный показатель естественного движения населения -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фертильности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(плодовитости) женщин </a:t>
            </a:r>
            <a:r>
              <a:rPr lang="ru-RU" b="0" i="0" dirty="0">
                <a:solidFill>
                  <a:srgbClr val="040C28"/>
                </a:solidFill>
                <a:effectLst/>
              </a:rPr>
              <a:t>сколько в среднем детей родила бы одна женщина на протяжении всего репродуктивного периода. (количество рожденных детей делят на количество женщин репродуктивного (15-49 лет) возраста, умножают на 1000)</a:t>
            </a:r>
            <a:endParaRPr lang="ru-RU" sz="1800" dirty="0">
              <a:effectLst/>
              <a:ea typeface="Calibri" panose="020F0502020204030204" pitchFamily="34" charset="0"/>
            </a:endParaRPr>
          </a:p>
          <a:p>
            <a:endParaRPr lang="ru-RU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05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E18F52-93F0-C9E0-D8B9-8113E18A08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2260" y="2009106"/>
            <a:ext cx="5392352" cy="37540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A28CCD-BFDA-B633-9806-4B4B1CA6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95" y="649705"/>
            <a:ext cx="3926780" cy="61116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06EF4E-54FF-C50C-AFEC-F9AAE461266E}"/>
              </a:ext>
            </a:extLst>
          </p:cNvPr>
          <p:cNvSpPr txBox="1"/>
          <p:nvPr/>
        </p:nvSpPr>
        <p:spPr>
          <a:xfrm>
            <a:off x="5743075" y="649705"/>
            <a:ext cx="5880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Пок</a:t>
            </a:r>
            <a:r>
              <a:rPr lang="ru-RU" b="1" dirty="0" err="1"/>
              <a:t>азатели</a:t>
            </a:r>
            <a:r>
              <a:rPr lang="ru-RU" b="1" dirty="0"/>
              <a:t> фертильности в странах Европы, </a:t>
            </a:r>
          </a:p>
          <a:p>
            <a:r>
              <a:rPr lang="ru-RU" b="1" dirty="0"/>
              <a:t>1960-2021 гг. по данным Европейской Комиссии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BAF246-5454-9089-3D2A-EF3B43E1DC77}"/>
              </a:ext>
            </a:extLst>
          </p:cNvPr>
          <p:cNvSpPr txBox="1"/>
          <p:nvPr/>
        </p:nvSpPr>
        <p:spPr>
          <a:xfrm>
            <a:off x="6833937" y="5919537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Карта с двузначными обозначениями </a:t>
            </a:r>
          </a:p>
          <a:p>
            <a:r>
              <a:rPr lang="ru-RU" dirty="0"/>
              <a:t>стран Европы </a:t>
            </a:r>
            <a:r>
              <a:rPr lang="ru-RU" sz="1400" dirty="0"/>
              <a:t>(примечание GR</a:t>
            </a:r>
            <a:r>
              <a:rPr lang="en-US" sz="1400" dirty="0"/>
              <a:t>=EL</a:t>
            </a:r>
            <a:r>
              <a:rPr lang="ru-RU" sz="1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711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BB5DCC-BEE2-B0C7-313F-B3FF5241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8496" y="837127"/>
            <a:ext cx="9856116" cy="52388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общим показателям естественного движения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населения также относят:</a:t>
            </a:r>
          </a:p>
          <a:p>
            <a:pPr algn="just"/>
            <a:r>
              <a:rPr lang="ru-RU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 естественного  оборота населения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effectLst/>
                <a:ea typeface="Calibri" panose="020F0502020204030204" pitchFamily="34" charset="0"/>
              </a:rPr>
              <a:t>оказывает число родившихся и умерших на 1000 чел. населения в среднем за год. К = (родившиеся  + умершие)</a:t>
            </a:r>
            <a:r>
              <a:rPr lang="en-US" sz="2000" dirty="0">
                <a:ea typeface="Calibri" panose="020F0502020204030204" pitchFamily="34" charset="0"/>
              </a:rPr>
              <a:t>*1000</a:t>
            </a:r>
            <a:r>
              <a:rPr lang="ru-RU" sz="2000" dirty="0">
                <a:ea typeface="Calibri" panose="020F0502020204030204" pitchFamily="34" charset="0"/>
              </a:rPr>
              <a:t>/численность населения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ru-RU" sz="2000" b="1" i="1" dirty="0">
                <a:effectLst/>
                <a:ea typeface="Calibri" panose="020F0502020204030204" pitchFamily="34" charset="0"/>
              </a:rPr>
              <a:t>Коэффициент эффективности воспроизводства населения</a:t>
            </a:r>
            <a:r>
              <a:rPr lang="en-US" sz="2000" b="1" i="1" dirty="0">
                <a:effectLst/>
                <a:ea typeface="Calibri" panose="020F0502020204030204" pitchFamily="34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</a:rPr>
              <a:t>показывает долю естественного прироста в общем обороте населения. К=</a:t>
            </a:r>
            <a:r>
              <a:rPr lang="en-US" sz="2000" dirty="0">
                <a:effectLst/>
                <a:ea typeface="Calibri" panose="020F0502020204030204" pitchFamily="34" charset="0"/>
              </a:rPr>
              <a:t>N</a:t>
            </a:r>
            <a:r>
              <a:rPr lang="ru-RU" sz="2000" dirty="0">
                <a:effectLst/>
                <a:ea typeface="Calibri" panose="020F0502020204030204" pitchFamily="34" charset="0"/>
              </a:rPr>
              <a:t>-</a:t>
            </a:r>
            <a:r>
              <a:rPr lang="ru-RU" sz="2000" dirty="0" err="1">
                <a:effectLst/>
                <a:ea typeface="Calibri" panose="020F0502020204030204" pitchFamily="34" charset="0"/>
              </a:rPr>
              <a:t>M</a:t>
            </a:r>
            <a:r>
              <a:rPr lang="en-US" sz="2000" dirty="0">
                <a:ea typeface="Calibri" panose="020F0502020204030204" pitchFamily="34" charset="0"/>
              </a:rPr>
              <a:t>/N+M</a:t>
            </a:r>
          </a:p>
          <a:p>
            <a:pPr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оценки демографической ситуации в целом может быть использован показатель, характеризующий </a:t>
            </a:r>
            <a:r>
              <a:rPr lang="ru-RU" sz="20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уровень депопуляции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под которой понимается превышение  смертности над рождаемостью, т.е. естественная убыль населения.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Её величины можно рассматривать  лишь применительно к одному и тому же региону, сравнения же для разных регионов или их муниципальных образований не допустимы в силу различий численности их населения.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794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F0C3B6-930B-FA54-0397-9647D910C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085" y="1828800"/>
            <a:ext cx="9843237" cy="3646919"/>
          </a:xfrm>
        </p:spPr>
        <p:txBody>
          <a:bodyPr/>
          <a:lstStyle/>
          <a:p>
            <a:pPr algn="just"/>
            <a:r>
              <a:rPr lang="ru-RU" sz="2000" i="1" dirty="0">
                <a:effectLst/>
                <a:ea typeface="Calibri" panose="020F0502020204030204" pitchFamily="34" charset="0"/>
              </a:rPr>
              <a:t>Режим воспроизводства </a:t>
            </a:r>
            <a:r>
              <a:rPr lang="ru-RU" sz="2000" dirty="0">
                <a:effectLst/>
                <a:ea typeface="Calibri" panose="020F0502020204030204" pitchFamily="34" charset="0"/>
              </a:rPr>
              <a:t>населения представляет количественную меру воспроизводства, объединяет режим рождаемости и режим смертности, что соответственно выражается в показателях воспроизводства. </a:t>
            </a:r>
          </a:p>
          <a:p>
            <a:pPr algn="just"/>
            <a:r>
              <a:rPr lang="ru-RU" sz="2000" i="1" dirty="0">
                <a:effectLst/>
                <a:ea typeface="Calibri" panose="020F0502020204030204" pitchFamily="34" charset="0"/>
              </a:rPr>
              <a:t>Расширенное воспроизводство</a:t>
            </a:r>
            <a:r>
              <a:rPr lang="ru-RU" sz="2000" dirty="0">
                <a:effectLst/>
                <a:ea typeface="Calibri" panose="020F0502020204030204" pitchFamily="34" charset="0"/>
              </a:rPr>
              <a:t> имеет место, когда нетто-коэффициент или чистый коэффициент воспроизводства населения выше единицы. </a:t>
            </a:r>
          </a:p>
          <a:p>
            <a:pPr algn="just"/>
            <a:r>
              <a:rPr lang="ru-RU" sz="2000" i="1" dirty="0">
                <a:effectLst/>
                <a:ea typeface="Calibri" panose="020F0502020204030204" pitchFamily="34" charset="0"/>
              </a:rPr>
              <a:t>Суженное воспроизводство</a:t>
            </a:r>
            <a:r>
              <a:rPr lang="ru-RU" sz="2000" dirty="0">
                <a:effectLst/>
                <a:ea typeface="Calibri" panose="020F0502020204030204" pitchFamily="34" charset="0"/>
              </a:rPr>
              <a:t>, когда нетто-коэффициент или чистый коэффициент воспроизводства населения ниже единицы.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E1975-0D72-3DD1-B5F4-24D868AE29ED}"/>
              </a:ext>
            </a:extLst>
          </p:cNvPr>
          <p:cNvSpPr txBox="1"/>
          <p:nvPr/>
        </p:nvSpPr>
        <p:spPr>
          <a:xfrm>
            <a:off x="1858780" y="914400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Режимы воспроизводства населения </a:t>
            </a:r>
          </a:p>
        </p:txBody>
      </p:sp>
    </p:spTree>
    <p:extLst>
      <p:ext uri="{BB962C8B-B14F-4D97-AF65-F5344CB8AC3E}">
        <p14:creationId xmlns:p14="http://schemas.microsoft.com/office/powerpoint/2010/main" val="269605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E88F79-4158-DB5B-B280-F618B8E1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101" y="1864894"/>
            <a:ext cx="9920511" cy="4046327"/>
          </a:xfrm>
        </p:spPr>
        <p:txBody>
          <a:bodyPr>
            <a:normAutofit fontScale="92500" lnSpcReduction="10000"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Демографический прогноз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научно обоснованное предвидение будущей демографической ситуации (численности, возрастно-половой и семейной структуры населения, качественных характеристик населения) и основных параметров движения населения (рождаемости, смертности, миграции).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данных прогноза основываются расчеты будущих расходов по социальному обеспечению.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продолжающегося старения населения в России ( увеличения численности и доли населения пожилых возрастов) большое значение приобретает прогнозирование числа пенсионеров, их семейного состояния, здоровья, возможностей использования труда лиц пенсионных возрастов.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возрастного состава населения существенным образом сказывается на масштабах и структуре заболеваемости населения.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позволяет определить перспективную потребность населения в конкретных формах медицинского обслуживания и приоритетные направления инвестирования в сфере здравоохранения.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15007-C4E7-EAA5-9786-E565482F85DD}"/>
              </a:ext>
            </a:extLst>
          </p:cNvPr>
          <p:cNvSpPr txBox="1"/>
          <p:nvPr/>
        </p:nvSpPr>
        <p:spPr>
          <a:xfrm>
            <a:off x="1792705" y="770021"/>
            <a:ext cx="84305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Демографические показатели в краткосрочных и </a:t>
            </a:r>
          </a:p>
          <a:p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долгосрочных прогнозах и планах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88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8567D-A86F-7B64-BE61-F278421D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423" y="624110"/>
            <a:ext cx="9754189" cy="1280890"/>
          </a:xfrm>
        </p:spPr>
        <p:txBody>
          <a:bodyPr/>
          <a:lstStyle/>
          <a:p>
            <a:r>
              <a:rPr lang="ru-RU" dirty="0"/>
              <a:t>Прогнозы и планы в Российской Федерации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DE4A9D-130F-3CAB-5EDD-C54C25E20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62" y="2133600"/>
            <a:ext cx="10318850" cy="3091543"/>
          </a:xfrm>
        </p:spPr>
        <p:txBody>
          <a:bodyPr/>
          <a:lstStyle/>
          <a:p>
            <a:r>
              <a:rPr lang="ru-RU" dirty="0"/>
              <a:t>ПРОГНОЗ ДОЛГОСРОЧНОГО СОЦИАЛЬНО – ЭКОНОМИЧЕСКОГО РАЗВИТИЯ РОССИЙСКОЙ ФЕДЕРАЦИИ НА ПЕРИОД ДО 2030 ГОДА (март 2013)</a:t>
            </a:r>
          </a:p>
          <a:p>
            <a:r>
              <a:rPr lang="ru-RU" dirty="0"/>
              <a:t>ЕДИНЫЙ ПЛАН ПО ДОСТИЖЕНИЮ НАЦИОНАЛЬНЫХ ЦЕЛЕЙ РАЗВИТИЯ РОССИЙСКОЙ ФЕДЕРАЦИИ НА ПЕРИОД ДО 2024 ГОДА И НА ПЛАНОВЫЙ ПЕРИОД ДО 2030 ГОДА (1 октября 2021 года)</a:t>
            </a:r>
          </a:p>
          <a:p>
            <a:r>
              <a:rPr lang="ru-RU" dirty="0"/>
              <a:t>КОНЦЕПЦИЯ ДЕМОГРАФИЧЕСКОЙ ПОЛИТИКИ РОССИЙСКОЙ ФЕДЕРАЦИИ НА ПЕРИОД ДО 2025 ГОДА (16 сентября 2021 г.)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7F121C-CCEB-1858-3D03-21C8D69B6508}"/>
              </a:ext>
            </a:extLst>
          </p:cNvPr>
          <p:cNvSpPr txBox="1"/>
          <p:nvPr/>
        </p:nvSpPr>
        <p:spPr>
          <a:xfrm>
            <a:off x="1185762" y="5575492"/>
            <a:ext cx="10318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100" dirty="0">
                <a:hlinkClick r:id="rId2"/>
              </a:rPr>
              <a:t>https://www.economy.gov.ru/material/file/ffccd6ed40dbd803eedd11bc8c9f7571/Plan_po_dostizheniyu_nacionalnyh_celey_razvitiya_do_2024g.pdf</a:t>
            </a:r>
            <a:endParaRPr lang="ru-RU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2024F8-0014-9930-2658-F09225BEB1CA}"/>
              </a:ext>
            </a:extLst>
          </p:cNvPr>
          <p:cNvSpPr txBox="1"/>
          <p:nvPr/>
        </p:nvSpPr>
        <p:spPr>
          <a:xfrm>
            <a:off x="1185762" y="5287352"/>
            <a:ext cx="4828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100" dirty="0"/>
              <a:t>http://</a:t>
            </a:r>
            <a:r>
              <a:rPr lang="en" sz="1100" dirty="0" err="1"/>
              <a:t>static.government.ru</a:t>
            </a:r>
            <a:r>
              <a:rPr lang="en" sz="1100" dirty="0"/>
              <a:t>/media/files/41d457592e04b76338b7.pdf</a:t>
            </a:r>
            <a:endParaRPr lang="ru-RU" sz="11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2BDE21-8A35-A630-ADD5-096D75058F09}"/>
              </a:ext>
            </a:extLst>
          </p:cNvPr>
          <p:cNvSpPr txBox="1"/>
          <p:nvPr/>
        </p:nvSpPr>
        <p:spPr>
          <a:xfrm>
            <a:off x="1185762" y="5910071"/>
            <a:ext cx="92079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900" dirty="0">
                <a:hlinkClick r:id="rId3"/>
              </a:rPr>
              <a:t>https://</a:t>
            </a:r>
            <a:r>
              <a:rPr lang="en" sz="900" dirty="0" err="1">
                <a:hlinkClick r:id="rId3"/>
              </a:rPr>
              <a:t>mintrud.gov.ru</a:t>
            </a:r>
            <a:r>
              <a:rPr lang="en" sz="900" dirty="0">
                <a:hlinkClick r:id="rId3"/>
              </a:rPr>
              <a:t>/uploads/editor/68/b9/</a:t>
            </a:r>
            <a:r>
              <a:rPr lang="ru-RU" sz="900" dirty="0">
                <a:hlinkClick r:id="rId3"/>
              </a:rPr>
              <a:t>План%20мероприятий%20по%20реализации%20в%202021-2025%20гг.%20Концепции%20демографической.._.</a:t>
            </a:r>
            <a:r>
              <a:rPr lang="en" sz="900" dirty="0">
                <a:hlinkClick r:id="rId3"/>
              </a:rPr>
              <a:t>pdf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58593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68122-FC68-FE0B-CC19-CF1F8C1D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ПРОГНОЗ ДОЛГОСРОЧНОГО СОЦИАЛЬНО – ЭКОНОМИЧЕСКОГО РАЗВИТИЯ РОССИЙСКОЙ ФЕДЕРАЦИИ НА ПЕРИОД ДО 2030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4F96BA-63C9-E1FC-C125-4A6346E5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94411"/>
            <a:ext cx="8915400" cy="3777622"/>
          </a:xfrm>
        </p:spPr>
        <p:txBody>
          <a:bodyPr/>
          <a:lstStyle/>
          <a:p>
            <a:r>
              <a:rPr lang="ru-RU" dirty="0"/>
              <a:t>2. Условия развития экономики в долгосрочной перспективе </a:t>
            </a:r>
          </a:p>
          <a:p>
            <a:r>
              <a:rPr lang="ru-RU" dirty="0"/>
              <a:t>2.1. Мировая экономика: консервативный рост</a:t>
            </a:r>
          </a:p>
          <a:p>
            <a:r>
              <a:rPr lang="ru-RU" dirty="0"/>
              <a:t>2.2. Мировое технологическое развитие</a:t>
            </a:r>
          </a:p>
          <a:p>
            <a:r>
              <a:rPr lang="ru-RU" dirty="0"/>
              <a:t>2.3. Мировые топливно-энергетические ресурсы </a:t>
            </a:r>
          </a:p>
          <a:p>
            <a:r>
              <a:rPr lang="ru-RU" dirty="0"/>
              <a:t>2.4. Мировые товарные рынки</a:t>
            </a:r>
          </a:p>
          <a:p>
            <a:r>
              <a:rPr lang="ru-RU" dirty="0"/>
              <a:t>2.5. Демографическое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3172183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68122-FC68-FE0B-CC19-CF1F8C1DF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423" y="624110"/>
            <a:ext cx="9754189" cy="1280890"/>
          </a:xfrm>
        </p:spPr>
        <p:txBody>
          <a:bodyPr>
            <a:normAutofit/>
          </a:bodyPr>
          <a:lstStyle/>
          <a:p>
            <a:r>
              <a:rPr lang="ru-RU" sz="2400" dirty="0"/>
              <a:t>Прогноз долгосрочного социально – экономического развития российской федерации на период до 2030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A59BA0-1810-D843-98DB-37A86485D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44" y="1936375"/>
            <a:ext cx="5338638" cy="39810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3DA251-0CCA-CBB0-A257-D5EB9FA35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906" y="1930337"/>
            <a:ext cx="4624250" cy="3938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5EAD9E-6F3D-CCDE-47AF-B1215C50BF03}"/>
              </a:ext>
            </a:extLst>
          </p:cNvPr>
          <p:cNvSpPr txBox="1"/>
          <p:nvPr/>
        </p:nvSpPr>
        <p:spPr>
          <a:xfrm>
            <a:off x="3918858" y="140693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2.5. Демографическое развитие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88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250AA-026B-10E3-ED92-4721EB31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051" y="624110"/>
            <a:ext cx="9623562" cy="1008747"/>
          </a:xfrm>
        </p:spPr>
        <p:txBody>
          <a:bodyPr>
            <a:normAutofit/>
          </a:bodyPr>
          <a:lstStyle/>
          <a:p>
            <a:r>
              <a:rPr lang="ru-RU" sz="1800" dirty="0"/>
              <a:t>ЕДИНЫЙ ПЛАН ПО ДОСТИЖЕНИЮ НАЦИОНАЛЬНЫХ ЦЕЛЕЙ РАЗВИТИЯ РОССИЙСКОЙ ФЕДЕРАЦИИ НА ПЕРИОД ДО 2024 ГОДА И НА ПЛАНОВЫЙ ПЕРИОД ДО 2030 ГОДА (1 октября 2021 года)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DF70FB-E90D-7B28-8808-35544B05C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3949" y="1633538"/>
            <a:ext cx="9513715" cy="4600575"/>
          </a:xfrm>
        </p:spPr>
      </p:pic>
    </p:spTree>
    <p:extLst>
      <p:ext uri="{BB962C8B-B14F-4D97-AF65-F5344CB8AC3E}">
        <p14:creationId xmlns:p14="http://schemas.microsoft.com/office/powerpoint/2010/main" val="188033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453D30-362A-B32E-0622-FAEAD28D4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811" y="526139"/>
            <a:ext cx="8911687" cy="965204"/>
          </a:xfrm>
        </p:spPr>
        <p:txBody>
          <a:bodyPr>
            <a:normAutofit/>
          </a:bodyPr>
          <a:lstStyle/>
          <a:p>
            <a:r>
              <a:rPr lang="ru-RU" sz="32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 доклада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8BBF64-D0C4-DFB5-01EC-EF2D54B82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8502" y="208344"/>
            <a:ext cx="10187441" cy="6400800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ru-RU" sz="3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Демографическая статистика как основа прогноза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Демографические показатели в краткосрочных и долгосрочных прогнозах и планах</a:t>
            </a:r>
          </a:p>
          <a:p>
            <a:pPr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 Методология прогнозирования: основные подходы</a:t>
            </a: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3200" dirty="0">
              <a:latin typeface="+mj-lt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</a:pPr>
            <a:endParaRPr lang="ru-RU" sz="3200" dirty="0">
              <a:effectLst/>
              <a:latin typeface="+mj-lt"/>
            </a:endParaRPr>
          </a:p>
          <a:p>
            <a:pPr marL="0" indent="0">
              <a:spcBef>
                <a:spcPts val="0"/>
              </a:spcBef>
            </a:pPr>
            <a:endParaRPr lang="ru-RU" sz="3200" dirty="0">
              <a:effectLst/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7200" dirty="0">
              <a:effectLst/>
            </a:endParaRPr>
          </a:p>
          <a:p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29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B250AA-026B-10E3-ED92-4721EB31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051" y="624110"/>
            <a:ext cx="9623562" cy="1008747"/>
          </a:xfrm>
        </p:spPr>
        <p:txBody>
          <a:bodyPr>
            <a:normAutofit/>
          </a:bodyPr>
          <a:lstStyle/>
          <a:p>
            <a:r>
              <a:rPr lang="ru-RU" sz="1800" dirty="0"/>
              <a:t>ЕДИНЫЙ ПЛАН ПО ДОСТИЖЕНИЮ НАЦИОНАЛЬНЫХ ЦЕЛЕЙ РАЗВИТИЯ РОССИЙСКОЙ ФЕДЕРАЦИИ НА ПЕРИОД ДО 2024 ГОДА И НА ПЛАНОВЫЙ ПЕРИОД ДО 2030 ГОДА (1 октября 2021 года)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D0559FD-64DB-85B6-B3B7-22C18B2F5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2" y="1539287"/>
            <a:ext cx="9914708" cy="5072848"/>
          </a:xfrm>
        </p:spPr>
      </p:pic>
    </p:spTree>
    <p:extLst>
      <p:ext uri="{BB962C8B-B14F-4D97-AF65-F5344CB8AC3E}">
        <p14:creationId xmlns:p14="http://schemas.microsoft.com/office/powerpoint/2010/main" val="140592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0B545-5A10-3F02-AF09-5600AF15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07" y="2631886"/>
            <a:ext cx="8911687" cy="1280890"/>
          </a:xfrm>
        </p:spPr>
        <p:txBody>
          <a:bodyPr/>
          <a:lstStyle/>
          <a:p>
            <a:r>
              <a:rPr lang="ru-RU" dirty="0"/>
              <a:t>Благодарю за внимание на семинаре!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677240-1DC2-8C6C-50FA-3E2AC779926F}"/>
              </a:ext>
            </a:extLst>
          </p:cNvPr>
          <p:cNvSpPr txBox="1"/>
          <p:nvPr/>
        </p:nvSpPr>
        <p:spPr>
          <a:xfrm>
            <a:off x="1311441" y="5642811"/>
            <a:ext cx="9071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интересующихся подходами к моделированию и </a:t>
            </a:r>
          </a:p>
          <a:p>
            <a:r>
              <a:rPr lang="ru-RU" dirty="0"/>
              <a:t>связью показателей населения с трудовыми ресурсами </a:t>
            </a:r>
          </a:p>
          <a:p>
            <a:r>
              <a:rPr lang="ru-RU" dirty="0"/>
              <a:t>текст для самостоятельного изучения в презентации далее</a:t>
            </a:r>
          </a:p>
        </p:txBody>
      </p:sp>
    </p:spTree>
    <p:extLst>
      <p:ext uri="{BB962C8B-B14F-4D97-AF65-F5344CB8AC3E}">
        <p14:creationId xmlns:p14="http://schemas.microsoft.com/office/powerpoint/2010/main" val="333219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A69100A-1EC0-7321-E95D-B4F2DF869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648" y="579549"/>
            <a:ext cx="9765964" cy="533167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Показатели </a:t>
            </a:r>
            <a:r>
              <a:rPr lang="ru-RU" sz="1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объёма миграции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представляют собой абсолютные числа миграций или мигрантов.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Основными показателями миграции являются: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прибывших (прибытий);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число выбывших (выбытий);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миграционный прирост (или снижение)/ сальдо миграции/ чистая миграция;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объём миграции/ валовая миграция/ брутто-миграция.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5750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3F8DD0E-B119-A00F-CAC0-60E087483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392143"/>
              </p:ext>
            </p:extLst>
          </p:nvPr>
        </p:nvGraphicFramePr>
        <p:xfrm>
          <a:off x="1880315" y="553792"/>
          <a:ext cx="9015211" cy="537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775">
                  <a:extLst>
                    <a:ext uri="{9D8B030D-6E8A-4147-A177-3AD203B41FA5}">
                      <a16:colId xmlns:a16="http://schemas.microsoft.com/office/drawing/2014/main" val="263376817"/>
                    </a:ext>
                  </a:extLst>
                </a:gridCol>
                <a:gridCol w="1387859">
                  <a:extLst>
                    <a:ext uri="{9D8B030D-6E8A-4147-A177-3AD203B41FA5}">
                      <a16:colId xmlns:a16="http://schemas.microsoft.com/office/drawing/2014/main" val="1258892458"/>
                    </a:ext>
                  </a:extLst>
                </a:gridCol>
                <a:gridCol w="1387859">
                  <a:extLst>
                    <a:ext uri="{9D8B030D-6E8A-4147-A177-3AD203B41FA5}">
                      <a16:colId xmlns:a16="http://schemas.microsoft.com/office/drawing/2014/main" val="968123200"/>
                    </a:ext>
                  </a:extLst>
                </a:gridCol>
                <a:gridCol w="1387859">
                  <a:extLst>
                    <a:ext uri="{9D8B030D-6E8A-4147-A177-3AD203B41FA5}">
                      <a16:colId xmlns:a16="http://schemas.microsoft.com/office/drawing/2014/main" val="3011955669"/>
                    </a:ext>
                  </a:extLst>
                </a:gridCol>
                <a:gridCol w="1387859">
                  <a:extLst>
                    <a:ext uri="{9D8B030D-6E8A-4147-A177-3AD203B41FA5}">
                      <a16:colId xmlns:a16="http://schemas.microsoft.com/office/drawing/2014/main" val="881713756"/>
                    </a:ext>
                  </a:extLst>
                </a:gridCol>
              </a:tblGrid>
              <a:tr h="268525">
                <a:tc rowSpan="2"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2022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2023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968104"/>
                  </a:ext>
                </a:extLst>
              </a:tr>
              <a:tr h="805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человек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effectLst/>
                        </a:rPr>
                        <a:t>на</a:t>
                      </a:r>
                      <a:r>
                        <a:rPr lang="en-US" sz="1400" dirty="0">
                          <a:effectLst/>
                        </a:rPr>
                        <a:t> 10 </a:t>
                      </a:r>
                      <a:r>
                        <a:rPr lang="en-US" sz="1400" dirty="0" err="1">
                          <a:effectLst/>
                        </a:rPr>
                        <a:t>тыс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dirty="0" err="1">
                          <a:effectLst/>
                        </a:rPr>
                        <a:t>человек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населения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человек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на 10 тыс. человек населения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2324957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Миграция - всего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30854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    прибывшие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4196143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293,0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4496860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313,3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05013415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    выбывшие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3901213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272,4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4201002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292,7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753363"/>
                  </a:ext>
                </a:extLst>
              </a:tr>
              <a:tr h="53704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    миграционный прирост (+), снижение (-)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+294930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+20,6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+295858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+20,6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1240845"/>
                  </a:ext>
                </a:extLst>
              </a:tr>
              <a:tr h="537048">
                <a:tc>
                  <a:txBody>
                    <a:bodyPr/>
                    <a:lstStyle/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    в том числе:  </a:t>
                      </a:r>
                    </a:p>
                    <a:p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   в пределах России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4879320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прибывшие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3778462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263,9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4014620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279,8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97612005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    выбывшие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3778462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263,9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4014620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279,8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15130396"/>
                  </a:ext>
                </a:extLst>
              </a:tr>
              <a:tr h="537048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    миграционный прирост (+), снижение (-)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8902317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международная миграция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9918175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    прибывшие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417681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29,2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482240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33,6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7079377"/>
                  </a:ext>
                </a:extLst>
              </a:tr>
              <a:tr h="268525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       выбывшие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122751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8,6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186382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13,0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3865434"/>
                  </a:ext>
                </a:extLst>
              </a:tr>
              <a:tr h="53704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     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миграционный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прирост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(+),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</a:rPr>
                        <a:t>снижение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 (-)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+294930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+20,6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+295858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+20,6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79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18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5A2F23-326A-ECF7-9260-D4A01602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854" y="2133600"/>
            <a:ext cx="10744758" cy="3777622"/>
          </a:xfrm>
        </p:spPr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прибытия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=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 (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прибывших)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*1000/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(среднегодовая численность населения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dirty="0">
              <a:effectLst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бытия</a:t>
            </a:r>
            <a:r>
              <a:rPr lang="ru-RU" dirty="0">
                <a:effectLst/>
              </a:rPr>
              <a:t> </a:t>
            </a:r>
            <a:r>
              <a:rPr lang="en-US" dirty="0">
                <a:effectLst/>
              </a:rPr>
              <a:t>=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бывших)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*1000/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(среднегодовая численность населения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Общий коэффициент интенсивности миграции =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 – В (П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число прибывших,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число выбывших)  /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(среднегодовая численность населения)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интенсивности миграционного оборота</a:t>
            </a:r>
            <a:r>
              <a:rPr lang="ru-RU" dirty="0">
                <a:effectLst/>
              </a:rPr>
              <a:t> =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объём миграции (валовая миграция или  брутто-миграция) делить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 + В/ Р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(среднегодовая численность населения)</a:t>
            </a:r>
            <a:r>
              <a:rPr lang="ru-RU" dirty="0">
                <a:effectLst/>
              </a:rPr>
              <a:t> </a:t>
            </a:r>
            <a:endParaRPr 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Коэффициент эффективности миграции</a:t>
            </a:r>
            <a:r>
              <a:rPr lang="ru-RU" dirty="0">
                <a:effectLst/>
              </a:rPr>
              <a:t> =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миграционный прирост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объем миграции</a:t>
            </a:r>
            <a:r>
              <a:rPr lang="ru-RU" dirty="0">
                <a:effectLst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dirty="0">
                <a:effectLst/>
              </a:rPr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713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FE88F79-4158-DB5B-B280-F618B8E1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101" y="1864894"/>
            <a:ext cx="9920511" cy="4046327"/>
          </a:xfrm>
        </p:spPr>
        <p:txBody>
          <a:bodyPr>
            <a:normAutofit fontScale="92500" lnSpcReduction="10000"/>
          </a:bodyPr>
          <a:lstStyle/>
          <a:p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Демографический прогноз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научно обоснованное предвидение будущей демографической ситуации (численности, возрастно-половой и семейной структуры населения, качественных характеристик населения) и основных параметров движения населения (рождаемости, смертности, миграции).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данных прогноза основываются расчеты будущих расходов по социальному обеспечению.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продолжающегося старения населения в России ( увеличения численности и доли населения пожилых возрастов) большое значение приобретает прогнозирование числа пенсионеров, их семейного состояния, здоровья, возможностей использования труда лиц пенсионных возрастов.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Изменение возрастного состава населения существенным образом сказывается на масштабах и структуре заболеваемости населения.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позволяет определить перспективную потребность населения в конкретных формах медицинского обслуживания и приоритетные направления инвестирования в сфере здравоохранения.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615007-C4E7-EAA5-9786-E565482F85DD}"/>
              </a:ext>
            </a:extLst>
          </p:cNvPr>
          <p:cNvSpPr txBox="1"/>
          <p:nvPr/>
        </p:nvSpPr>
        <p:spPr>
          <a:xfrm>
            <a:off x="1792705" y="770021"/>
            <a:ext cx="843051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2. Демографические показатели в краткосрочных и </a:t>
            </a:r>
          </a:p>
          <a:p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долгосрочных прогнозах и планах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0166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3AE55F4-D1C6-39A4-782F-650C10A6C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011" y="476518"/>
            <a:ext cx="9804601" cy="5434704"/>
          </a:xfrm>
        </p:spPr>
        <p:txBody>
          <a:bodyPr/>
          <a:lstStyle/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Семья- основной потребитель многих товаров длительного пользования. Для расчета спроса на них необходимо знание будущего числа одиноких семей разного типа, в частности, молодых семей с детьми, семей с тремя поколениями и т.п.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 численности состава семей, а также их доходов и их потребностей необходим для оценки перспектив жилищного строительства, потребности в квартирах и домах разных типов.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Существенное значение для социальной политики имеет прогноз таких социально-демографических показателей, как структура населения по социальным группам, источникам средств существования, занятости в различных секторах экономики.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национально-культурной политике важно предвидеть динамику национального и языкового состава населения как страны в целом, так и отдельных  национально-территориальных образований.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358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4B826E-1FEB-3500-3EA2-7787FEDF9C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1223" y="708338"/>
                <a:ext cx="9933389" cy="5202884"/>
              </a:xfrm>
            </p:spPr>
            <p:txBody>
              <a:bodyPr/>
              <a:lstStyle/>
              <a:p>
                <a:pPr indent="457200" algn="just">
                  <a:lnSpc>
                    <a:spcPct val="150000"/>
                  </a:lnSpc>
                </a:pP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Основой современных методов прогнозирования является уравнение демографического баланса:</a:t>
                </a:r>
              </a:p>
              <a:p>
                <a:pPr indent="0" algn="just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Н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+Р−У+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П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м</m:t>
                          </m:r>
                        </m:sub>
                      </m:sSub>
                      <m:r>
                        <a:rPr lang="ru-RU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В</m:t>
                          </m:r>
                        </m:e>
                        <m:sub>
                          <m:r>
                            <a:rPr lang="ru-RU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м</m:t>
                          </m:r>
                        </m:sub>
                      </m:sSub>
                    </m:oMath>
                  </m:oMathPara>
                </a14:m>
                <a:endParaRPr lang="ru-RU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buNone/>
                </a:pPr>
                <a:r>
                  <a:rPr lang="en-US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 Н</a:t>
                </a:r>
                <a:r>
                  <a:rPr lang="ru-RU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Н</a:t>
                </a:r>
                <a:r>
                  <a:rPr lang="ru-RU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численность населения в некоторые начальный и конечный моменты времени; Р – число родившихся за период между указанными начальным и конечным моментами времени; У – число умерших за тот же период времени; П</a:t>
                </a:r>
                <a:r>
                  <a:rPr lang="ru-RU" sz="1800" baseline="-2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прибывших (иммигрантов) на данную территорию за этот период; </a:t>
                </a:r>
                <a:r>
                  <a:rPr lang="ru-RU" sz="1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1800" baseline="-250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м</a:t>
                </a:r>
                <a:r>
                  <a:rPr lang="ru-RU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число выбывших (эмигрантов) с данной территории за этот период.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74B826E-1FEB-3500-3EA2-7787FEDF9C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1223" y="708338"/>
                <a:ext cx="9933389" cy="5202884"/>
              </a:xfrm>
              <a:blipFill>
                <a:blip r:embed="rId2"/>
                <a:stretch>
                  <a:fillRect r="-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6990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72D6C8-0DCC-B889-E01F-ACC88B007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285" y="515155"/>
            <a:ext cx="9727327" cy="5396067"/>
          </a:xfrm>
        </p:spPr>
        <p:txBody>
          <a:bodyPr>
            <a:normAutofit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Простейшая модель роста народонаселения.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 теория  связывает любые демографические изменения прежде всего с ресурсными и производственно-технологическими изменениями, а рост населения следствием развития экономических отношений и роста производительности труда. Основное положение было сформулировано еще в XVIII веке Томасом Мальтусом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Другой моделью, описывающей динамку популяций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двух взаимодействующих видов, один из которых является основной пищей для другого является </a:t>
            </a:r>
            <a:r>
              <a:rPr lang="ru-RU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Лотки-Вольтерра</a:t>
            </a:r>
            <a:r>
              <a:rPr lang="ru-R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известная как «хищник-жертва». Она может быть применена для описания колебаний численности населения, обнаруженных практически у всех аграрных обществ. В роли жертвы выступает население, а в роли хищника – социальная нестабильность, войны, голод, эпидемии, вероятность возникновения которых увеличивается по мере того, как растущее население приближается к потолку несущей способности.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7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A61A4BF-557E-8157-E884-02DB6B761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291921"/>
            <a:ext cx="8915400" cy="6237668"/>
          </a:xfrm>
        </p:spPr>
        <p:txBody>
          <a:bodyPr>
            <a:normAutofit fontScale="85000" lnSpcReduction="10000"/>
          </a:bodyPr>
          <a:lstStyle/>
          <a:p>
            <a:pPr indent="342900" algn="just">
              <a:lnSpc>
                <a:spcPct val="150000"/>
              </a:lnSpc>
            </a:pPr>
            <a:r>
              <a:rPr lang="ru-RU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Демографический императив С.П.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Капицы</a:t>
            </a:r>
            <a:endParaRPr lang="ru-RU" sz="18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проследить динамику человечества на протяжении всего времени его существования, то можно увидеть, что численность человечества растёт по гиперболическому закону. В отличие от демографических моделей, строящихся на биологических предположениях, данный подход говорит, что рост населения пропорционален самому населению, и никак не связан с другими внешними факторами, такими, как, в частности, факторы окружающей среды, производственные силы, ресурсные ограничения. В частности, демографический переход второй половины ХХ века никак не связан с ресурсными ограничениями: быстрое снижение темпов роста населения наблюдается на фоне роста ресурсной базы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342900" algn="just">
              <a:lnSpc>
                <a:spcPct val="150000"/>
              </a:lnSpc>
            </a:pP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ь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Майкла Кремера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Большое место в демографических моделях занимает понятие технологий и их связь с динамикой численности населения. С использованием аппарата производственных функций Кремер с разных сторон описывает взаимосвязь между производимым продуктом (валовым выпуском) численностью населения 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мспользуемой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технологией. Российский ученый А.В. Подлазов вводит понятие «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жизнесберегающие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технологии» и их роль видит в предотвращении смерти и продлении жизни, что в итоге сказывается на численности населения.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71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26E76A17-5343-4526-3085-A38881F91F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363763"/>
              </p:ext>
            </p:extLst>
          </p:nvPr>
        </p:nvGraphicFramePr>
        <p:xfrm>
          <a:off x="394879" y="921896"/>
          <a:ext cx="7105338" cy="526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67D6691A-48F4-0A50-F85E-F9EDB49BD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277843"/>
              </p:ext>
            </p:extLst>
          </p:nvPr>
        </p:nvGraphicFramePr>
        <p:xfrm>
          <a:off x="7540052" y="1139253"/>
          <a:ext cx="4257069" cy="389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A9BFA2-0843-373F-B0E2-F1C35EA59B2B}"/>
              </a:ext>
            </a:extLst>
          </p:cNvPr>
          <p:cNvSpPr txBox="1"/>
          <p:nvPr/>
        </p:nvSpPr>
        <p:spPr>
          <a:xfrm>
            <a:off x="1546444" y="275565"/>
            <a:ext cx="10375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Динамика численности населения в 10 крупнейших европейских странах и в мире за 70 лет 1950-2022 гг., тыс. чел. </a:t>
            </a:r>
          </a:p>
        </p:txBody>
      </p:sp>
    </p:spTree>
    <p:extLst>
      <p:ext uri="{BB962C8B-B14F-4D97-AF65-F5344CB8AC3E}">
        <p14:creationId xmlns:p14="http://schemas.microsoft.com/office/powerpoint/2010/main" val="3543721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1FB193-D0F4-7845-8A15-A410139E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437" y="399245"/>
            <a:ext cx="9637175" cy="551197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 миграционных потоков</a:t>
            </a:r>
          </a:p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Предметом исследования является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миграционный процесс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«множество событий, влекущих за собой смену места жительства» (Л.Л.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Рыбаковский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Это понятие формализуется следующим рядом условий.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Рассматриваются серии отдельных фактов (событий): пополнение, выбытие или переселение. В разрезе территориальных совокупностей миграционный процесс - это серии прибытий и выбытий, а для самих мигрантов событием является само переселение. Со статистической точки зрения каждое единичное переселение (смена места жительства) фиксируется дважды: как факт выбытия (выписка) и как факт прибытия (прописка).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Эти события должны быть массовыми - образовывать статистически значимую совокупность.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Эти события измеряются и анализируется на некотором (достаточно большом) временном интервале. «Моментальный снимок» процесса в некоторый момент времени называется структурой миграции; в свою очередь миграционный процесс тошно описывать динамикой этой структуры.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Эти события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локализованы, т.е. рассматриваются относительно определенных территориальных единиц. Для каждого региона миграционный процесс представляет собой двустороннее движение (прибытие - выбытие), результат которого определяется взаимодействием этих разнонаправленных потоков.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064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1FB193-D0F4-7845-8A15-A410139E2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9859" y="399245"/>
            <a:ext cx="9894753" cy="6220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2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 миграционных потоков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исходной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стадии осуществляется формирование территориальной подвижности населения. Модель данной фазы миграционного процесса должна оценить потенциальную способность населения конкретного региона к перемещению. Таким образом, задача исследователя на этом этапе - выявление факторов, наиболее сильно влияющих на изменение миграционной мобильности населения конкретных районов и определение степени этого влияния. Кроме того, оценка миграционной подвижности должна сопровождаться анализом возможностей практической реализации этого миграционного потенциала и объяснением ее причин.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Основная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стадия миграционного процесса представляет собой само перемещение. Построение системы показателей, всесторонне описывающей структуру миграционного потока. Миграционным потоком называется совокупность переселений, совершающихся в определенное время в рамках определенной территориальной системы. Выделяются две группы таких характеристик –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социально - демографические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(пол, возраст, семейное положение, национальный состав, образование и т. д.) и </a:t>
            </a: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социально - географические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(географическое положение, статус (го род или село), экономическое развитие и структура производства участвующих в миграции регионов и поселений и т. д.). Изучение особенностей названных характеристик миграционного потока для разных районов - задача аналитика, исследующего данную стадию.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sz="1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Заключительной стадией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миграционного процесса считается адаптация новоселов к новому месту жительства. Процесс адаптации идет по трем основным направлениям: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приспособление к новой социально-демографической среде (установление новых дружественных, родственных и иных связей);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itchFamily="2" charset="2"/>
              <a:buChar char=""/>
            </a:pP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приспособление к социально-экономическому статусу нового места жительства (например, сельский житель вынужден привыкать к образу жизни горожанина, и наоборот);</a:t>
            </a: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Symbol" pitchFamily="2" charset="2"/>
              <a:buChar char=""/>
            </a:pPr>
            <a:r>
              <a:rPr lang="ru-RU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приспособление к природной среде и географическому положению.</a:t>
            </a:r>
          </a:p>
        </p:txBody>
      </p:sp>
    </p:spTree>
    <p:extLst>
      <p:ext uri="{BB962C8B-B14F-4D97-AF65-F5344CB8AC3E}">
        <p14:creationId xmlns:p14="http://schemas.microsoft.com/office/powerpoint/2010/main" val="2868987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F15ACC-1A44-3E3A-E7CC-F8EDB6A4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437" y="489397"/>
            <a:ext cx="9637175" cy="5421825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Бартоломью приводит следующие принципы классификации моделей движения населения: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или закрытые модели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в зависимости от того, какие взаимосвязи рассматриваемой системы учитываются: внешние или присущие самой системе.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Дискретные или непрерывные модели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в зависимости от параметра времени в модели.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Детерминированные или стохастические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 - в зависимости от того, учитываются (или не учитываются) случайные колебания, которым подвержены миграционные показатели.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Любая модель имеет своей целью построение некоторого прогноза и выработку на его основе рекомендаций по необходимому управляющему воздействию. По типу результирующего прогноза модели подразделяются на:</a:t>
            </a:r>
          </a:p>
          <a:p>
            <a:pPr marL="342900" lvl="0" indent="-342900" algn="just">
              <a:lnSpc>
                <a:spcPct val="150000"/>
              </a:lnSpc>
              <a:buFont typeface="Symbol" pitchFamily="2" charset="2"/>
              <a:buChar char=""/>
            </a:pP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экстраполяционные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(трендовые),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которых сложившиеся тенденции изменений показателей миграции переносятся на будущие периоды;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itchFamily="2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нормативные (факторные), в которых исходя из знания закономерностей влияния на мощность и интенсивность миграционных потоков различных социально- экономических, географических и прочих факторов, определяются будущие значения этих показателей.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97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F15ACC-1A44-3E3A-E7CC-F8EDB6A4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437" y="489397"/>
            <a:ext cx="9637175" cy="54218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традиционные подходы к моделированию миграции </a:t>
            </a:r>
          </a:p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Гравитационные модели.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аналогии с моделью гравитационного поведения физического тела моделируется движение потока населения, «притягиваемого» различными территориями. Такой подход позволяет учесть разнообразные факторы (например, природно-климатические), формирующие «притягательную» силу конкретного района, и как следствие возможность получить прогноз. Однако при этом подходе оказывается вне моделирования ряд важных характеристик («движущих сил») миграции - специфика взаимного расположения регионов (в одном экономическом районе или нет), интенсивность установившихся связей, влияние регионов-соседей и т. п. - что представляет угрозу долгосрочной надежности такой модели.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Регрессионные модели.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 этой группе относятся модели, формализующие связь миграционных показателей с разнообразными индексами социально-экономического развития (уровень безработицы, индексы изменения среднедушевых доходов и др.). Их явное преимущество - возможность количественного измерения тесноты связи между отдельными независимыми показателями и, следовательно, определения конкретной управленческой стратегии.</a:t>
            </a:r>
            <a:r>
              <a:rPr lang="ru-RU" dirty="0">
                <a:effectLst/>
              </a:rPr>
              <a:t> </a:t>
            </a: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Марковские модели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Формализация миграционных процессов в виде цепей Маркова обладает рядом неоспоримых преимуществ - в их числе содержательность показателей, хорошо проработанный математический аппарат, допущение взаимной зависимости объясняемых переменных. Однако применение этих моделей возможно лишь при полной информации о матрице вероятностей перехода в некоторый момент времени.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6785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F15ACC-1A44-3E3A-E7CC-F8EDB6A45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437" y="489397"/>
            <a:ext cx="9637175" cy="542182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Прогнозирование трудовых ресурсов и занятости</a:t>
            </a:r>
            <a:r>
              <a:rPr lang="ru-RU" sz="3400" dirty="0">
                <a:effectLst/>
                <a:latin typeface="+mj-lt"/>
              </a:rPr>
              <a:t>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29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 активное население (рабочая сила)</a:t>
            </a:r>
            <a:r>
              <a:rPr lang="ru-RU" sz="2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часть населения, обеспечивающая предложение рабочей силы для производства товаров и услуг. Численность экономически активного населения включает занятых и безработных. 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2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экономической активности населения</a:t>
            </a: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доля численности экономически активного населения в общей численности населения соответствующей возрастной группы.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2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занятым</a:t>
            </a: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экономике относятся лица обоего пола в возрасте 16 лет и старше, а также лица младших возрастов, которые в рассматриваемый период: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выполняли работу по найму за вознаграждение на условиях полного либо неполного рабочего времени, а также иную приносящую доход работу самостоятельно или у отдельных граждан независимо от сроков получения непосредственной оплаты или дохода за свою деятельность. Не включаются в состав занятых зарегистрированные безработные, выполняющие оплачиваемые общественные работы, полученные через службу занятости, и учащиеся и студенты, выполняющие оплачиваемые сельскохозяйственные работы по направлению учебных заведений;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временно отсутствовали на работе из-за: болезни или травмы, ухода за больными; ежегодного отпуска или выходных дней; компенсационного отпуска или отгулов, возмещения сверхурочных работ или работ в праздничные (выходные) дни; работы по специальному графику; нахождения в резерве (такое имеет место при работе на транспорте); установленного законом отпуска по беременности, родам и уходу за ребенком; обучения, переподготовки вне своего рабочего места, учебного отпуска; отпуска без сохранения или с сохранением содержания по инициативе администрации; забастовки; других подобных причин;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выполняли работу без оплаты на семейном предприятии.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sz="29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безработным</a:t>
            </a: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относятся лица 16 лет и старше, которые в рассматриваемый период: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не имели работу (доходного занятия);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занимались поиском работы, т.е. обращались в государственную или коммерческую службы занятости, использовали или помещали объявления в печати, непосредственно обращались к администрации предприятия (работодателю), использовали личные связи и т.д. или предпринимали шаги к организации собственного дела; 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были готовы приступить к работе.</a:t>
            </a:r>
          </a:p>
        </p:txBody>
      </p:sp>
    </p:spTree>
    <p:extLst>
      <p:ext uri="{BB962C8B-B14F-4D97-AF65-F5344CB8AC3E}">
        <p14:creationId xmlns:p14="http://schemas.microsoft.com/office/powerpoint/2010/main" val="28934352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040210-2F8E-5870-DE00-ABD440AE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194" y="399245"/>
            <a:ext cx="9611418" cy="5511977"/>
          </a:xfrm>
        </p:spPr>
        <p:txBody>
          <a:bodyPr>
            <a:normAutofit fontScale="92500" lnSpcReduction="10000"/>
          </a:bodyPr>
          <a:lstStyle/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безработицы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удельный вес численности безработных в численности экономически активного населения.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безработицы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промежуток времени, в течение которого лицо ищет работу (с момента начала поиска работы и до момента трудоустройства или до рассматриваемого периода), используя при этом любые способы.</a:t>
            </a:r>
          </a:p>
          <a:p>
            <a:pPr indent="457200" algn="just">
              <a:lnSpc>
                <a:spcPct val="120000"/>
              </a:lnSpc>
              <a:spcBef>
                <a:spcPts val="0"/>
              </a:spcBef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Экономически неактивное население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население обследуемого возраста, которое не входит в состав рабочей силы, т.е. занятых и безработных. Величина экономически неактивного населения включает следующие категории: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а) учащиеся и студенты, слушатели и курсанты, посещающие дневные учебные заведения (включая дневные аспирантуры и докторантуры);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б) лица, получающие пенсии по старости и на льготных условиях, а также получающие пенсии по потере кормильца при достижении ими пенсионного возраста;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в) лица, получающие пенсии по инвалидности (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групп);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г) лица, занятые ведением домашнего хозяйства, уходом за детьми, больными родственниками, и т.п.;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д) отчаявшиеся найти работу, т.е. лица, которые прекратили поиск работы, исчерпав все возможности ее получения, но которые могут и готовы работать;</a:t>
            </a:r>
          </a:p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е) другие лица, которым нет необходимости работать, независимо от источника их дохода.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659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3040210-2F8E-5870-DE00-ABD440AE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194" y="399245"/>
            <a:ext cx="9611418" cy="5511977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6B54074-844D-352A-E53A-0EC929210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843164"/>
              </p:ext>
            </p:extLst>
          </p:nvPr>
        </p:nvGraphicFramePr>
        <p:xfrm>
          <a:off x="1738649" y="1316111"/>
          <a:ext cx="8847786" cy="41418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7331">
                  <a:extLst>
                    <a:ext uri="{9D8B030D-6E8A-4147-A177-3AD203B41FA5}">
                      <a16:colId xmlns:a16="http://schemas.microsoft.com/office/drawing/2014/main" val="2821469337"/>
                    </a:ext>
                  </a:extLst>
                </a:gridCol>
                <a:gridCol w="732598">
                  <a:extLst>
                    <a:ext uri="{9D8B030D-6E8A-4147-A177-3AD203B41FA5}">
                      <a16:colId xmlns:a16="http://schemas.microsoft.com/office/drawing/2014/main" val="372224236"/>
                    </a:ext>
                  </a:extLst>
                </a:gridCol>
                <a:gridCol w="824613">
                  <a:extLst>
                    <a:ext uri="{9D8B030D-6E8A-4147-A177-3AD203B41FA5}">
                      <a16:colId xmlns:a16="http://schemas.microsoft.com/office/drawing/2014/main" val="2192275425"/>
                    </a:ext>
                  </a:extLst>
                </a:gridCol>
                <a:gridCol w="824613">
                  <a:extLst>
                    <a:ext uri="{9D8B030D-6E8A-4147-A177-3AD203B41FA5}">
                      <a16:colId xmlns:a16="http://schemas.microsoft.com/office/drawing/2014/main" val="3289361656"/>
                    </a:ext>
                  </a:extLst>
                </a:gridCol>
                <a:gridCol w="796301">
                  <a:extLst>
                    <a:ext uri="{9D8B030D-6E8A-4147-A177-3AD203B41FA5}">
                      <a16:colId xmlns:a16="http://schemas.microsoft.com/office/drawing/2014/main" val="3779887045"/>
                    </a:ext>
                  </a:extLst>
                </a:gridCol>
                <a:gridCol w="628193">
                  <a:extLst>
                    <a:ext uri="{9D8B030D-6E8A-4147-A177-3AD203B41FA5}">
                      <a16:colId xmlns:a16="http://schemas.microsoft.com/office/drawing/2014/main" val="3364506616"/>
                    </a:ext>
                  </a:extLst>
                </a:gridCol>
                <a:gridCol w="612268">
                  <a:extLst>
                    <a:ext uri="{9D8B030D-6E8A-4147-A177-3AD203B41FA5}">
                      <a16:colId xmlns:a16="http://schemas.microsoft.com/office/drawing/2014/main" val="3412417417"/>
                    </a:ext>
                  </a:extLst>
                </a:gridCol>
                <a:gridCol w="886548">
                  <a:extLst>
                    <a:ext uri="{9D8B030D-6E8A-4147-A177-3AD203B41FA5}">
                      <a16:colId xmlns:a16="http://schemas.microsoft.com/office/drawing/2014/main" val="2309268627"/>
                    </a:ext>
                  </a:extLst>
                </a:gridCol>
                <a:gridCol w="1031651">
                  <a:extLst>
                    <a:ext uri="{9D8B030D-6E8A-4147-A177-3AD203B41FA5}">
                      <a16:colId xmlns:a16="http://schemas.microsoft.com/office/drawing/2014/main" val="870758413"/>
                    </a:ext>
                  </a:extLst>
                </a:gridCol>
                <a:gridCol w="1031651">
                  <a:extLst>
                    <a:ext uri="{9D8B030D-6E8A-4147-A177-3AD203B41FA5}">
                      <a16:colId xmlns:a16="http://schemas.microsoft.com/office/drawing/2014/main" val="1994349231"/>
                    </a:ext>
                  </a:extLst>
                </a:gridCol>
                <a:gridCol w="522019">
                  <a:extLst>
                    <a:ext uri="{9D8B030D-6E8A-4147-A177-3AD203B41FA5}">
                      <a16:colId xmlns:a16="http://schemas.microsoft.com/office/drawing/2014/main" val="219634509"/>
                    </a:ext>
                  </a:extLst>
                </a:gridCol>
              </a:tblGrid>
              <a:tr h="300154">
                <a:tc rowSpan="4"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Данные условные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Экономически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активное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население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том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числе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Уровень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безработицы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, % 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Безработные, зарегистрированные в государственных учреждениях службы занятости населения,  на конец года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Уровень зарегистрированной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безрабо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effectLst/>
                        </a:rPr>
                        <a:t>тицы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, на конец года, %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69999"/>
                  </a:ext>
                </a:extLst>
              </a:tr>
              <a:tr h="520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занятые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</a:rPr>
                        <a:t>безработные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70686"/>
                  </a:ext>
                </a:extLst>
              </a:tr>
              <a:tr h="1020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effectLst/>
                        </a:rPr>
                        <a:t>млн</a:t>
                      </a:r>
                      <a:r>
                        <a:rPr lang="en-US" sz="1400" b="1" dirty="0">
                          <a:effectLst/>
                        </a:rPr>
                        <a:t>. </a:t>
                      </a:r>
                      <a:r>
                        <a:rPr lang="en-US" sz="1400" b="1" dirty="0" err="1">
                          <a:effectLst/>
                        </a:rPr>
                        <a:t>человек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в % к предыдущему году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effectLst/>
                        </a:rPr>
                        <a:t>млн</a:t>
                      </a:r>
                      <a:r>
                        <a:rPr lang="en-US" sz="1400" b="1" dirty="0">
                          <a:effectLst/>
                        </a:rPr>
                        <a:t>. </a:t>
                      </a:r>
                      <a:r>
                        <a:rPr lang="en-US" sz="1400" b="1" dirty="0" err="1">
                          <a:effectLst/>
                        </a:rPr>
                        <a:t>человек</a:t>
                      </a:r>
                      <a:endParaRPr lang="ru-RU" sz="1400" b="1" dirty="0">
                        <a:effectLst/>
                      </a:endParaRPr>
                    </a:p>
                    <a:p>
                      <a:pPr algn="ctr"/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effectLst/>
                        </a:rPr>
                        <a:t>в % к предыдущему году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effectLst/>
                        </a:rPr>
                        <a:t>млн</a:t>
                      </a:r>
                      <a:r>
                        <a:rPr lang="en-US" sz="1400" b="1" dirty="0">
                          <a:effectLst/>
                        </a:rPr>
                        <a:t>. </a:t>
                      </a:r>
                      <a:r>
                        <a:rPr lang="en-US" sz="1400" b="1" dirty="0" err="1">
                          <a:effectLst/>
                        </a:rPr>
                        <a:t>человек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в % к предыдущему году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903080"/>
                  </a:ext>
                </a:extLst>
              </a:tr>
              <a:tr h="6625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млн.человек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effectLst/>
                        </a:rPr>
                        <a:t>в % к пред. году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607504"/>
                  </a:ext>
                </a:extLst>
              </a:tr>
              <a:tr h="32016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75,7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99,9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71,5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101,0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4,1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83,9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5,5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1,1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80,1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1,5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804042"/>
                  </a:ext>
                </a:extLst>
              </a:tr>
              <a:tr h="5602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75,5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99,8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71,4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99,8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4,1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100,2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5,5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effectLst/>
                        </a:rPr>
                        <a:t>1,0</a:t>
                      </a:r>
                      <a:endParaRPr lang="ru-R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85,0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1,3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3551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6C10EAB-5F95-2840-8C4A-84111C6A2432}"/>
              </a:ext>
            </a:extLst>
          </p:cNvPr>
          <p:cNvSpPr txBox="1"/>
          <p:nvPr/>
        </p:nvSpPr>
        <p:spPr>
          <a:xfrm>
            <a:off x="2588653" y="946778"/>
            <a:ext cx="613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численности экономически активного населения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3404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47F8A77-C7A4-E357-8EC7-1685CEE5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6980" y="347730"/>
            <a:ext cx="9907632" cy="5563492"/>
          </a:xfrm>
        </p:spPr>
        <p:txBody>
          <a:bodyPr>
            <a:normAutofit fontScale="85000" lnSpcReduction="10000"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качестве исходной для анализа и прогнозирования отраслевой занятости населения может быть выбрана производственная функция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Кобба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Дугласа вида 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</a:t>
            </a:r>
            <a:r>
              <a:rPr lang="en-US" sz="18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b="1" i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α&gt;0,β&gt;0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где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валовой выпуск;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затраты капитала;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затраты труда. Отраслевые функции занятости могут строиться как оборотные относительно производственной функции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Кобба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Дугласа. Однако результаты оценивания для ряда отраслей могут быть неудовлетворительными, что связано как с доминированием в них других факторов динамики, так и с такими особенностями российской экономики, как наличие скрытой безработицы или используемых основных фондов.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оценки величины занятости в отраслях (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</a:t>
            </a:r>
            <a:r>
              <a:rPr lang="en-US" sz="1800" i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ln L</a:t>
            </a:r>
            <a:r>
              <a:rPr lang="en-US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натуральный логарифм объема затрат труда) используем следующие объясняющие переменные:</a:t>
            </a:r>
          </a:p>
          <a:p>
            <a:pPr indent="457200" algn="just">
              <a:lnSpc>
                <a:spcPct val="150000"/>
              </a:lnSpc>
            </a:pP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LK</a:t>
            </a:r>
            <a:r>
              <a:rPr lang="en-US" sz="1800" i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натуральный логарифм объема основных фондов;</a:t>
            </a:r>
          </a:p>
          <a:p>
            <a:pPr indent="457200" algn="just">
              <a:lnSpc>
                <a:spcPct val="150000"/>
              </a:lnSpc>
            </a:pP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</a:t>
            </a:r>
            <a:r>
              <a:rPr lang="en-US" sz="1800" i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натуральный логарифм валового выпуска;</a:t>
            </a:r>
          </a:p>
          <a:p>
            <a:pPr indent="457200" algn="just">
              <a:lnSpc>
                <a:spcPct val="150000"/>
              </a:lnSpc>
            </a:pP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LW</a:t>
            </a:r>
            <a:r>
              <a:rPr lang="en-US" sz="1800" i="1" baseline="-25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натуральный логарифм отношения отраслевой заработной платы к средней по экономике;</a:t>
            </a:r>
          </a:p>
          <a:p>
            <a:pPr indent="457200" algn="just">
              <a:lnSpc>
                <a:spcPct val="150000"/>
              </a:lnSpc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трендовая переменная, представляемая натуральным рядом;</a:t>
            </a:r>
          </a:p>
          <a:p>
            <a:pPr indent="457200" algn="just">
              <a:lnSpc>
                <a:spcPct val="150000"/>
              </a:lnSpc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1800" i="1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фиктивная переменная, определяемая следующим образом: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048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41DA11A-60AB-680A-E4B2-FAC8E8DD7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588" y="463550"/>
            <a:ext cx="9598025" cy="5448300"/>
          </a:xfrm>
        </p:spPr>
        <p:txBody>
          <a:bodyPr>
            <a:normAutofit lnSpcReduction="10000"/>
          </a:bodyPr>
          <a:lstStyle/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 трудовых ресурсов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система показателей, отражающая наличие трудовых ресурсов и их распределение по сферам и видам деятельности. Составляется ежегодно по стране в целом, республикам в составе Российской Федерации, краям и областям с распределением на городскую и сельскую местности. Баланс трудовых ресурсов состоит из двух разделов - ресурсной и распределительной частей. Первая часть характеризует наличие трудовых ресурсов и источники их формирования. Во втором разделе трудовые ресурсы распределяются на экономически активное население (занятые экономической деятельностью и безработные) и экономически неактивное население с выделением отдельных позиций учащихся в трудоспособном возрасте, обучающихся с отрывом от производства.</a:t>
            </a:r>
          </a:p>
          <a:p>
            <a:pPr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Баланс трудовых ресурсов состоит из двух разделов - ресурсной и распределительной частей.</a:t>
            </a:r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часть баланса характеризует численность трудовых ресурсов и источники их формирования.</a:t>
            </a:r>
          </a:p>
          <a:p>
            <a:pPr indent="457200" algn="just">
              <a:lnSpc>
                <a:spcPct val="110000"/>
              </a:lnSpc>
              <a:spcBef>
                <a:spcPts val="0"/>
              </a:spcBef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второй части баланса производится распределение трудовых ресурсов на следующие категории: лица, занятые в экономике; учащиеся в трудоспособном возрасте, обучающиеся с отрывом от работы; трудоспособное население в трудоспособном возрасте, не занятое в экономике.</a:t>
            </a:r>
          </a:p>
        </p:txBody>
      </p:sp>
    </p:spTree>
    <p:extLst>
      <p:ext uri="{BB962C8B-B14F-4D97-AF65-F5344CB8AC3E}">
        <p14:creationId xmlns:p14="http://schemas.microsoft.com/office/powerpoint/2010/main" val="1980223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DA20E-D940-64CD-3677-311B7A01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баланса трудовых ресурсов</a:t>
            </a:r>
            <a:r>
              <a:rPr lang="ru-RU" sz="2000" b="1" dirty="0">
                <a:effectLst/>
              </a:rPr>
              <a:t> </a:t>
            </a:r>
            <a:endParaRPr lang="ru-RU" sz="2000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DF43765-AB91-9C83-D527-5873ECB75D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403790"/>
              </p:ext>
            </p:extLst>
          </p:nvPr>
        </p:nvGraphicFramePr>
        <p:xfrm>
          <a:off x="1790164" y="1661375"/>
          <a:ext cx="10097036" cy="41856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0146">
                  <a:extLst>
                    <a:ext uri="{9D8B030D-6E8A-4147-A177-3AD203B41FA5}">
                      <a16:colId xmlns:a16="http://schemas.microsoft.com/office/drawing/2014/main" val="2633148242"/>
                    </a:ext>
                  </a:extLst>
                </a:gridCol>
                <a:gridCol w="7942868">
                  <a:extLst>
                    <a:ext uri="{9D8B030D-6E8A-4147-A177-3AD203B41FA5}">
                      <a16:colId xmlns:a16="http://schemas.microsoft.com/office/drawing/2014/main" val="1680189160"/>
                    </a:ext>
                  </a:extLst>
                </a:gridCol>
                <a:gridCol w="1284022">
                  <a:extLst>
                    <a:ext uri="{9D8B030D-6E8A-4147-A177-3AD203B41FA5}">
                      <a16:colId xmlns:a16="http://schemas.microsoft.com/office/drawing/2014/main" val="1647217255"/>
                    </a:ext>
                  </a:extLst>
                </a:gridCol>
              </a:tblGrid>
              <a:tr h="422081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ru-RU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Тыс чел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9067624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Численность трудовых ресурсов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4268802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600" dirty="0">
                          <a:effectLst/>
                        </a:rPr>
                        <a:t>Трудоспособное население в трудоспособном возрасте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8215739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600" dirty="0">
                          <a:effectLst/>
                        </a:rPr>
                        <a:t>Иностранные трудовые мигранты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0187119"/>
                  </a:ext>
                </a:extLst>
              </a:tr>
              <a:tr h="808988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600" dirty="0">
                          <a:effectLst/>
                        </a:rPr>
                        <a:t>Работающие граждане, находящиеся за пределами трудоспособного возраста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92758644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II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Распределение трудовых ресурсов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7999139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600" dirty="0">
                          <a:effectLst/>
                        </a:rPr>
                        <a:t>Численность занятых в экономике (без военнослужащих)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6923669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600" dirty="0">
                          <a:effectLst/>
                        </a:rPr>
                        <a:t>Численность населения, не занятого в экономике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0521766"/>
                  </a:ext>
                </a:extLst>
              </a:tr>
              <a:tr h="422081"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III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Распределение занятых в экономике по разделам ОКВЭД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1577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753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577F2D0-8846-8637-7B47-C49172DBA6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4972"/>
              </p:ext>
            </p:extLst>
          </p:nvPr>
        </p:nvGraphicFramePr>
        <p:xfrm>
          <a:off x="1588956" y="719527"/>
          <a:ext cx="9854263" cy="5777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322CDE0-4E92-ACC5-4D5C-43FA4DCDFFA7}"/>
              </a:ext>
            </a:extLst>
          </p:cNvPr>
          <p:cNvSpPr txBox="1"/>
          <p:nvPr/>
        </p:nvSpPr>
        <p:spPr>
          <a:xfrm>
            <a:off x="1813810" y="104930"/>
            <a:ext cx="90574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Динамика численности населения в 10 крупнейших европейских странах и в мире за 20 лет 2002-2022 гг., тыс. чел.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720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D9EEB7F-7612-B8EB-31CB-5C0068520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442560"/>
              </p:ext>
            </p:extLst>
          </p:nvPr>
        </p:nvGraphicFramePr>
        <p:xfrm>
          <a:off x="2047741" y="765879"/>
          <a:ext cx="9672034" cy="568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9119">
                  <a:extLst>
                    <a:ext uri="{9D8B030D-6E8A-4147-A177-3AD203B41FA5}">
                      <a16:colId xmlns:a16="http://schemas.microsoft.com/office/drawing/2014/main" val="3378812396"/>
                    </a:ext>
                  </a:extLst>
                </a:gridCol>
                <a:gridCol w="8030193">
                  <a:extLst>
                    <a:ext uri="{9D8B030D-6E8A-4147-A177-3AD203B41FA5}">
                      <a16:colId xmlns:a16="http://schemas.microsoft.com/office/drawing/2014/main" val="4263520401"/>
                    </a:ext>
                  </a:extLst>
                </a:gridCol>
                <a:gridCol w="1082722">
                  <a:extLst>
                    <a:ext uri="{9D8B030D-6E8A-4147-A177-3AD203B41FA5}">
                      <a16:colId xmlns:a16="http://schemas.microsoft.com/office/drawing/2014/main" val="575810967"/>
                    </a:ext>
                  </a:extLst>
                </a:gridCol>
              </a:tblGrid>
              <a:tr h="242240"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b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Данные условные</a:t>
                      </a:r>
                    </a:p>
                  </a:txBody>
                  <a:tcPr marL="55772" marR="5577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/>
                        </a:rPr>
                        <a:t>2022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203293474"/>
                  </a:ext>
                </a:extLst>
              </a:tr>
              <a:tr h="44410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I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effectLst/>
                        </a:rPr>
                        <a:t>Численность трудовых ресурсов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95740,2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3146478904"/>
                  </a:ext>
                </a:extLst>
              </a:tr>
              <a:tr h="44410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800" dirty="0">
                          <a:effectLst/>
                        </a:rPr>
                        <a:t>Трудоспособное население в трудоспособном возрасте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83604,3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4081635754"/>
                  </a:ext>
                </a:extLst>
              </a:tr>
              <a:tr h="4441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800">
                          <a:effectLst/>
                        </a:rPr>
                        <a:t>Иностранные трудовые мигранты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2500,0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3814132064"/>
                  </a:ext>
                </a:extLst>
              </a:tr>
              <a:tr h="464296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800">
                          <a:effectLst/>
                        </a:rPr>
                        <a:t>Работающие граждане, находящиеся за пределами трудоспособного возраста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9635,9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726727043"/>
                  </a:ext>
                </a:extLst>
              </a:tr>
              <a:tr h="44410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3.1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419100"/>
                      <a:r>
                        <a:rPr lang="ru-RU" sz="1800" dirty="0">
                          <a:effectLst/>
                        </a:rPr>
                        <a:t>Пенсионеры старше трудоспособного возраста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9419,4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2168944403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3.2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419100"/>
                      <a:r>
                        <a:rPr lang="ru-RU" sz="1800">
                          <a:effectLst/>
                        </a:rPr>
                        <a:t>Подростки моложе трудоспособного возраста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>
                          <a:effectLst/>
                        </a:rPr>
                        <a:t>216,5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2970110189"/>
                  </a:ext>
                </a:extLst>
              </a:tr>
              <a:tr h="242240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II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>
                          <a:effectLst/>
                        </a:rPr>
                        <a:t>Распределение трудовых ресурсов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1437125791"/>
                  </a:ext>
                </a:extLst>
              </a:tr>
              <a:tr h="44410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800">
                          <a:effectLst/>
                        </a:rPr>
                        <a:t>Численность занятых в экономике (без военнослужащих)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68300,0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3233111738"/>
                  </a:ext>
                </a:extLst>
              </a:tr>
              <a:tr h="444108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800">
                          <a:effectLst/>
                        </a:rPr>
                        <a:t>Численность населения, не занятого в экономике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27440,2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3796623697"/>
                  </a:ext>
                </a:extLst>
              </a:tr>
              <a:tr h="464296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5.1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419100"/>
                      <a:r>
                        <a:rPr lang="ru-RU" sz="1800">
                          <a:effectLst/>
                        </a:rPr>
                        <a:t>Численность обучающихся в трудоспособном возрасте с отрывом от производства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b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6458,6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1252688584"/>
                  </a:ext>
                </a:extLst>
              </a:tr>
              <a:tr h="464296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5.2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419100"/>
                      <a:r>
                        <a:rPr lang="ru-RU" sz="1800">
                          <a:effectLst/>
                        </a:rPr>
                        <a:t>Численность безработных, зарегистрированных в органах службы занятости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1180,0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1207345529"/>
                  </a:ext>
                </a:extLst>
              </a:tr>
              <a:tr h="464296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5.3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419100"/>
                      <a:r>
                        <a:rPr lang="ru-RU" sz="1800">
                          <a:effectLst/>
                        </a:rPr>
                        <a:t>Численность прочих категорий населения в трудоспособном возрасте, не занятого в экономике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800" dirty="0">
                          <a:effectLst/>
                        </a:rPr>
                        <a:t>19801,6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772" marR="55772" marT="0" marB="0" anchor="ctr"/>
                </a:tc>
                <a:extLst>
                  <a:ext uri="{0D108BD9-81ED-4DB2-BD59-A6C34878D82A}">
                    <a16:rowId xmlns:a16="http://schemas.microsoft.com/office/drawing/2014/main" val="281882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330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D9EEB7F-7612-B8EB-31CB-5C0068520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690197"/>
              </p:ext>
            </p:extLst>
          </p:nvPr>
        </p:nvGraphicFramePr>
        <p:xfrm>
          <a:off x="1674254" y="141331"/>
          <a:ext cx="9839459" cy="6122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6226">
                  <a:extLst>
                    <a:ext uri="{9D8B030D-6E8A-4147-A177-3AD203B41FA5}">
                      <a16:colId xmlns:a16="http://schemas.microsoft.com/office/drawing/2014/main" val="3378812396"/>
                    </a:ext>
                  </a:extLst>
                </a:gridCol>
                <a:gridCol w="7907106">
                  <a:extLst>
                    <a:ext uri="{9D8B030D-6E8A-4147-A177-3AD203B41FA5}">
                      <a16:colId xmlns:a16="http://schemas.microsoft.com/office/drawing/2014/main" val="4263520401"/>
                    </a:ext>
                  </a:extLst>
                </a:gridCol>
                <a:gridCol w="1066127">
                  <a:extLst>
                    <a:ext uri="{9D8B030D-6E8A-4147-A177-3AD203B41FA5}">
                      <a16:colId xmlns:a16="http://schemas.microsoft.com/office/drawing/2014/main" val="575810967"/>
                    </a:ext>
                  </a:extLst>
                </a:gridCol>
              </a:tblGrid>
              <a:tr h="21039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III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</a:rPr>
                        <a:t>Распределение занятых в экономике по разделам ОКВЭД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1838188582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Сельское хозяйство, охота и лесное хозяйство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6413,0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3740702996"/>
                  </a:ext>
                </a:extLst>
              </a:tr>
              <a:tr h="21039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Рыболовство и рыбоводство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140,0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4209696135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Добыча полезных ископаемых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1060,0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574496622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Обрабатывающие производства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10230,0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1666590601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Производство и распределение электроэнергии, газа и воды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1970,0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58695617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Строительство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5630,0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432864433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Оптовая и розничная торговля; ремонт автотранспортных средств, мотоциклов, бытовых изделий и предметов личного пользования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12400,0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3941522887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Гостиницы и рестораны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1250,0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463631316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Транспорт и связь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 dirty="0">
                          <a:effectLst/>
                        </a:rPr>
                        <a:t>5410,0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1382678177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>
                          <a:effectLst/>
                        </a:rPr>
                        <a:t>Финансовая деятельность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 dirty="0">
                          <a:effectLst/>
                        </a:rPr>
                        <a:t>1210,0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1662559621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>
                          <a:effectLst/>
                        </a:rPr>
                        <a:t>Операции с недвижимым имуществом, аренда и предоставление услуг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5670,0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3948114150"/>
                  </a:ext>
                </a:extLst>
              </a:tr>
              <a:tr h="40325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>
                          <a:effectLst/>
                        </a:rPr>
                        <a:t>Государственное управление и обеспечение военной безопасности; социальное страхование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 dirty="0">
                          <a:effectLst/>
                        </a:rPr>
                        <a:t>3760,0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2671377867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>
                          <a:effectLst/>
                        </a:rPr>
                        <a:t>Образование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5860,0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1549959742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>
                          <a:effectLst/>
                        </a:rPr>
                        <a:t>Здравоохранение и предоставление социальных услуг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 dirty="0">
                          <a:effectLst/>
                        </a:rPr>
                        <a:t>4700,0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4223189498"/>
                  </a:ext>
                </a:extLst>
              </a:tr>
              <a:tr h="385718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>
                          <a:effectLst/>
                        </a:rPr>
                        <a:t>Предоставление прочих коммунальных, социальных и персональных услуг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>
                          <a:effectLst/>
                        </a:rPr>
                        <a:t>2540,0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1228999301"/>
                  </a:ext>
                </a:extLst>
              </a:tr>
              <a:tr h="210391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/>
                      <a:r>
                        <a:rPr lang="ru-RU" sz="1400" dirty="0">
                          <a:effectLst/>
                        </a:rPr>
                        <a:t>Прочие виды экономической деятельности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tc>
                  <a:txBody>
                    <a:bodyPr/>
                    <a:lstStyle/>
                    <a:p>
                      <a:pPr indent="139700" algn="r"/>
                      <a:r>
                        <a:rPr lang="ru-RU" sz="1400" dirty="0">
                          <a:effectLst/>
                        </a:rPr>
                        <a:t>57,0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93" marR="46093" marT="0" marB="0" anchor="ctr"/>
                </a:tc>
                <a:extLst>
                  <a:ext uri="{0D108BD9-81ED-4DB2-BD59-A6C34878D82A}">
                    <a16:rowId xmlns:a16="http://schemas.microsoft.com/office/drawing/2014/main" val="253915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5392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0B545-5A10-3F02-AF09-5600AF15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7407" y="2631886"/>
            <a:ext cx="8911687" cy="1280890"/>
          </a:xfrm>
        </p:spPr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6545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BDBE8-2940-4604-D688-1BA2E2FA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587" y="624110"/>
            <a:ext cx="9972026" cy="766808"/>
          </a:xfrm>
        </p:spPr>
        <p:txBody>
          <a:bodyPr>
            <a:normAutofit fontScale="90000"/>
          </a:bodyPr>
          <a:lstStyle/>
          <a:p>
            <a:r>
              <a:rPr lang="ru-RU" sz="2200" b="1" i="0" dirty="0">
                <a:solidFill>
                  <a:srgbClr val="333333"/>
                </a:solidFill>
                <a:effectLst/>
                <a:latin typeface="+mn-lt"/>
              </a:rPr>
              <a:t>Плотность населения российской федерации на 1 января 2019 года и карта вечной мерзлоты</a:t>
            </a:r>
            <a:br>
              <a:rPr lang="ru-RU" sz="20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</a:br>
            <a:r>
              <a:rPr lang="en" sz="12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http://</a:t>
            </a:r>
            <a:r>
              <a:rPr lang="en" sz="1200" b="0" i="0" dirty="0" err="1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www.gis.gks.ru</a:t>
            </a:r>
            <a:r>
              <a:rPr lang="en" sz="1200" b="0" i="0" dirty="0">
                <a:solidFill>
                  <a:srgbClr val="333333"/>
                </a:solidFill>
                <a:effectLst/>
                <a:latin typeface="Helvetica Neue" panose="02000503000000020004" pitchFamily="2" charset="0"/>
              </a:rPr>
              <a:t>/StatGis2015/Viewer/?05285969-ec60-e911-8f04-c52edb349072</a:t>
            </a:r>
            <a:endParaRPr lang="ru-RU" sz="1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6AB868-7FEF-0E14-AB69-EE1372D94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240" y="1689903"/>
            <a:ext cx="10226539" cy="5062734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C97340-C297-D703-BD7F-9C2831F1F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921" y="4664596"/>
            <a:ext cx="3216178" cy="208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2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9D1CE8-6C36-F59E-0EBA-FC0E69F5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520" y="406817"/>
            <a:ext cx="10391555" cy="66433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и состав населения России в 2013 и 2022 гг.  </a:t>
            </a:r>
            <a:b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2F3EEE-B9E0-64C2-D58D-04B039976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20" y="1706137"/>
            <a:ext cx="10046746" cy="4871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 2013</a:t>
            </a:r>
            <a:r>
              <a:rPr lang="ru-RU" dirty="0"/>
              <a:t>										</a:t>
            </a:r>
            <a:r>
              <a:rPr lang="ru-RU" b="1" dirty="0"/>
              <a:t>	в 2022</a:t>
            </a:r>
          </a:p>
          <a:p>
            <a:pPr marL="0" indent="0">
              <a:buNone/>
            </a:pPr>
            <a:r>
              <a:rPr lang="ru-RU" dirty="0"/>
              <a:t>													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1AC6B7-ABB3-22E7-DB5B-18E93C03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788" y="2329819"/>
            <a:ext cx="5000392" cy="36239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5D1842-1F5E-10E8-2B32-188F2A42C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" y="2329819"/>
            <a:ext cx="7258024" cy="3612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258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F7CE5-F3B0-C13F-3A26-65A1DED5B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889" y="624110"/>
            <a:ext cx="9810723" cy="1223493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Общие показатели 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естественного и миграционного движения населения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0FAEB4-8AA5-AF2F-3FD4-296575C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878" y="2256677"/>
            <a:ext cx="9810723" cy="322972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Естественный прирост</a:t>
            </a:r>
            <a:r>
              <a:rPr lang="ru-RU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разность чисел родившихся и умерших</a:t>
            </a:r>
          </a:p>
          <a:p>
            <a:r>
              <a:rPr lang="ru-RU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Миграционный  = </a:t>
            </a:r>
            <a:r>
              <a:rPr lang="ru-RU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разность чисел прибывших и выбывших</a:t>
            </a:r>
            <a:r>
              <a:rPr lang="ru-RU" sz="2400" dirty="0">
                <a:effectLst/>
                <a:latin typeface="+mj-lt"/>
              </a:rPr>
              <a:t> </a:t>
            </a:r>
            <a:endParaRPr lang="ru-RU" sz="24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Общий прирост населения</a:t>
            </a:r>
            <a:r>
              <a:rPr lang="ru-RU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представляет собой суммарную величину естественного и миграционного приростов</a:t>
            </a:r>
            <a:endParaRPr lang="ru-RU" sz="240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67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846F09A6-1F92-4D91-E4B1-9FCCB6FE0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026" y="326324"/>
            <a:ext cx="8829207" cy="6419250"/>
          </a:xfrm>
        </p:spPr>
      </p:pic>
    </p:spTree>
    <p:extLst>
      <p:ext uri="{BB962C8B-B14F-4D97-AF65-F5344CB8AC3E}">
        <p14:creationId xmlns:p14="http://schemas.microsoft.com/office/powerpoint/2010/main" val="362404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80FAEB4-8AA5-AF2F-3FD4-296575CB5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889" y="1841903"/>
            <a:ext cx="9810723" cy="5010397"/>
          </a:xfrm>
        </p:spPr>
        <p:txBody>
          <a:bodyPr>
            <a:normAutofit/>
          </a:bodyPr>
          <a:lstStyle/>
          <a:p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Общие коэффициенты рождаемости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рассчитываются как отношение числа родившихся живыми в течение года к среднегодовой численности населения</a:t>
            </a:r>
            <a:r>
              <a:rPr lang="ru-RU" dirty="0">
                <a:effectLst/>
              </a:rPr>
              <a:t> </a:t>
            </a:r>
          </a:p>
          <a:p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Возрастные коэффициенты рождаемости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рассчитываются как отношение числа родившихся за год у женщин данной возрастной группы к среднегодовой численности женщин этого возраста. </a:t>
            </a:r>
            <a:endParaRPr lang="en-US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18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Суммарный коэффициент рождаемости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показывает сколько в среднем детей родила бы одна женщина на протяжении всего репродуктивного периода при сохранении в каждом возрасте уровня рождаемости того года, для которого вычисляется показатель. (от 15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50 лет)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834DE-1FE9-1900-3E10-3D30E7D7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77" y="5470142"/>
            <a:ext cx="2537107" cy="1163867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84E65E4-A646-9837-6896-95BCE264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781" y="624110"/>
            <a:ext cx="9645832" cy="1024808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анализа демографической ситуации 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естественного движения населения</a:t>
            </a:r>
            <a:r>
              <a:rPr lang="ru-RU" sz="2400" b="1" dirty="0">
                <a:effectLst/>
                <a:latin typeface="+mn-lt"/>
              </a:rPr>
              <a:t> </a:t>
            </a:r>
            <a:br>
              <a:rPr lang="en-US" sz="2400" b="1" dirty="0">
                <a:effectLst/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3E88ED-F307-0AFA-45C2-EDA9667E3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565" y="3503518"/>
            <a:ext cx="3014481" cy="8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96184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3931</TotalTime>
  <Words>4246</Words>
  <Application>Microsoft Macintosh PowerPoint</Application>
  <PresentationFormat>Широкоэкранный</PresentationFormat>
  <Paragraphs>394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 Math</vt:lpstr>
      <vt:lpstr>Century Gothic</vt:lpstr>
      <vt:lpstr>Helvetica Neue</vt:lpstr>
      <vt:lpstr>Roboto</vt:lpstr>
      <vt:lpstr>Symbol</vt:lpstr>
      <vt:lpstr>Times New Roman</vt:lpstr>
      <vt:lpstr>Wingdings 3</vt:lpstr>
      <vt:lpstr>Легкий дым</vt:lpstr>
      <vt:lpstr>Долгосрочное и краткосрочное прогнозирование демографических процессов (на примере РФ)</vt:lpstr>
      <vt:lpstr>План доклада</vt:lpstr>
      <vt:lpstr>Презентация PowerPoint</vt:lpstr>
      <vt:lpstr>Презентация PowerPoint</vt:lpstr>
      <vt:lpstr>Плотность населения российской федерации на 1 января 2019 года и карта вечной мерзлоты http://www.gis.gks.ru/StatGis2015/Viewer/?05285969-ec60-e911-8f04-c52edb349072</vt:lpstr>
      <vt:lpstr>Численность и состав населения России в 2013 и 2022 гг.    </vt:lpstr>
      <vt:lpstr>Общие показатели естественного и миграционного движения населения </vt:lpstr>
      <vt:lpstr>Презентация PowerPoint</vt:lpstr>
      <vt:lpstr>Для анализа демографической ситуации показатели естественного движения населения  </vt:lpstr>
      <vt:lpstr>Показатели естественного движения населения  </vt:lpstr>
      <vt:lpstr>Корректировка суммарного коэффициента рождаемости дает специальные показателя естественного движения населения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Прогнозы и планы в Российской Федерации </vt:lpstr>
      <vt:lpstr>ПРОГНОЗ ДОЛГОСРОЧНОГО СОЦИАЛЬНО – ЭКОНОМИЧЕСКОГО РАЗВИТИЯ РОССИЙСКОЙ ФЕДЕРАЦИИ НА ПЕРИОД ДО 2030 ГОДА</vt:lpstr>
      <vt:lpstr>Прогноз долгосрочного социально – экономического развития российской федерации на период до 2030 года</vt:lpstr>
      <vt:lpstr>ЕДИНЫЙ ПЛАН ПО ДОСТИЖЕНИЮ НАЦИОНАЛЬНЫХ ЦЕЛЕЙ РАЗВИТИЯ РОССИЙСКОЙ ФЕДЕРАЦИИ НА ПЕРИОД ДО 2024 ГОДА И НА ПЛАНОВЫЙ ПЕРИОД ДО 2030 ГОДА (1 октября 2021 года)</vt:lpstr>
      <vt:lpstr>ЕДИНЫЙ ПЛАН ПО ДОСТИЖЕНИЮ НАЦИОНАЛЬНЫХ ЦЕЛЕЙ РАЗВИТИЯ РОССИЙСКОЙ ФЕДЕРАЦИИ НА ПЕРИОД ДО 2024 ГОДА И НА ПЛАНОВЫЙ ПЕРИОД ДО 2030 ГОДА (1 октября 2021 года)</vt:lpstr>
      <vt:lpstr>Благодарю за внимание на семинаре!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баланса трудовых ресурсов </vt:lpstr>
      <vt:lpstr>Презентация PowerPoint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 - инструмент представления результатов исследований</dc:title>
  <dc:creator>Наталья Невская</dc:creator>
  <cp:lastModifiedBy>Наталья Александровна Невская</cp:lastModifiedBy>
  <cp:revision>14</cp:revision>
  <dcterms:created xsi:type="dcterms:W3CDTF">2022-10-03T23:03:56Z</dcterms:created>
  <dcterms:modified xsi:type="dcterms:W3CDTF">2023-11-13T22:13:47Z</dcterms:modified>
</cp:coreProperties>
</file>