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4" r:id="rId8"/>
    <p:sldId id="265" r:id="rId9"/>
    <p:sldId id="262" r:id="rId10"/>
    <p:sldId id="263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11/9/2022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11/9/2022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B%D0%B0%D1%82%D0%B2%D0%B8%D1%8F" TargetMode="External"/><Relationship Id="rId13" Type="http://schemas.openxmlformats.org/officeDocument/2006/relationships/hyperlink" Target="https://ru.wikipedia.org/wiki/%D0%A2%D1%83%D1%80%D0%BA%D0%BC%D0%B5%D0%BD%D0%B8%D1%8F" TargetMode="External"/><Relationship Id="rId18" Type="http://schemas.openxmlformats.org/officeDocument/2006/relationships/image" Target="../media/image1.png"/><Relationship Id="rId3" Type="http://schemas.openxmlformats.org/officeDocument/2006/relationships/hyperlink" Target="https://ru.wikipedia.org/wiki/%D0%90%D1%80%D0%BC%D0%B5%D0%BD%D0%B8%D1%8F" TargetMode="External"/><Relationship Id="rId7" Type="http://schemas.openxmlformats.org/officeDocument/2006/relationships/hyperlink" Target="https://ru.wikipedia.org/wiki/%D0%9A%D0%B8%D1%80%D0%B3%D0%B8%D0%B7%D0%B8%D1%8F" TargetMode="External"/><Relationship Id="rId12" Type="http://schemas.openxmlformats.org/officeDocument/2006/relationships/hyperlink" Target="https://ru.wikipedia.org/wiki/%D0%A2%D0%B0%D0%B4%D0%B6%D0%B8%D0%BA%D0%B8%D1%81%D1%82%D0%B0%D0%BD" TargetMode="External"/><Relationship Id="rId17" Type="http://schemas.openxmlformats.org/officeDocument/2006/relationships/hyperlink" Target="https://commons.wikimedia.org/wiki/File:USSR_Republics_Numbered_Alphabetically_in_russian.png?uselang=ru" TargetMode="External"/><Relationship Id="rId2" Type="http://schemas.openxmlformats.org/officeDocument/2006/relationships/hyperlink" Target="https://ru.wikipedia.org/wiki/%D0%90%D0%B7%D0%B5%D1%80%D0%B1%D0%B0%D0%B9%D0%B4%D0%B6%D0%B0%D0%BD" TargetMode="External"/><Relationship Id="rId16" Type="http://schemas.openxmlformats.org/officeDocument/2006/relationships/hyperlink" Target="https://ru.wikipedia.org/wiki/%D0%AD%D1%81%D1%82%D0%BE%D0%BD%D0%B8%D1%8F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0%D0%B7%D0%B0%D1%85%D1%81%D1%82%D0%B0%D0%BD" TargetMode="External"/><Relationship Id="rId11" Type="http://schemas.openxmlformats.org/officeDocument/2006/relationships/hyperlink" Target="https://ru.wikipedia.org/wiki/%D0%A0%D0%BE%D1%81%D1%81%D0%B8%D1%8F" TargetMode="External"/><Relationship Id="rId5" Type="http://schemas.openxmlformats.org/officeDocument/2006/relationships/hyperlink" Target="https://ru.wikipedia.org/wiki/%D0%93%D1%80%D1%83%D0%B7%D0%B8%D1%8F" TargetMode="External"/><Relationship Id="rId15" Type="http://schemas.openxmlformats.org/officeDocument/2006/relationships/hyperlink" Target="https://ru.wikipedia.org/wiki/%D0%A3%D0%BA%D1%80%D0%B0%D0%B8%D0%BD%D0%B0" TargetMode="External"/><Relationship Id="rId10" Type="http://schemas.openxmlformats.org/officeDocument/2006/relationships/hyperlink" Target="https://ru.wikipedia.org/wiki/%D0%9C%D0%BE%D0%BB%D0%B4%D0%B0%D0%B2%D0%B8%D1%8F" TargetMode="External"/><Relationship Id="rId4" Type="http://schemas.openxmlformats.org/officeDocument/2006/relationships/hyperlink" Target="https://ru.wikipedia.org/wiki/%D0%91%D0%B5%D0%BB%D0%BE%D1%80%D1%83%D1%81%D1%81%D0%B8%D1%8F" TargetMode="External"/><Relationship Id="rId9" Type="http://schemas.openxmlformats.org/officeDocument/2006/relationships/hyperlink" Target="https://ru.wikipedia.org/wiki/%D0%9B%D0%B8%D1%82%D0%B2%D0%B0" TargetMode="External"/><Relationship Id="rId14" Type="http://schemas.openxmlformats.org/officeDocument/2006/relationships/hyperlink" Target="https://ru.wikipedia.org/wiki/%D0%A3%D0%B7%D0%B1%D0%B5%D0%BA%D0%B8%D1%81%D1%82%D0%B0%D0%BD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1%D0%B5%D0%BB%D0%BE%D1%80%D1%83%D1%81%D1%81%D0%B8%D1%8F" TargetMode="External"/><Relationship Id="rId13" Type="http://schemas.openxmlformats.org/officeDocument/2006/relationships/hyperlink" Target="https://ru.wikipedia.org/wiki/%D0%90%D1%80%D0%BC%D0%B5%D0%BD%D0%B8%D1%8F" TargetMode="External"/><Relationship Id="rId18" Type="http://schemas.openxmlformats.org/officeDocument/2006/relationships/hyperlink" Target="https://ru.wikipedia.org/wiki/%D0%A2%D0%B0%D0%B4%D0%B6%D0%B8%D0%BA%D0%B8%D1%81%D1%82%D0%B0%D0%BD" TargetMode="External"/><Relationship Id="rId3" Type="http://schemas.openxmlformats.org/officeDocument/2006/relationships/hyperlink" Target="https://ru.wikipedia.org/wiki/%D0%A1%D1%82%D1%80%D0%B0%D0%BD%D1%8B_%D0%91%D0%B0%D0%BB%D1%82%D0%B8%D0%B8" TargetMode="External"/><Relationship Id="rId7" Type="http://schemas.openxmlformats.org/officeDocument/2006/relationships/hyperlink" Target="https://ru.wikipedia.org/wiki/%D0%92%D0%BE%D1%81%D1%82%D0%BE%D1%87%D0%BD%D0%B0%D1%8F_%D0%95%D0%B2%D1%80%D0%BE%D0%BF%D0%B0" TargetMode="External"/><Relationship Id="rId12" Type="http://schemas.openxmlformats.org/officeDocument/2006/relationships/hyperlink" Target="https://ru.wikipedia.org/wiki/%D0%90%D0%B7%D0%B5%D1%80%D0%B1%D0%B0%D0%B9%D0%B4%D0%B6%D0%B0%D0%BD" TargetMode="External"/><Relationship Id="rId17" Type="http://schemas.openxmlformats.org/officeDocument/2006/relationships/hyperlink" Target="https://ru.wikipedia.org/wiki/%D0%9A%D0%B8%D1%80%D0%B3%D0%B8%D0%B7%D0%B8%D1%8F" TargetMode="External"/><Relationship Id="rId2" Type="http://schemas.openxmlformats.org/officeDocument/2006/relationships/hyperlink" Target="https://ru.wikipedia.org/wiki/%D0%A0%D0%BE%D1%81%D1%81%D0%B8%D1%8F" TargetMode="External"/><Relationship Id="rId16" Type="http://schemas.openxmlformats.org/officeDocument/2006/relationships/hyperlink" Target="https://ru.wikipedia.org/wiki/%D0%9A%D0%B0%D0%B7%D0%B0%D1%85%D1%81%D1%82%D0%B0%D0%BD" TargetMode="External"/><Relationship Id="rId20" Type="http://schemas.openxmlformats.org/officeDocument/2006/relationships/hyperlink" Target="https://ru.wikipedia.org/wiki/%D0%A3%D0%B7%D0%B1%D0%B5%D0%BA%D0%B8%D1%81%D1%82%D0%B0%D0%BD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D%D1%81%D1%82%D0%BE%D0%BD%D0%B8%D1%8F" TargetMode="External"/><Relationship Id="rId11" Type="http://schemas.openxmlformats.org/officeDocument/2006/relationships/hyperlink" Target="https://ru.wikipedia.org/wiki/%D0%97%D0%B0%D0%BA%D0%B0%D0%B2%D0%BA%D0%B0%D0%B7%D1%8C%D0%B5" TargetMode="External"/><Relationship Id="rId5" Type="http://schemas.openxmlformats.org/officeDocument/2006/relationships/hyperlink" Target="https://ru.wikipedia.org/wiki/%D0%9B%D0%B8%D1%82%D0%B2%D0%B0" TargetMode="External"/><Relationship Id="rId15" Type="http://schemas.openxmlformats.org/officeDocument/2006/relationships/hyperlink" Target="https://ru.wikipedia.org/wiki/%D0%A6%D0%B5%D0%BD%D1%82%D1%80%D0%B0%D0%BB%D1%8C%D0%BD%D0%B0%D1%8F_%D0%90%D0%B7%D0%B8%D1%8F" TargetMode="External"/><Relationship Id="rId10" Type="http://schemas.openxmlformats.org/officeDocument/2006/relationships/hyperlink" Target="https://ru.wikipedia.org/wiki/%D0%A3%D0%BA%D1%80%D0%B0%D0%B8%D0%BD%D0%B0" TargetMode="External"/><Relationship Id="rId19" Type="http://schemas.openxmlformats.org/officeDocument/2006/relationships/hyperlink" Target="https://ru.wikipedia.org/wiki/%D0%A2%D1%83%D1%80%D0%BA%D0%BC%D0%B5%D0%BD%D0%B8%D1%81%D1%82%D0%B0%D0%BD" TargetMode="External"/><Relationship Id="rId4" Type="http://schemas.openxmlformats.org/officeDocument/2006/relationships/hyperlink" Target="https://ru.wikipedia.org/wiki/%D0%9B%D0%B0%D1%82%D0%B2%D0%B8%D1%8F" TargetMode="External"/><Relationship Id="rId9" Type="http://schemas.openxmlformats.org/officeDocument/2006/relationships/hyperlink" Target="https://ru.wikipedia.org/wiki/%D0%9C%D0%BE%D0%BB%D0%B4%D0%B0%D0%B2%D0%B8%D1%8F" TargetMode="External"/><Relationship Id="rId14" Type="http://schemas.openxmlformats.org/officeDocument/2006/relationships/hyperlink" Target="https://ru.wikipedia.org/wiki/%D0%93%D1%80%D1%83%D0%B7%D0%B8%D1%8F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ru.wikipedia.org/wiki/%D0%90%D0%B7%D0%B5%D1%80%D0%B1%D0%B0%D0%B9%D0%B4%D0%B6%D0%B0%D0%BD" TargetMode="External"/><Relationship Id="rId3" Type="http://schemas.openxmlformats.org/officeDocument/2006/relationships/hyperlink" Target="https://ru.wikipedia.org/wiki/%D0%90%D1%80%D0%BC%D0%B5%D0%BD%D0%B8%D1%8F" TargetMode="External"/><Relationship Id="rId7" Type="http://schemas.openxmlformats.org/officeDocument/2006/relationships/hyperlink" Target="https://ru.wikipedia.org/wiki/%D0%A2%D0%B0%D0%B4%D0%B6%D0%B8%D0%BA%D0%B8%D1%81%D1%82%D0%B0%D0%BD" TargetMode="External"/><Relationship Id="rId2" Type="http://schemas.openxmlformats.org/officeDocument/2006/relationships/hyperlink" Target="https://ru.wikipedia.org/wiki/%D0%A2%D0%B0%D1%88%D0%BA%D0%B5%D0%BD%D1%8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A0%D0%BE%D1%81%D1%81%D0%B8%D1%8F" TargetMode="External"/><Relationship Id="rId11" Type="http://schemas.openxmlformats.org/officeDocument/2006/relationships/hyperlink" Target="https://ru.wikipedia.org/wiki/%D0%9E%D0%94%D0%9A%D0%91" TargetMode="External"/><Relationship Id="rId5" Type="http://schemas.openxmlformats.org/officeDocument/2006/relationships/hyperlink" Target="https://ru.wikipedia.org/wiki/%D0%9A%D0%B8%D1%80%D0%B3%D0%B8%D0%B7%D0%B8%D1%8F" TargetMode="External"/><Relationship Id="rId10" Type="http://schemas.openxmlformats.org/officeDocument/2006/relationships/hyperlink" Target="https://ru.wikipedia.org/wiki/%D0%93%D1%80%D1%83%D0%B7%D0%B8%D1%8F" TargetMode="External"/><Relationship Id="rId4" Type="http://schemas.openxmlformats.org/officeDocument/2006/relationships/hyperlink" Target="https://ru.wikipedia.org/wiki/%D0%9A%D0%B0%D0%B7%D0%B0%D1%85%D1%81%D1%82%D0%B0%D0%BD" TargetMode="External"/><Relationship Id="rId9" Type="http://schemas.openxmlformats.org/officeDocument/2006/relationships/hyperlink" Target="https://ru.wikipedia.org/wiki/%D0%91%D0%B5%D0%BB%D0%BE%D1%80%D1%83%D1%81%D1%81%D0%B8%D1%8F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%D0%90%D1%80%D0%BC%D0%B5%D0%BD%D0%B8%D1%8F" TargetMode="External"/><Relationship Id="rId7" Type="http://schemas.openxmlformats.org/officeDocument/2006/relationships/hyperlink" Target="https://ru.wikipedia.org/wiki/%D0%A0%D0%BE%D1%81%D1%81%D0%B8%D1%8F" TargetMode="External"/><Relationship Id="rId2" Type="http://schemas.openxmlformats.org/officeDocument/2006/relationships/hyperlink" Target="https://ru.wikipedia.org/wiki/%D0%94%D0%BE%D0%B3%D0%BE%D0%B2%D0%BE%D1%80_%D0%BE_%D0%95%D0%B2%D1%80%D0%B0%D0%B7%D0%B8%D0%B9%D1%81%D0%BA%D0%BE%D0%BC_%D1%8D%D0%BA%D0%BE%D0%BD%D0%BE%D0%BC%D0%B8%D1%87%D0%B5%D1%81%D0%BA%D0%BE%D0%BC_%D1%81%D0%BE%D1%8E%D0%B7%D0%B5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ru.wikipedia.org/wiki/%D0%9A%D0%B8%D1%80%D0%B3%D0%B8%D0%B7%D0%B8%D1%8F" TargetMode="External"/><Relationship Id="rId5" Type="http://schemas.openxmlformats.org/officeDocument/2006/relationships/hyperlink" Target="https://ru.wikipedia.org/wiki/%D0%9A%D0%B0%D0%B7%D0%B0%D1%85%D1%81%D1%82%D0%B0%D0%BD" TargetMode="External"/><Relationship Id="rId4" Type="http://schemas.openxmlformats.org/officeDocument/2006/relationships/hyperlink" Target="https://ru.wikipedia.org/wiki/%D0%91%D0%B5%D0%BB%D0%BE%D1%80%D1%83%D1%81%D1%81%D0%B8%D1%8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2632B80-1AA1-56F8-7E1E-4E7053E58B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15128" y="1270000"/>
            <a:ext cx="8361229" cy="2616680"/>
          </a:xfrm>
        </p:spPr>
        <p:txBody>
          <a:bodyPr/>
          <a:lstStyle/>
          <a:p>
            <a:r>
              <a:rPr lang="ru-RU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Постсоветское пространство</a:t>
            </a:r>
            <a:r>
              <a:rPr lang="en-US" sz="40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r>
              <a:rPr lang="ru-RU" sz="40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br>
              <a:rPr lang="en-US" sz="4000" b="1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</a:br>
            <a:r>
              <a:rPr lang="ru-RU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вызовы </a:t>
            </a:r>
            <a:r>
              <a:rPr lang="ru-RU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перспективы. Политический аспект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0EC6AB0-2623-7D4A-DD29-268F8E5EA11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pPr algn="r"/>
            <a:r>
              <a:rPr lang="ru-RU" sz="2400" b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Гуселетов</a:t>
            </a:r>
            <a:r>
              <a:rPr lang="ru-RU" sz="2400" b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Б. П. </a:t>
            </a:r>
            <a:r>
              <a:rPr lang="ru-RU" sz="2400" b="1" i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д.полит.н</a:t>
            </a:r>
            <a:r>
              <a:rPr lang="ru-RU" sz="2400" b="1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., ИСПИ ФНИСЦ РАН, </a:t>
            </a:r>
            <a:r>
              <a:rPr lang="ru-RU" sz="2400" b="1" i="1" dirty="0" err="1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г.н.с</a:t>
            </a:r>
            <a:r>
              <a:rPr lang="ru-RU" sz="2400" b="1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., руководитель отдела политологии;</a:t>
            </a:r>
          </a:p>
          <a:p>
            <a:pPr algn="r"/>
            <a:r>
              <a:rPr lang="ru-RU" sz="2400" b="1" i="1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Институт Европы РАН, ведущий научный сотрудник</a:t>
            </a:r>
            <a:r>
              <a:rPr lang="ru-RU" sz="2400" dirty="0">
                <a:solidFill>
                  <a:srgbClr val="22222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527057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4C3C828-C9DE-ABD2-C9A1-1AF923D66C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66330"/>
            <a:ext cx="9601200" cy="514905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A359B46-C812-9220-2F2A-0A8AAF148D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91953"/>
            <a:ext cx="9601200" cy="4775447"/>
          </a:xfrm>
        </p:spPr>
        <p:txBody>
          <a:bodyPr>
            <a:normAutofit/>
          </a:bodyPr>
          <a:lstStyle/>
          <a:p>
            <a:pPr algn="just"/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Сою́зное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b="1" dirty="0" err="1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госуда́рство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— надгосударственное образование России и Беларуси с поэтапно организуемым единым политическим, экономическим, военным, таможенным, валютным, юридическим, гуманитарным, рыночным и культурным пространством.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</a:rPr>
              <a:t>Дата создания - </a:t>
            </a:r>
            <a:r>
              <a:rPr lang="ru-RU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26 января 2000 г.</a:t>
            </a:r>
          </a:p>
          <a:p>
            <a:pPr algn="just"/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5 ноября 2021 года президенты России и Белоруссии В. Путин и А. Лукашенко подписали декрет Союзного государства, утвердив 28 программ по интеграции в вопросах налогообложения и кредитования, а также по созданию объединённых рынков нефти, газа и транспортных услуг.</a:t>
            </a:r>
          </a:p>
          <a:p>
            <a:pPr algn="just"/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</a:rPr>
              <a:t>Но при этом дорожные карты, касающиеся политической интеграции до сих пор не согласованы и не обнародованы. </a:t>
            </a:r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0507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0BB2FE-7564-2131-2269-51EF85793B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38960"/>
            <a:ext cx="9601200" cy="48084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Роль России на ПСП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F5F9EC2-F115-72F7-10C8-A3A3F4D14D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19808"/>
            <a:ext cx="9601200" cy="55098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 секрет, что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руководство РФ всегда рассматривала ПСП, как зону исключительного влияния России.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Поэтому оно постоянно уделяло особое внимание всем вышеперечисленным интеграционным объединениям, существующим на этом пространстве.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Очевидно, что Россия, в силу ее финансов-экономического и политического потенциала, не сопоставимого с соответствующими потенциалами других участников интеграционных проектов, неформально играла во всех этих объединениях ведущую роль. Но при этом во всех из них </a:t>
            </a:r>
            <a:r>
              <a:rPr lang="ru-RU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отсутствовали соответствующие политические институты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через которые она могла бы эту роль закрепить формально и через них оказывать влияние на развитие этих проектов.</a:t>
            </a:r>
          </a:p>
          <a:p>
            <a:pPr algn="just"/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июле 2004 г. на заседании Сб РФ, посвящённом политике России в СНГ, президент  Путин признал: </a:t>
            </a:r>
            <a:r>
              <a:rPr lang="ru-RU" sz="180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«Мы подошли к определённому рубежу в развитии СНГ. Либо мы добьёмся качественного укрепления СНГ, создадим на его базе реально работающую, влиятельную в мире региональную структуру, либо нас неизбежно ждёт „размывание“ этого геополитического пространства и, как следствие, окончательное падение интереса к работе в Содружестве»</a:t>
            </a:r>
          </a:p>
          <a:p>
            <a:pPr algn="just"/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 марте 2005 г., после того как российское руководство потерпело целый ряд ощутимых политических провалов в отношениях с Грузией, Молдовой и Украиной и в </a:t>
            </a:r>
            <a:r>
              <a:rPr lang="ru-RU" sz="180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разга</a:t>
            </a:r>
            <a:r>
              <a:rPr lang="en-US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h</a:t>
            </a:r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кризиса в Киргизии  Путин высказался уже более категорично: </a:t>
            </a:r>
            <a:r>
              <a:rPr lang="ru-RU" sz="1800" i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«Если кто-то ожидал от СНГ каких-то особых достижений в экономике, политике или в военной сфере, естественно, этого быть не могло. Цели программировались одни, а на деле процесс после распада СССР проходил по-другому…»</a:t>
            </a:r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 Как выразился Путин, СНГ создавалось для «цивилизованного развода» постсоветских стран, а всё остальное — «политическая шелуха и болтовня», а реальными интеграционными инструментами сейчас являются такие объединения, как </a:t>
            </a:r>
            <a:r>
              <a:rPr lang="ru-RU" sz="180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ЕврАзЭс</a:t>
            </a:r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. 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88649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6BEA30-62AE-F6A4-4310-DA8F2020EA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6483"/>
            <a:ext cx="9601200" cy="472965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Роль России на ПСП</a:t>
            </a:r>
            <a:endParaRPr lang="ru-RU" sz="2400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169F6A-9916-FD48-8225-E471B7C3D8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14855"/>
            <a:ext cx="9601200" cy="5592905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 не менее, до 2021 г. эта роль России неформально признавалась всеми участниками интеграционных объединений в лице их руководителей. Однако в последние месяцы и эта ситуация начала постепенно меняться.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на Пленарном заседании </a:t>
            </a:r>
            <a:r>
              <a:rPr lang="ru-RU" b="0" i="0" dirty="0">
                <a:solidFill>
                  <a:srgbClr val="5E5E5E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XXV Петербургского международного экономического форума18.06.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2022 г.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Казахстана К-.Ж. Токаев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заявил о том, что </a:t>
            </a:r>
            <a:r>
              <a:rPr lang="ru-RU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Казахстан не признает ДНР и ЛНР.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Президент Таджикистана Э. Рахмон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ru-RU" b="0" i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а форуме «Россия — Центральная Азия» в Астане 14 .10.2022 заявил «мы хотим, чтобы нас уважали…, чтобы не было политики к странам Центральной Азии как к бывшему Советскому Союзу»</a:t>
            </a:r>
          </a:p>
          <a:p>
            <a:pPr algn="just"/>
            <a:r>
              <a:rPr lang="ru-RU" sz="1800" b="0" dirty="0">
                <a:solidFill>
                  <a:srgbClr val="11111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17.10.2022 </a:t>
            </a:r>
            <a:r>
              <a:rPr lang="ru-RU" sz="1800" b="1" dirty="0">
                <a:solidFill>
                  <a:srgbClr val="2222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экс-замминистра иностранных дел Армении </a:t>
            </a:r>
            <a:r>
              <a:rPr lang="ru-RU" sz="1800" b="1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А. С. Мартиросян </a:t>
            </a:r>
            <a:r>
              <a:rPr lang="ru-RU" sz="1800" dirty="0">
                <a:solidFill>
                  <a:srgbClr val="22222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публикует статью в Независимой газете, в которой пишет: «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Кризисы и напряженности на пространстве СНГ, имеющие место в результате изменения распределения сил как внутри Содружества, так и вдоль его границ, являются серьезным испытанием прочности и эффективности действующих там наднациональных структур, где сегодня </a:t>
            </a:r>
            <a:r>
              <a:rPr lang="ru-RU" sz="1800" i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лидерствует</a:t>
            </a:r>
            <a:r>
              <a:rPr lang="ru-RU" sz="1800" i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Россия. Но ее дальнейший успех будет определяться не только способностью генерировать власть и богатство внутри самой страны, но также умением терпеливо укреплять коалиции и союзы, чтобы успешно и без больших потерь преодолеть нынешние и грядущие геополитические вызовы. Для этого «традиционных инструментов» влияния России может оказаться недостаточно».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endParaRPr lang="ru-RU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34945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4AEDEFE-A0BE-3C8E-2619-6DEAA65F65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0718"/>
            <a:ext cx="9601200" cy="49661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Новые интеграционные проекты на ПСП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2834E7-33AE-55BF-CFEF-1EC5E0CAD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17332"/>
            <a:ext cx="9601200" cy="5150068"/>
          </a:xfrm>
        </p:spPr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того, на ПСП все активнее начинают действовать новые интеграционные проекты, в которых Россия уже не является однозначным лидером.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ШОС, в который входят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Казахстан, Киргизия, Россия. Таджикистан, Узбекистан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вскоре полноправным членом станет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Белоруссия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Но в этом объединении уже два лидера 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Китай и Россия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Или Организации тюркских государств (ОТГ), в которую входя </a:t>
            </a:r>
            <a:r>
              <a:rPr lang="ru-RU" b="1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Азербайджан, Казахстан. Киргизия, Турция, Узбекистан и Туркменистан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(как наблюдатель). До недавнего времени эта организация была в многом номинальной. И вот 11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ноября в Самарканде состоится </a:t>
            </a: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саммит глав ОТГ. Одним из вопросов станет обсуждение перехода к единому алфавиту всеми странами – участницами интеграционного объединения. Турция в этом процессе играет ключевую роль, создавая «тюркский мир» в противовес «русскому миру». Это означает не столько стремление этих стран поступить так в пику РФ, сколько дистанцироваться от ее политики, укрепить свое этническое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конфессиональное единство. </a:t>
            </a:r>
            <a:endParaRPr lang="ru-RU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Кроме этого, не стоит забывать об активизации США и Евросоюза, которые стремятся играть на ПСП все более активную роль и в политике, и в </a:t>
            </a:r>
            <a:r>
              <a:rPr lang="ru-RU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экномике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65038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EA0127-EC35-2825-66B9-9854FA80C6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141891"/>
            <a:ext cx="9601200" cy="394137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5C7579C-4EF8-0CD2-D0EF-23BF121E83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638503"/>
            <a:ext cx="9601200" cy="522889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признать, что ПСП, бывшее все эти годы наследником СССР, как некое политико-экономическое объединение все больше  размывается.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Ни один из интеграционных проектов, осуществленных после распада ССР на этом пространстве, так и не обрел политической законченности и институционализации. Что делает их весьма зависимыми от мировой политической и экономической конъюнктуры, которая последнее годы демонстрирует заметную волатильность.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Россия, в отсутствии этой политической институционализации так и не смогла формализовать свою роль лидера и обеспечить свое стратегическое влияние на все эти проекты.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результате западные представители ПСП в лице Молдавии и Украины фактически сделали выборов пользу интеграции в ЕС. В этом же направлении, но более медленными темпами движется Грузия.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Страны Центральной Азии все активнее сдвигаются в сторону Китая и отчасти Турции (совместно с Азербайджаном).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более активную роль на ПСП играют Евросоюз и США.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5380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985CF9F-979A-D1BD-95EE-5E5BE66D83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20718"/>
            <a:ext cx="9601200" cy="496614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/>
              <a:t>ЗАКЛЮЧЕНИЕ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CD3279D-07F0-73F2-8AA3-227B285AB7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788276"/>
            <a:ext cx="9601200" cy="5079124"/>
          </a:xfrm>
        </p:spPr>
        <p:txBody>
          <a:bodyPr/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Учитывая ту важную роль, которую ПСП играет для России, очевидно, что она должна приложить максимум усилий для сохранения своей ведущей роли на той части это пространства, которая сохраняет желание сотрудничать с РФ.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это требует радикального пересмотра и стратегии, и инструментария оказания этого влияния. Наиболее реально это будет сделать в рамках ЕАЭС и, в меньшей степени, ОДКБ. 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 потребует, с одной стороны, большей политической институционализации этих объединений, включая усиление их парламентской составляющей и в дальнейшем укреплении общественной поддержки в странах-участницах. А с другой стороны, их большей финансово-экономической их поддержки.</a:t>
            </a:r>
          </a:p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Но есть большие опасения, что в условиях эскалации конфликта с Украиной, который сопровождается усилением санкционного давления на Россию и Белоруссию, а также ведет к милитаризации их экономик, сделать это, по крайней мере, в обозримом будущем будет крайне сложно.</a:t>
            </a:r>
          </a:p>
        </p:txBody>
      </p:sp>
    </p:spTree>
    <p:extLst>
      <p:ext uri="{BB962C8B-B14F-4D97-AF65-F5344CB8AC3E}">
        <p14:creationId xmlns:p14="http://schemas.microsoft.com/office/powerpoint/2010/main" val="1229875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D37859-0028-A37F-012D-B7796D220A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70344"/>
            <a:ext cx="9601200" cy="492981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D278890-B5B3-156B-DC0D-3E83EEF85C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58779"/>
            <a:ext cx="9601200" cy="524576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Постсоветское пространство</a:t>
            </a:r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— территория государств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которые вышли из состава СССР после его распада в 1991 г. </a:t>
            </a:r>
            <a:endParaRPr lang="ru-RU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aseline="-25000" dirty="0"/>
          </a:p>
          <a:p>
            <a:endParaRPr lang="ru-RU" baseline="-25000" dirty="0"/>
          </a:p>
          <a:p>
            <a:endParaRPr lang="ru-RU" sz="1800" dirty="0">
              <a:solidFill>
                <a:srgbClr val="2021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800" dirty="0">
              <a:solidFill>
                <a:srgbClr val="202122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Постсоветские страны: 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Азербайджан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2.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р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Армения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3.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Белору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Белоруссия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4.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Гру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Грузия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5.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6.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Кирги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7.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Латв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Латвия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8.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Лит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Литва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9.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Молдав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Молдавия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;.10.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 tooltip="Ро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Россия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11.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 tooltip="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Таджикистан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12.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 tooltip="Турк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Туркмения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13.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 tooltip="Узбе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Узбекистан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14.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 tooltip="Укра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Украина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15.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 tooltip="Эсто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Эстония</a:t>
            </a:r>
            <a:endParaRPr lang="ru-RU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baseline="-25000" dirty="0"/>
          </a:p>
        </p:txBody>
      </p:sp>
      <p:pic>
        <p:nvPicPr>
          <p:cNvPr id="4" name="Рисунок 3">
            <a:hlinkClick r:id="rId17"/>
            <a:extLst>
              <a:ext uri="{FF2B5EF4-FFF2-40B4-BE49-F238E27FC236}">
                <a16:creationId xmlns:a16="http://schemas.microsoft.com/office/drawing/2014/main" id="{A7F5EF56-ADBA-C265-D7D3-D1068D0529A7}"/>
              </a:ext>
            </a:extLst>
          </p:cNvPr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6697" y="1713390"/>
            <a:ext cx="5144589" cy="320846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19798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7A5DCC-8016-DAEF-1402-D9149FD20E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33956"/>
            <a:ext cx="9601200" cy="492980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BBE6E7D-E1A0-E610-B10D-5F18D8A34C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930303"/>
            <a:ext cx="9601200" cy="4937097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Постсоветские государства обычно делят на следующие пять </a:t>
            </a:r>
            <a:r>
              <a:rPr lang="ru-RU" dirty="0">
                <a:solidFill>
                  <a:srgbClr val="2021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групп на основе географических </a:t>
            </a:r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культурных факторах, а также на истории взаимоотношений с РФ.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ru-RU" b="1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Ро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1. Россия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</a:t>
            </a:r>
            <a:r>
              <a:rPr lang="ru-RU" b="1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Страны Балтии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Страны Балтии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Латв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Латвия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Литв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Литва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u="sng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Эсто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Эстония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u="sng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</a:t>
            </a:r>
            <a:r>
              <a:rPr lang="ru-RU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Восточная Европ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Восточная Европа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Белору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Белоруссия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Молдав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Молдавия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Украина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Украина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</a:t>
            </a:r>
            <a:r>
              <a:rPr lang="ru-RU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 tooltip="Закавказье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Закавказье</a:t>
            </a:r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2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Азербайджан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3" tooltip="Ар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Армения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4" tooltip="Гру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Грузия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5. </a:t>
            </a:r>
            <a:r>
              <a:rPr lang="ru-RU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5" tooltip="Центральная А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Центральная Азия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6" tooltip="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7" tooltip="Кирги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Киргизия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8" tooltip="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Таджикистан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9" tooltip="Туркмен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Туркменистан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 </a:t>
            </a:r>
            <a:r>
              <a:rPr lang="ru-RU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0" tooltip="Узбе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Узбекистан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05125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11E148A-5C1F-6D47-580F-0870032DF9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41906"/>
            <a:ext cx="9601200" cy="588397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8" name="Объект 37">
            <a:extLst>
              <a:ext uri="{FF2B5EF4-FFF2-40B4-BE49-F238E27FC236}">
                <a16:creationId xmlns:a16="http://schemas.microsoft.com/office/drawing/2014/main" id="{03C648A4-3211-8019-0BCB-65E6F1A4C5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58741"/>
            <a:ext cx="9601200" cy="5008659"/>
          </a:xfrm>
        </p:spPr>
        <p:txBody>
          <a:bodyPr/>
          <a:lstStyle/>
          <a:p>
            <a:pPr algn="just"/>
            <a:r>
              <a:rPr lang="ru-RU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После распада СССР в регионе возникло несколько международных организаций и содружеств. </a:t>
            </a:r>
            <a:r>
              <a:rPr lang="ru-RU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Диаграмма Эйлера показывающая соотношение наднациональных организаций на территории бывшего Советского Союза.</a:t>
            </a:r>
          </a:p>
          <a:p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pic>
        <p:nvPicPr>
          <p:cNvPr id="39" name="Рисунок 38">
            <a:extLst>
              <a:ext uri="{FF2B5EF4-FFF2-40B4-BE49-F238E27FC236}">
                <a16:creationId xmlns:a16="http://schemas.microsoft.com/office/drawing/2014/main" id="{449EE600-8F37-0549-0076-A3686104DF0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23425" y="1913890"/>
            <a:ext cx="4442477" cy="409700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6953481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8C9D3C-3E10-F450-07A2-FE80B14E45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38540"/>
            <a:ext cx="9601200" cy="469126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6071399-E6CB-02CA-3D09-F5AE616FC8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74643"/>
            <a:ext cx="9601200" cy="4992757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i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Содружество Независимых Государств</a:t>
            </a:r>
            <a:r>
              <a:rPr lang="ru-RU" sz="2400" b="1" i="1" dirty="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— межгосударственное объединение, созданное для развития сотрудничества в политической, экономической, гуманитарной, культурной и других областях. Образовано 08.12.1991 г. В него вошли все бывшие республики СССР, кроме стран Балтии.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Туркмения и Украина являлись «ассоциированными членами» СНГ.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dirty="0">
                <a:solidFill>
                  <a:srgbClr val="202122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1994 г. страны СНГ договорились создать зону свободной торговли, но соглашения не были подписаны. 19.10.2011 г. Армения, Беларусь, Казахстан, Кыргызстан, Молдова, Россия, Таджикистан и Украина подписали соглашение о свободной торговле. Узбекистан присоединился к зоне свободной торговли в 2013 г.</a:t>
            </a:r>
            <a:endParaRPr lang="ru-RU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400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Грузия</a:t>
            </a:r>
            <a:r>
              <a:rPr lang="ru-RU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заявила 18.08.20009 г. о выходе из состава СНГ после конфликта в Южной Осетии. В 2018 г. </a:t>
            </a:r>
            <a:r>
              <a:rPr lang="ru-RU" sz="2400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Украина</a:t>
            </a:r>
            <a:r>
              <a:rPr lang="ru-RU" sz="24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заявила о выходе из СНГ из-за российско-украинского конфликта.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62085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33FEDE4-6FD9-AE38-ECDF-D29D4CDCCE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7810"/>
            <a:ext cx="9601200" cy="453223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88FF0DA-3EE8-AEF0-78E8-52CAAE02CA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016110"/>
            <a:ext cx="9601200" cy="5065094"/>
          </a:xfrm>
        </p:spPr>
        <p:txBody>
          <a:bodyPr>
            <a:normAutofit fontScale="92500"/>
          </a:bodyPr>
          <a:lstStyle/>
          <a:p>
            <a:r>
              <a:rPr lang="ru-RU" sz="24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Организация Договора о Коллективной Безопасности (ОДКБ)</a:t>
            </a: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15 мая 1992 г. был подписан Договор о коллективной безопасности в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Ташкент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Ташкенте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главами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р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Армении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Казахстана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Кирги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Киргизии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Ро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России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Таджикистана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и Узбекистана</a:t>
            </a:r>
            <a:r>
              <a:rPr lang="ru-RU" sz="2200" u="sng" baseline="300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В 1993 г. к ОДКБ присоединились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8" tooltip="Азербайдж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Азербайджан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Белору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Белоруссия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и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0" tooltip="Гру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Грузия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Любая страна-участница ОДКБ вправе выйти из состава ОДКБ в любое время по собственному желанию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100" dirty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 момент вступления договора в силу в 1994 г. ОДКБ насчитывал 9 членов, в настоящий момент — 6. </a:t>
            </a:r>
            <a:r>
              <a:rPr lang="ru-RU" sz="2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Азербайджан и Грузия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вышли из ОДКБ 2 апреля 1999 г. Узбекистан приостановил членство в ОДКБ 19 декабря 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2012 г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200" dirty="0">
              <a:solidFill>
                <a:schemeClr val="tx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11" tooltip="ОДКБ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ОДКБ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остались 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3" tooltip="Ар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Армения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9" tooltip="Белору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Белоруссия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4" tooltip="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5" tooltip="Кирги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Киргизия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 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6" tooltip="Ро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</a:t>
            </a:r>
            <a:r>
              <a:rPr lang="ru-RU" sz="2200" u="sng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200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7" tooltip="Таджики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Таджикистан</a:t>
            </a: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Задача ОДКБ — координация и объединение усилий в борьбе с международным терроризмом и экстремизмом, незаконным оборотом наркотиков.</a:t>
            </a:r>
            <a:endParaRPr lang="ru-RU" sz="2200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66493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E418F5F-2318-1A1E-D543-FC9FFAD59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54725"/>
            <a:ext cx="9601200" cy="480848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F98C578-29A7-EC00-48A7-22607AB61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1119352"/>
            <a:ext cx="9601200" cy="4748048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ru-RU" sz="22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2021 г. на очередном заседании глав участников в Душанбе поднялся вопрос о вводе понятия </a:t>
            </a:r>
            <a:r>
              <a:rPr lang="ru-RU" sz="2200" b="1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«координирующего государства» </a:t>
            </a:r>
            <a:r>
              <a:rPr lang="ru-RU" sz="22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устав ОДКБ. Это изменение позволит странам-участникам ОДКБ принимать решение об участии в различных международных конфликтах от имени организации под предводительством координирующего государства, которое будет сообща назначаться в ночь перед принятием решения об отправке войск. После начала СВО на Украине Москва форсировала принятие решения по поправке, а в апреле Россия официально ратифицировала данный протокол.</a:t>
            </a:r>
            <a:endParaRPr lang="ru-RU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ru-RU" sz="22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По мнению ряда военных экспертов, ввиду несоразмерных военных сил и различных геополитических интересов стран-участниц, фактически роль «координирующего государства» будет выполнять Россия, что означает ещё большую зависимость стран-участников ОДКБ от России.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8036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E1876E-1D42-9D3E-7B13-41DE9A5D14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315310"/>
            <a:ext cx="9601200" cy="543911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9ED41D2-9AB5-C13A-F58D-5D158B8152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71600" y="859221"/>
            <a:ext cx="9601200" cy="5008179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Премьер-министр Армении Н. </a:t>
            </a:r>
            <a:r>
              <a:rPr lang="ru-RU" sz="1800" dirty="0" err="1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Пашинян</a:t>
            </a:r>
            <a:r>
              <a:rPr lang="ru-RU" sz="1800" dirty="0">
                <a:solidFill>
                  <a:srgbClr val="20212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в ходе юбилейного заседания Совета глав государств ОДКБ в мае 2022 г., подверг организацию критике за то, что она не ответила на просьбы его страны о помощи в 2020 г., а также в 2021 г., когда, по мнению армянской стороны, азербайджанские войска вторглись на территорию Армении.</a:t>
            </a: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Минобороны Киргизии отменило учения с миротворческими силами ОДКБ «Нерушимое братство – 2022» (должны были состояться 10–14.10.2022). Ранее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Жапаров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сославшись на занятость, отказался принять участие в неформальном саммите СНГ в Петербурге 7 октября. </a:t>
            </a:r>
            <a:endParaRPr lang="ru-RU" sz="18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 fontAlgn="base">
              <a:lnSpc>
                <a:spcPct val="107000"/>
              </a:lnSpc>
              <a:spcAft>
                <a:spcPts val="800"/>
              </a:spcAft>
            </a:pP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Генеральный секретарь ОДКБ С.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Зась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посетил Бишкек, где встречался с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Жапаровым</a:t>
            </a:r>
            <a:r>
              <a:rPr lang="ru-RU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чтобы обсудить ситуацию в зоне ответственности ОДКБ, особенно в ЦА. В первую очередь это касалось последнего кровавого конфликта на киргизско-таджикской границе 15–17 сентября, в развязывании которого Бишкек обвиняет Душанбе. На призыв Киргизии вмешаться в ситуацию ОДКБ ограничилась заявлением, в котором предложила решать спорные вопросы путем переговоров. Секретарь Совбеза Кыргызской Республики (КР) М. Иманкулов, указав, что в организации нет механизмов урегулирования территориальных споров между участниками, предложил исключить Таджикистан из военного альянса.</a:t>
            </a:r>
            <a:endParaRPr lang="ru-RU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638358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4A68F08-499A-B26A-5FB1-A3336EEC3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0" y="211756"/>
            <a:ext cx="9601200" cy="567890"/>
          </a:xfrm>
        </p:spPr>
        <p:txBody>
          <a:bodyPr>
            <a:normAutofit/>
          </a:bodyPr>
          <a:lstStyle/>
          <a:p>
            <a:pPr algn="ctr"/>
            <a:r>
              <a:rPr lang="ru-RU" sz="2400" dirty="0"/>
              <a:t>Постсоветское пространство – история трансформации после 1991 г.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EA6A81C-2215-E5E0-71D0-EDF622A6AAA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18440" y="1106076"/>
            <a:ext cx="9861331" cy="4808621"/>
          </a:xfrm>
        </p:spPr>
        <p:txBody>
          <a:bodyPr>
            <a:normAutofit/>
          </a:bodyPr>
          <a:lstStyle/>
          <a:p>
            <a:pPr algn="just"/>
            <a:r>
              <a:rPr lang="ru-RU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Евразийский экономический Союз (ЕАЭС) -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международная организация региональной экономической интеграции, обладающая международной правосубъектностью. </a:t>
            </a:r>
          </a:p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</a:t>
            </a:r>
            <a:r>
              <a:rPr lang="ru-RU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чреждена 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 tooltip="Договор о Евразийском экономическом союзе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Договором о ЕАЭС</a:t>
            </a:r>
            <a:r>
              <a:rPr lang="ru-RU" u="sng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29.05.2014 г.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Государства-члены ЕАЭС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3" tooltip="Армен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Армения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 tooltip="Белору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Белоруссия</a:t>
            </a:r>
            <a:r>
              <a:rPr lang="ru-RU" sz="1800" b="1" u="none" strike="noStrike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5" tooltip="Казахстан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Казахстан</a:t>
            </a:r>
            <a:r>
              <a:rPr lang="ru-RU" sz="1800" b="1" u="none" strike="noStrike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6" tooltip="Киргиз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Киргизия</a:t>
            </a:r>
            <a:r>
              <a:rPr lang="ru-RU" sz="1800" b="1" u="none" strike="noStrike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ru-RU" sz="1800" b="1" u="none" strike="noStrike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7" tooltip="Россия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Россия</a:t>
            </a:r>
            <a:r>
              <a:rPr lang="ru-RU" sz="1800" b="1" u="none" strike="noStrike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1800" b="1" dirty="0"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ru-RU" sz="18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Государства-наблюдатели ЕАЭС: Молдавия (2018 г.) Узбекистан (2018 г.), Куба (2020 г.)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  <a:tab pos="457200" algn="l"/>
              </a:tabLst>
            </a:pPr>
            <a:r>
              <a:rPr lang="ru-RU" sz="1800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Руководство РФ неоднократно предлагала усилить политическую составляющую ЕАЭС: например, создать межпарламентскую ассамблею, но лидеры Беларуси и Казахстана категорически отказывались от этого.</a:t>
            </a:r>
            <a:endParaRPr lang="ru-RU" sz="1800" dirty="0">
              <a:solidFill>
                <a:srgbClr val="000000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1138"/>
      </p:ext>
    </p:extLst>
  </p:cSld>
  <p:clrMapOvr>
    <a:masterClrMapping/>
  </p:clrMapOvr>
</p:sld>
</file>

<file path=ppt/theme/theme1.xml><?xml version="1.0" encoding="utf-8"?>
<a:theme xmlns:a="http://schemas.openxmlformats.org/drawingml/2006/main" name="Уголки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TM10001105[[fn=Уголки]]</Template>
  <TotalTime>7528</TotalTime>
  <Words>2065</Words>
  <Application>Microsoft Office PowerPoint</Application>
  <PresentationFormat>Широкоэкранный</PresentationFormat>
  <Paragraphs>80</Paragraphs>
  <Slides>15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20" baseType="lpstr">
      <vt:lpstr>Calibri</vt:lpstr>
      <vt:lpstr>Franklin Gothic Book</vt:lpstr>
      <vt:lpstr>Symbol</vt:lpstr>
      <vt:lpstr>Times New Roman</vt:lpstr>
      <vt:lpstr>Уголки</vt:lpstr>
      <vt:lpstr>Постсоветское пространство:  вызовы и перспективы. Политический аспект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Постсоветское пространство – история трансформации после 1991 г.</vt:lpstr>
      <vt:lpstr>Роль России на ПСП</vt:lpstr>
      <vt:lpstr>Роль России на ПСП</vt:lpstr>
      <vt:lpstr>Новые интеграционные проекты на ПСП</vt:lpstr>
      <vt:lpstr>ЗАКЛЮЧЕНИЕ</vt:lpstr>
      <vt:lpstr>ЗАКЛЮЧЕНИЕ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Постсоветское пространство как "наследник" СССР: причинно-следственные связи и возможные перспективы</dc:title>
  <dc:creator>Tetya Manya</dc:creator>
  <cp:lastModifiedBy>Vanya Dyadya</cp:lastModifiedBy>
  <cp:revision>16</cp:revision>
  <dcterms:created xsi:type="dcterms:W3CDTF">2022-10-31T06:19:11Z</dcterms:created>
  <dcterms:modified xsi:type="dcterms:W3CDTF">2022-11-09T11:59:17Z</dcterms:modified>
</cp:coreProperties>
</file>