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9"/>
  </p:notesMasterIdLst>
  <p:sldIdLst>
    <p:sldId id="256" r:id="rId2"/>
    <p:sldId id="302" r:id="rId3"/>
    <p:sldId id="332" r:id="rId4"/>
    <p:sldId id="329" r:id="rId5"/>
    <p:sldId id="347" r:id="rId6"/>
    <p:sldId id="330" r:id="rId7"/>
    <p:sldId id="348" r:id="rId8"/>
    <p:sldId id="349" r:id="rId9"/>
    <p:sldId id="354" r:id="rId10"/>
    <p:sldId id="351" r:id="rId11"/>
    <p:sldId id="352" r:id="rId12"/>
    <p:sldId id="353" r:id="rId13"/>
    <p:sldId id="355" r:id="rId14"/>
    <p:sldId id="356" r:id="rId15"/>
    <p:sldId id="333" r:id="rId16"/>
    <p:sldId id="350" r:id="rId17"/>
    <p:sldId id="357" r:id="rId18"/>
    <p:sldId id="358" r:id="rId19"/>
    <p:sldId id="346" r:id="rId20"/>
    <p:sldId id="359" r:id="rId21"/>
    <p:sldId id="337" r:id="rId22"/>
    <p:sldId id="338" r:id="rId23"/>
    <p:sldId id="339" r:id="rId24"/>
    <p:sldId id="345" r:id="rId25"/>
    <p:sldId id="340" r:id="rId26"/>
    <p:sldId id="341" r:id="rId27"/>
    <p:sldId id="328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51;&#1040;&#1049;&#1044;&#1067;\&#1050;_&#1055;&#1088;&#1077;&#1076;&#1077;&#1083;&#1099;_&#1075;&#1083;&#1086;&#1073;&#1072;&#1083;&#1080;&#1079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Capital%20Market%20Size%20(3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100;&#1075;&#1072;\Desktop\Capital%20Market%20Size%20(3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100;&#1075;&#1072;\Desktop\Capital%20Market%20Size%20(3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lkin_S_A\&#1056;&#1072;&#1073;&#1086;&#1095;&#1080;&#1081;%20&#1089;&#1090;&#1086;&#1083;\&#1050;&#1053;&#1048;&#1043;&#1040;\W_Trade_&#1043;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51;&#1040;&#1049;&#1044;&#1067;\&#1044;&#1083;&#1103;_&#1054;&#1043;&#1055;&#1052;&#1054;_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51;&#1040;&#1049;&#1044;&#1067;\&#1044;&#1083;&#1103;_&#1054;&#1043;&#1055;&#1052;&#1054;_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52;&#1101;&#1076;&#1076;&#1080;&#1089;&#1086;&#108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64358788795012E-2"/>
          <c:y val="1.5017158544955387E-2"/>
          <c:w val="0.95555322513490193"/>
          <c:h val="0.96996568291008922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Мир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Лист3!$B$1:$S$1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Лист3!$B$2:$S$2</c:f>
              <c:numCache>
                <c:formatCode>General</c:formatCode>
                <c:ptCount val="18"/>
                <c:pt idx="0">
                  <c:v>3.0171619732999999</c:v>
                </c:pt>
                <c:pt idx="1">
                  <c:v>0.68532837390000001</c:v>
                </c:pt>
                <c:pt idx="2">
                  <c:v>0.9375213537</c:v>
                </c:pt>
                <c:pt idx="3">
                  <c:v>1.6704818460999999</c:v>
                </c:pt>
                <c:pt idx="4">
                  <c:v>3.0363752550999998</c:v>
                </c:pt>
                <c:pt idx="5">
                  <c:v>2.5504955742000002</c:v>
                </c:pt>
                <c:pt idx="6">
                  <c:v>3.0141838338000002</c:v>
                </c:pt>
                <c:pt idx="7">
                  <c:v>2.9279812073999998</c:v>
                </c:pt>
                <c:pt idx="8">
                  <c:v>0.54425471599999997</c:v>
                </c:pt>
                <c:pt idx="9">
                  <c:v>-2.9204738626000002</c:v>
                </c:pt>
                <c:pt idx="10">
                  <c:v>3.0330631255</c:v>
                </c:pt>
                <c:pt idx="11">
                  <c:v>1.9182647696999999</c:v>
                </c:pt>
                <c:pt idx="12">
                  <c:v>1.2252403527</c:v>
                </c:pt>
                <c:pt idx="13">
                  <c:v>1.3740439232999999</c:v>
                </c:pt>
                <c:pt idx="14">
                  <c:v>1.6358907537</c:v>
                </c:pt>
                <c:pt idx="15">
                  <c:v>1.5970900620999999</c:v>
                </c:pt>
                <c:pt idx="16">
                  <c:v>1.2959001278</c:v>
                </c:pt>
                <c:pt idx="17">
                  <c:v>1.9897143462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B-4666-BCD0-E044BB543FBF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Богатые страны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Лист3!$B$1:$S$1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Лист3!$B$3:$S$3</c:f>
              <c:numCache>
                <c:formatCode>General</c:formatCode>
                <c:ptCount val="18"/>
                <c:pt idx="0">
                  <c:v>3.3213490107000001</c:v>
                </c:pt>
                <c:pt idx="1">
                  <c:v>0.85888582469999997</c:v>
                </c:pt>
                <c:pt idx="2">
                  <c:v>0.86679839879999998</c:v>
                </c:pt>
                <c:pt idx="3">
                  <c:v>1.4641825288999999</c:v>
                </c:pt>
                <c:pt idx="4">
                  <c:v>2.5437608267999998</c:v>
                </c:pt>
                <c:pt idx="5">
                  <c:v>2.0108231611999998</c:v>
                </c:pt>
                <c:pt idx="6">
                  <c:v>2.2503501915999999</c:v>
                </c:pt>
                <c:pt idx="7">
                  <c:v>1.8077682676</c:v>
                </c:pt>
                <c:pt idx="8">
                  <c:v>-0.4986395709</c:v>
                </c:pt>
                <c:pt idx="9">
                  <c:v>-4.0962253324000004</c:v>
                </c:pt>
                <c:pt idx="10">
                  <c:v>2.2276506829999998</c:v>
                </c:pt>
                <c:pt idx="11">
                  <c:v>1.2450118942999999</c:v>
                </c:pt>
                <c:pt idx="12">
                  <c:v>0.67477058970000003</c:v>
                </c:pt>
                <c:pt idx="13">
                  <c:v>0.86601446029999996</c:v>
                </c:pt>
                <c:pt idx="14">
                  <c:v>1.5205055212</c:v>
                </c:pt>
                <c:pt idx="15">
                  <c:v>1.7952809668</c:v>
                </c:pt>
                <c:pt idx="16">
                  <c:v>1.1582889133000001</c:v>
                </c:pt>
                <c:pt idx="17">
                  <c:v>1.8036422341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CB-4666-BCD0-E044BB543FBF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Бедные страны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Лист3!$B$1:$S$1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Лист3!$B$4:$S$4</c:f>
              <c:numCache>
                <c:formatCode>General</c:formatCode>
                <c:ptCount val="18"/>
                <c:pt idx="0">
                  <c:v>-1.5037635277000001</c:v>
                </c:pt>
                <c:pt idx="1">
                  <c:v>1.4322956041999999</c:v>
                </c:pt>
                <c:pt idx="2">
                  <c:v>1.8348247708000001</c:v>
                </c:pt>
                <c:pt idx="3">
                  <c:v>1.4202685164</c:v>
                </c:pt>
                <c:pt idx="4">
                  <c:v>2.2986473636000002</c:v>
                </c:pt>
                <c:pt idx="5">
                  <c:v>3.0619602309</c:v>
                </c:pt>
                <c:pt idx="6">
                  <c:v>2.0304265644999999</c:v>
                </c:pt>
                <c:pt idx="7">
                  <c:v>3.9399259877000001</c:v>
                </c:pt>
                <c:pt idx="8">
                  <c:v>2.8029665065999998</c:v>
                </c:pt>
                <c:pt idx="9">
                  <c:v>3.4823021744</c:v>
                </c:pt>
                <c:pt idx="10">
                  <c:v>3.5353265389000001</c:v>
                </c:pt>
                <c:pt idx="11">
                  <c:v>3.7849833459000002</c:v>
                </c:pt>
                <c:pt idx="12">
                  <c:v>4.2576067949</c:v>
                </c:pt>
                <c:pt idx="13">
                  <c:v>3.1930914865000002</c:v>
                </c:pt>
                <c:pt idx="14">
                  <c:v>3.4814761268000001</c:v>
                </c:pt>
                <c:pt idx="15">
                  <c:v>2.062234422</c:v>
                </c:pt>
                <c:pt idx="16">
                  <c:v>1.4364716359</c:v>
                </c:pt>
                <c:pt idx="17">
                  <c:v>2.2474624459000001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CB-4666-BCD0-E044BB543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563256"/>
        <c:axId val="506568832"/>
      </c:lineChart>
      <c:catAx>
        <c:axId val="50656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6568832"/>
        <c:crosses val="autoZero"/>
        <c:auto val="1"/>
        <c:lblAlgn val="ctr"/>
        <c:lblOffset val="100"/>
        <c:noMultiLvlLbl val="0"/>
      </c:catAx>
      <c:valAx>
        <c:axId val="50656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65632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272813095298285E-2"/>
          <c:y val="0.66899041075440446"/>
          <c:w val="0.50824854523079366"/>
          <c:h val="0.33100958924559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0062648418947"/>
          <c:y val="0.13767631774313288"/>
          <c:w val="0.81184461317335332"/>
          <c:h val="0.68341400253698781"/>
        </c:manualLayout>
      </c:layout>
      <c:lineChart>
        <c:grouping val="standard"/>
        <c:varyColors val="0"/>
        <c:ser>
          <c:idx val="1"/>
          <c:order val="0"/>
          <c:tx>
            <c:strRef>
              <c:f>'Кап-я'!$B$2</c:f>
              <c:strCache>
                <c:ptCount val="1"/>
                <c:pt idx="0">
                  <c:v>GDP bln.USD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'Кап-я'!$B$3:$B$13</c:f>
              <c:numCache>
                <c:formatCode>#,##0.0</c:formatCode>
                <c:ptCount val="11"/>
                <c:pt idx="0">
                  <c:v>30995</c:v>
                </c:pt>
                <c:pt idx="1">
                  <c:v>36319.699999999997</c:v>
                </c:pt>
                <c:pt idx="2">
                  <c:v>44595</c:v>
                </c:pt>
                <c:pt idx="3">
                  <c:v>48434.400000000001</c:v>
                </c:pt>
                <c:pt idx="4">
                  <c:v>54840.9</c:v>
                </c:pt>
                <c:pt idx="5">
                  <c:v>61218.7</c:v>
                </c:pt>
                <c:pt idx="6">
                  <c:v>57920.3</c:v>
                </c:pt>
                <c:pt idx="7">
                  <c:v>63074.9</c:v>
                </c:pt>
                <c:pt idx="8">
                  <c:v>70220.600000000006</c:v>
                </c:pt>
                <c:pt idx="9">
                  <c:v>72105.8</c:v>
                </c:pt>
                <c:pt idx="10">
                  <c:v>75470.899999999994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89-4956-8D6A-ACA8C78399F8}"/>
            </c:ext>
          </c:extLst>
        </c:ser>
        <c:ser>
          <c:idx val="3"/>
          <c:order val="1"/>
          <c:tx>
            <c:strRef>
              <c:f>'Кап-я'!$D$2</c:f>
              <c:strCache>
                <c:ptCount val="1"/>
                <c:pt idx="0">
                  <c:v>Stock market capitalosation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'Кап-я'!$D$3:$D$13</c:f>
              <c:numCache>
                <c:formatCode>#,##0.0</c:formatCode>
                <c:ptCount val="11"/>
                <c:pt idx="0">
                  <c:v>28875.1</c:v>
                </c:pt>
                <c:pt idx="1">
                  <c:v>31202.3</c:v>
                </c:pt>
                <c:pt idx="2">
                  <c:v>41966.6</c:v>
                </c:pt>
                <c:pt idx="3">
                  <c:v>50826.6</c:v>
                </c:pt>
                <c:pt idx="4">
                  <c:v>65105.599999999999</c:v>
                </c:pt>
                <c:pt idx="5">
                  <c:v>33513.1</c:v>
                </c:pt>
                <c:pt idx="6">
                  <c:v>47188.9</c:v>
                </c:pt>
                <c:pt idx="7">
                  <c:v>54562.2</c:v>
                </c:pt>
                <c:pt idx="8">
                  <c:v>47089.2</c:v>
                </c:pt>
                <c:pt idx="9">
                  <c:v>52848.5</c:v>
                </c:pt>
                <c:pt idx="10">
                  <c:v>62552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89-4956-8D6A-ACA8C7839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905712"/>
        <c:axId val="1"/>
      </c:lineChart>
      <c:catAx>
        <c:axId val="406905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b="1">
                <a:solidFill>
                  <a:schemeClr val="accent2"/>
                </a:solidFill>
              </a:defRPr>
            </a:pPr>
            <a:endParaRPr lang="ru-RU"/>
          </a:p>
        </c:txPr>
        <c:crossAx val="406905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788911817940778E-2"/>
          <c:y val="0.88695701734387888"/>
          <c:w val="0.89649646649220094"/>
          <c:h val="8.1159356750784784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'2001'!$C$104</c:f>
              <c:strCache>
                <c:ptCount val="1"/>
                <c:pt idx="0">
                  <c:v>Stock Market Capitalization 2001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889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002060"/>
                </a:solidFill>
                <a:ln w="889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E15-438B-9944-70B078DA7E0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889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E15-438B-9944-70B078DA7E0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889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E15-438B-9944-70B078DA7E0E}"/>
              </c:ext>
            </c:extLst>
          </c:dPt>
          <c:xVal>
            <c:numRef>
              <c:f>'2001'!$B$105:$B$108</c:f>
              <c:numCache>
                <c:formatCode>#,##0.0</c:formatCode>
                <c:ptCount val="4"/>
                <c:pt idx="1">
                  <c:v>6113</c:v>
                </c:pt>
                <c:pt idx="2">
                  <c:v>10082.200000000001</c:v>
                </c:pt>
                <c:pt idx="3">
                  <c:v>7211.6</c:v>
                </c:pt>
              </c:numCache>
            </c:numRef>
          </c:xVal>
          <c:yVal>
            <c:numRef>
              <c:f>'2001'!$C$105:$C$108</c:f>
              <c:numCache>
                <c:formatCode>#,##0.0</c:formatCode>
                <c:ptCount val="4"/>
                <c:pt idx="1">
                  <c:v>4276.7</c:v>
                </c:pt>
                <c:pt idx="2">
                  <c:v>13826.6</c:v>
                </c:pt>
                <c:pt idx="3">
                  <c:v>1947.3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15-438B-9944-70B078DA7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064"/>
        <c:axId val="412563312"/>
      </c:scatterChart>
      <c:valAx>
        <c:axId val="733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63312"/>
        <c:crosses val="autoZero"/>
        <c:crossBetween val="midCat"/>
      </c:valAx>
      <c:valAx>
        <c:axId val="41256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3064"/>
        <c:crosses val="autoZero"/>
        <c:crossBetween val="midCat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646168354622738"/>
          <c:y val="0.10979999481470633"/>
          <c:w val="0.70447904282611207"/>
          <c:h val="0.799805387987262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'2013'!$C$79</c:f>
              <c:strCache>
                <c:ptCount val="1"/>
                <c:pt idx="0">
                  <c:v>Stock Market Capitalization 2013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8890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70C0"/>
                </a:solidFill>
                <a:ln w="889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ADF-41DB-A793-E5AF77C6C08A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889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ADF-41DB-A793-E5AF77C6C08A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889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ADF-41DB-A793-E5AF77C6C08A}"/>
              </c:ext>
            </c:extLst>
          </c:dPt>
          <c:xVal>
            <c:numRef>
              <c:f>'2013'!$B$80:$B$82</c:f>
              <c:numCache>
                <c:formatCode>#,##0.0</c:formatCode>
                <c:ptCount val="3"/>
                <c:pt idx="0">
                  <c:v>13109.7</c:v>
                </c:pt>
                <c:pt idx="1">
                  <c:v>16768.099999999999</c:v>
                </c:pt>
                <c:pt idx="2">
                  <c:v>29104.799999999999</c:v>
                </c:pt>
              </c:numCache>
            </c:numRef>
          </c:xVal>
          <c:yVal>
            <c:numRef>
              <c:f>'2013'!$C$80:$C$82</c:f>
              <c:numCache>
                <c:formatCode>#,##0.0</c:formatCode>
                <c:ptCount val="3"/>
                <c:pt idx="0">
                  <c:v>7539.2</c:v>
                </c:pt>
                <c:pt idx="1">
                  <c:v>22280.7</c:v>
                </c:pt>
                <c:pt idx="2">
                  <c:v>11232.7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DF-41DB-A793-E5AF77C6C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579272"/>
        <c:axId val="413581896"/>
      </c:scatterChart>
      <c:valAx>
        <c:axId val="413579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581896"/>
        <c:crosses val="autoZero"/>
        <c:crossBetween val="midCat"/>
      </c:valAx>
      <c:valAx>
        <c:axId val="41358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579272"/>
        <c:crosses val="autoZero"/>
        <c:crossBetween val="midCat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Лист1!$E$27:$E$61</c:f>
              <c:numCache>
                <c:formatCode>_(* #,##0.0_);_(* \(#,##0.0\);_(* "..."_);_(@_)</c:formatCode>
                <c:ptCount val="35"/>
                <c:pt idx="0">
                  <c:v>87.578331646744829</c:v>
                </c:pt>
                <c:pt idx="1">
                  <c:v>31.39109899504761</c:v>
                </c:pt>
                <c:pt idx="2">
                  <c:v>21.621706357758903</c:v>
                </c:pt>
                <c:pt idx="3">
                  <c:v>12.800121569740327</c:v>
                </c:pt>
                <c:pt idx="4">
                  <c:v>6.8741886617579446</c:v>
                </c:pt>
                <c:pt idx="5">
                  <c:v>5.1393360477897811</c:v>
                </c:pt>
                <c:pt idx="6">
                  <c:v>4.8040412417255052</c:v>
                </c:pt>
                <c:pt idx="7">
                  <c:v>3.9877051365961314</c:v>
                </c:pt>
                <c:pt idx="8">
                  <c:v>2.2167433745755907</c:v>
                </c:pt>
                <c:pt idx="9">
                  <c:v>2.0527901628790883</c:v>
                </c:pt>
                <c:pt idx="10">
                  <c:v>1.9154757817454768</c:v>
                </c:pt>
                <c:pt idx="11">
                  <c:v>1.8054788372943034</c:v>
                </c:pt>
                <c:pt idx="12">
                  <c:v>1.7307549520281313</c:v>
                </c:pt>
                <c:pt idx="13">
                  <c:v>1.6719526946550902</c:v>
                </c:pt>
                <c:pt idx="14">
                  <c:v>1.6546856887464243</c:v>
                </c:pt>
                <c:pt idx="15">
                  <c:v>1.436989777069394</c:v>
                </c:pt>
                <c:pt idx="16">
                  <c:v>1.1461531739381854</c:v>
                </c:pt>
                <c:pt idx="17">
                  <c:v>1.1437213497788641</c:v>
                </c:pt>
                <c:pt idx="18">
                  <c:v>1.0003099521190459</c:v>
                </c:pt>
                <c:pt idx="19">
                  <c:v>0.97287165265714304</c:v>
                </c:pt>
                <c:pt idx="20">
                  <c:v>0.83640187307849478</c:v>
                </c:pt>
                <c:pt idx="21">
                  <c:v>0.69711618893115601</c:v>
                </c:pt>
                <c:pt idx="22">
                  <c:v>0.63383620389141893</c:v>
                </c:pt>
                <c:pt idx="23">
                  <c:v>0.35992506385801659</c:v>
                </c:pt>
                <c:pt idx="24">
                  <c:v>0.35707660895886573</c:v>
                </c:pt>
                <c:pt idx="25">
                  <c:v>0.30189673930294825</c:v>
                </c:pt>
                <c:pt idx="26">
                  <c:v>0.29891302933121544</c:v>
                </c:pt>
                <c:pt idx="27">
                  <c:v>0.28090045782918616</c:v>
                </c:pt>
                <c:pt idx="28">
                  <c:v>0.27626139072506817</c:v>
                </c:pt>
                <c:pt idx="29">
                  <c:v>0.24597997961849882</c:v>
                </c:pt>
                <c:pt idx="30">
                  <c:v>0.19914934462327413</c:v>
                </c:pt>
                <c:pt idx="31">
                  <c:v>0.15587376144562595</c:v>
                </c:pt>
                <c:pt idx="32">
                  <c:v>0.13890578708951495</c:v>
                </c:pt>
                <c:pt idx="33">
                  <c:v>9.5105685629185741E-2</c:v>
                </c:pt>
                <c:pt idx="34">
                  <c:v>7.6482437670401818E-2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9-45C2-8BF2-72FA2FF14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2"/>
        <c:axId val="538479912"/>
        <c:axId val="538473024"/>
      </c:barChart>
      <c:catAx>
        <c:axId val="538479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473024"/>
        <c:crosses val="autoZero"/>
        <c:auto val="1"/>
        <c:lblAlgn val="ctr"/>
        <c:lblOffset val="100"/>
        <c:noMultiLvlLbl val="0"/>
      </c:catAx>
      <c:valAx>
        <c:axId val="5384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...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4799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41942811718487E-2"/>
          <c:y val="4.2655206294702805E-2"/>
          <c:w val="0.84227291413420569"/>
          <c:h val="0.78806062308209945"/>
        </c:manualLayout>
      </c:layout>
      <c:lineChart>
        <c:grouping val="standard"/>
        <c:varyColors val="0"/>
        <c:ser>
          <c:idx val="0"/>
          <c:order val="0"/>
          <c:tx>
            <c:strRef>
              <c:f>Р_р_структ!$A$48</c:f>
              <c:strCache>
                <c:ptCount val="1"/>
                <c:pt idx="0">
                  <c:v>Экспорт товаров и услуг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Р_р_структ!$C$47:$AF$47</c:f>
              <c:strCach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</c:strCache>
            </c:strRef>
          </c:cat>
          <c:val>
            <c:numRef>
              <c:f>Р_р_структ!$C$48:$AF$48</c:f>
              <c:numCache>
                <c:formatCode>0.0</c:formatCode>
                <c:ptCount val="30"/>
                <c:pt idx="0">
                  <c:v>22.156341240775074</c:v>
                </c:pt>
                <c:pt idx="1">
                  <c:v>21.11279291905311</c:v>
                </c:pt>
                <c:pt idx="2">
                  <c:v>20.134978832787471</c:v>
                </c:pt>
                <c:pt idx="3">
                  <c:v>20.421206490006217</c:v>
                </c:pt>
                <c:pt idx="4">
                  <c:v>19.931558259383902</c:v>
                </c:pt>
                <c:pt idx="5">
                  <c:v>18.691594778928444</c:v>
                </c:pt>
                <c:pt idx="6">
                  <c:v>19.196124206482644</c:v>
                </c:pt>
                <c:pt idx="7">
                  <c:v>19.399764977310227</c:v>
                </c:pt>
                <c:pt idx="8">
                  <c:v>19.902973171471189</c:v>
                </c:pt>
                <c:pt idx="9">
                  <c:v>19.472456950492003</c:v>
                </c:pt>
                <c:pt idx="10">
                  <c:v>18.451022543701878</c:v>
                </c:pt>
                <c:pt idx="11">
                  <c:v>19.563704746027774</c:v>
                </c:pt>
                <c:pt idx="12">
                  <c:v>19.216155866397006</c:v>
                </c:pt>
                <c:pt idx="13">
                  <c:v>20.234446768639721</c:v>
                </c:pt>
                <c:pt idx="14">
                  <c:v>21.61195264952709</c:v>
                </c:pt>
                <c:pt idx="15">
                  <c:v>22.148060608373587</c:v>
                </c:pt>
                <c:pt idx="16">
                  <c:v>23.006797172977429</c:v>
                </c:pt>
                <c:pt idx="17">
                  <c:v>23.000895914673595</c:v>
                </c:pt>
                <c:pt idx="18">
                  <c:v>22.952188184343427</c:v>
                </c:pt>
                <c:pt idx="19">
                  <c:v>24.808250008197032</c:v>
                </c:pt>
                <c:pt idx="20">
                  <c:v>24.175225335924612</c:v>
                </c:pt>
                <c:pt idx="21">
                  <c:v>24.439700906033472</c:v>
                </c:pt>
                <c:pt idx="22">
                  <c:v>25.257795632118651</c:v>
                </c:pt>
                <c:pt idx="23">
                  <c:v>27.286712684555095</c:v>
                </c:pt>
                <c:pt idx="24">
                  <c:v>28.704480588375176</c:v>
                </c:pt>
                <c:pt idx="25">
                  <c:v>30.483783802668118</c:v>
                </c:pt>
                <c:pt idx="26">
                  <c:v>31.379790879671763</c:v>
                </c:pt>
                <c:pt idx="27">
                  <c:v>32.667652320334533</c:v>
                </c:pt>
                <c:pt idx="28">
                  <c:v>27.37329101795293</c:v>
                </c:pt>
                <c:pt idx="29" formatCode="General">
                  <c:v>27.1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E1-4DDD-9A32-4DFEA7A02E30}"/>
            </c:ext>
          </c:extLst>
        </c:ser>
        <c:ser>
          <c:idx val="1"/>
          <c:order val="1"/>
          <c:tx>
            <c:strRef>
              <c:f>Р_р_структ!$A$49</c:f>
              <c:strCache>
                <c:ptCount val="1"/>
                <c:pt idx="0">
                  <c:v>Экспорт товаров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Р_р_структ!$C$47:$AF$47</c:f>
              <c:strCach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</c:strCache>
            </c:strRef>
          </c:cat>
          <c:val>
            <c:numRef>
              <c:f>Р_р_структ!$C$49:$AF$49</c:f>
              <c:numCache>
                <c:formatCode>0.0</c:formatCode>
                <c:ptCount val="30"/>
                <c:pt idx="0">
                  <c:v>18.485588327668829</c:v>
                </c:pt>
                <c:pt idx="1">
                  <c:v>17.466374058587089</c:v>
                </c:pt>
                <c:pt idx="2">
                  <c:v>16.681522478665489</c:v>
                </c:pt>
                <c:pt idx="3">
                  <c:v>17.025185584894096</c:v>
                </c:pt>
                <c:pt idx="4">
                  <c:v>16.5399251520858</c:v>
                </c:pt>
                <c:pt idx="5">
                  <c:v>15.299984192691483</c:v>
                </c:pt>
                <c:pt idx="6">
                  <c:v>15.696141421263748</c:v>
                </c:pt>
                <c:pt idx="7">
                  <c:v>15.903745796137974</c:v>
                </c:pt>
                <c:pt idx="8">
                  <c:v>16.280601585325662</c:v>
                </c:pt>
                <c:pt idx="9">
                  <c:v>15.739342879654588</c:v>
                </c:pt>
                <c:pt idx="10">
                  <c:v>14.783919019464674</c:v>
                </c:pt>
                <c:pt idx="11">
                  <c:v>15.511749551552455</c:v>
                </c:pt>
                <c:pt idx="12">
                  <c:v>15.203109036220006</c:v>
                </c:pt>
                <c:pt idx="13">
                  <c:v>16.179218831830163</c:v>
                </c:pt>
                <c:pt idx="14">
                  <c:v>17.454477452647531</c:v>
                </c:pt>
                <c:pt idx="15">
                  <c:v>17.786322696521005</c:v>
                </c:pt>
                <c:pt idx="16">
                  <c:v>18.464867565432534</c:v>
                </c:pt>
                <c:pt idx="17">
                  <c:v>18.321879770549227</c:v>
                </c:pt>
                <c:pt idx="18">
                  <c:v>18.335675221913181</c:v>
                </c:pt>
                <c:pt idx="19">
                  <c:v>20.058392463442836</c:v>
                </c:pt>
                <c:pt idx="20">
                  <c:v>19.378504757888301</c:v>
                </c:pt>
                <c:pt idx="21">
                  <c:v>19.494315085273222</c:v>
                </c:pt>
                <c:pt idx="22">
                  <c:v>20.187792338594623</c:v>
                </c:pt>
                <c:pt idx="23">
                  <c:v>21.842718775996623</c:v>
                </c:pt>
                <c:pt idx="24">
                  <c:v>23.079444665039723</c:v>
                </c:pt>
                <c:pt idx="25">
                  <c:v>24.603891010682119</c:v>
                </c:pt>
                <c:pt idx="26">
                  <c:v>25.147679191217374</c:v>
                </c:pt>
                <c:pt idx="27">
                  <c:v>26.312074314490602</c:v>
                </c:pt>
                <c:pt idx="28">
                  <c:v>21.470140986246026</c:v>
                </c:pt>
                <c:pt idx="29" formatCode="General">
                  <c:v>21.6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E1-4DDD-9A32-4DFEA7A02E30}"/>
            </c:ext>
          </c:extLst>
        </c:ser>
        <c:ser>
          <c:idx val="2"/>
          <c:order val="2"/>
          <c:tx>
            <c:strRef>
              <c:f>Р_р_структ!$A$50</c:f>
              <c:strCache>
                <c:ptCount val="1"/>
                <c:pt idx="0">
                  <c:v>Экспорт услуг 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Р_р_структ!$C$47:$AF$47</c:f>
              <c:strCach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</c:strCache>
            </c:strRef>
          </c:cat>
          <c:val>
            <c:numRef>
              <c:f>Р_р_структ!$C$50:$AF$50</c:f>
              <c:numCache>
                <c:formatCode>0.0</c:formatCode>
                <c:ptCount val="30"/>
                <c:pt idx="0">
                  <c:v>3.6707529131062868</c:v>
                </c:pt>
                <c:pt idx="1">
                  <c:v>3.646418860466011</c:v>
                </c:pt>
                <c:pt idx="2">
                  <c:v>3.4534563541219003</c:v>
                </c:pt>
                <c:pt idx="3">
                  <c:v>3.3960209051121177</c:v>
                </c:pt>
                <c:pt idx="4">
                  <c:v>3.391633107298162</c:v>
                </c:pt>
                <c:pt idx="5">
                  <c:v>3.3916105862369648</c:v>
                </c:pt>
                <c:pt idx="6">
                  <c:v>3.4999827852188803</c:v>
                </c:pt>
                <c:pt idx="7">
                  <c:v>3.4960191811722443</c:v>
                </c:pt>
                <c:pt idx="8">
                  <c:v>3.6223715861454653</c:v>
                </c:pt>
                <c:pt idx="9">
                  <c:v>3.7331140708374284</c:v>
                </c:pt>
                <c:pt idx="10">
                  <c:v>3.667103524237346</c:v>
                </c:pt>
                <c:pt idx="11">
                  <c:v>4.0519551944753731</c:v>
                </c:pt>
                <c:pt idx="12">
                  <c:v>4.0130468301769318</c:v>
                </c:pt>
                <c:pt idx="13">
                  <c:v>4.0552279368095618</c:v>
                </c:pt>
                <c:pt idx="14">
                  <c:v>4.1574751968795685</c:v>
                </c:pt>
                <c:pt idx="15">
                  <c:v>4.3617379118524555</c:v>
                </c:pt>
                <c:pt idx="16">
                  <c:v>4.5419296075449429</c:v>
                </c:pt>
                <c:pt idx="17">
                  <c:v>4.6790161441243114</c:v>
                </c:pt>
                <c:pt idx="18">
                  <c:v>4.6165129624302343</c:v>
                </c:pt>
                <c:pt idx="19">
                  <c:v>4.7498575447542013</c:v>
                </c:pt>
                <c:pt idx="20">
                  <c:v>4.7967205780363065</c:v>
                </c:pt>
                <c:pt idx="21">
                  <c:v>4.9453858207602455</c:v>
                </c:pt>
                <c:pt idx="22">
                  <c:v>5.070003293524052</c:v>
                </c:pt>
                <c:pt idx="23">
                  <c:v>5.4439939085585953</c:v>
                </c:pt>
                <c:pt idx="24">
                  <c:v>5.6250359233355214</c:v>
                </c:pt>
                <c:pt idx="25">
                  <c:v>5.8798927919862063</c:v>
                </c:pt>
                <c:pt idx="26">
                  <c:v>6.2321116884544505</c:v>
                </c:pt>
                <c:pt idx="27">
                  <c:v>6.3555780058440119</c:v>
                </c:pt>
                <c:pt idx="28">
                  <c:v>5.9031500317068764</c:v>
                </c:pt>
                <c:pt idx="29" formatCode="General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E1-4DDD-9A32-4DFEA7A02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77600"/>
        <c:axId val="146779520"/>
      </c:lineChart>
      <c:catAx>
        <c:axId val="14677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 sz="1000"/>
            </a:pPr>
            <a:endParaRPr lang="ru-RU"/>
          </a:p>
        </c:txPr>
        <c:crossAx val="14677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77952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4677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37341891848758"/>
          <c:y val="5.5441492336263463E-2"/>
          <c:w val="0.43101244878373046"/>
          <c:h val="0.19712530608449241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Лист1!$A$8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Лист1!$B$6:$AW$6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Лист1!$B$8:$AW$8</c:f>
              <c:numCache>
                <c:formatCode>General</c:formatCode>
                <c:ptCount val="48"/>
                <c:pt idx="0">
                  <c:v>19006912.09269825</c:v>
                </c:pt>
                <c:pt idx="1">
                  <c:v>19856164.97876953</c:v>
                </c:pt>
                <c:pt idx="2">
                  <c:v>20962653.40469794</c:v>
                </c:pt>
                <c:pt idx="3">
                  <c:v>22327442.75272385</c:v>
                </c:pt>
                <c:pt idx="4">
                  <c:v>22828881.92835952</c:v>
                </c:pt>
                <c:pt idx="5">
                  <c:v>23030548.579116128</c:v>
                </c:pt>
                <c:pt idx="6">
                  <c:v>24260845.473806571</c:v>
                </c:pt>
                <c:pt idx="7">
                  <c:v>25240526.58622627</c:v>
                </c:pt>
                <c:pt idx="8">
                  <c:v>26301598.203490119</c:v>
                </c:pt>
                <c:pt idx="9">
                  <c:v>27370915.74559629</c:v>
                </c:pt>
                <c:pt idx="10">
                  <c:v>27917044.746539839</c:v>
                </c:pt>
                <c:pt idx="11">
                  <c:v>28442983.53258729</c:v>
                </c:pt>
                <c:pt idx="12">
                  <c:v>28606388.94799209</c:v>
                </c:pt>
                <c:pt idx="13">
                  <c:v>29373244.077540949</c:v>
                </c:pt>
                <c:pt idx="14">
                  <c:v>30692764.483648371</c:v>
                </c:pt>
                <c:pt idx="15">
                  <c:v>31823976.154630881</c:v>
                </c:pt>
                <c:pt idx="16">
                  <c:v>32838898.447910961</c:v>
                </c:pt>
                <c:pt idx="17">
                  <c:v>34003954.826759323</c:v>
                </c:pt>
                <c:pt idx="18">
                  <c:v>35547035.620530397</c:v>
                </c:pt>
                <c:pt idx="19">
                  <c:v>36901922.871052437</c:v>
                </c:pt>
                <c:pt idx="20">
                  <c:v>38047716.425099701</c:v>
                </c:pt>
                <c:pt idx="21">
                  <c:v>38524020.797097579</c:v>
                </c:pt>
                <c:pt idx="22">
                  <c:v>39205575.65727669</c:v>
                </c:pt>
                <c:pt idx="23">
                  <c:v>39817832.109096579</c:v>
                </c:pt>
                <c:pt idx="24">
                  <c:v>41012023.908173837</c:v>
                </c:pt>
                <c:pt idx="25">
                  <c:v>42267728.220622927</c:v>
                </c:pt>
                <c:pt idx="26">
                  <c:v>43711598.060732998</c:v>
                </c:pt>
                <c:pt idx="27">
                  <c:v>45342141.056416169</c:v>
                </c:pt>
                <c:pt idx="28">
                  <c:v>46492411.190595277</c:v>
                </c:pt>
                <c:pt idx="29">
                  <c:v>47989028.423796169</c:v>
                </c:pt>
                <c:pt idx="30">
                  <c:v>50073510.261936434</c:v>
                </c:pt>
                <c:pt idx="31">
                  <c:v>51059771.277364433</c:v>
                </c:pt>
                <c:pt idx="32">
                  <c:v>52190328.061737202</c:v>
                </c:pt>
                <c:pt idx="33">
                  <c:v>53729306.843661912</c:v>
                </c:pt>
                <c:pt idx="34">
                  <c:v>56054265.792360298</c:v>
                </c:pt>
                <c:pt idx="35">
                  <c:v>58202560.104194812</c:v>
                </c:pt>
                <c:pt idx="36">
                  <c:v>60705505.724090002</c:v>
                </c:pt>
                <c:pt idx="37">
                  <c:v>63261890.289170437</c:v>
                </c:pt>
                <c:pt idx="38">
                  <c:v>64396860.568781421</c:v>
                </c:pt>
                <c:pt idx="39">
                  <c:v>63289458.96777992</c:v>
                </c:pt>
                <c:pt idx="40">
                  <c:v>66010167.32668677</c:v>
                </c:pt>
                <c:pt idx="41">
                  <c:v>68096650.924418375</c:v>
                </c:pt>
                <c:pt idx="42">
                  <c:v>69764631.606660113</c:v>
                </c:pt>
                <c:pt idx="43">
                  <c:v>71568970.322895154</c:v>
                </c:pt>
                <c:pt idx="44">
                  <c:v>73597004.947012037</c:v>
                </c:pt>
                <c:pt idx="45">
                  <c:v>75638558.714091122</c:v>
                </c:pt>
                <c:pt idx="46">
                  <c:v>77489958.128723353</c:v>
                </c:pt>
                <c:pt idx="47">
                  <c:v>79913361.188751221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8E-481E-8EA6-E851845C2CF9}"/>
            </c:ext>
          </c:extLst>
        </c:ser>
        <c:ser>
          <c:idx val="2"/>
          <c:order val="1"/>
          <c:tx>
            <c:strRef>
              <c:f>Лист1!$A$9</c:f>
              <c:strCache>
                <c:ptCount val="1"/>
                <c:pt idx="0">
                  <c:v>Developing economies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Лист1!$B$6:$AW$6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Лист1!$B$9:$AW$9</c:f>
              <c:numCache>
                <c:formatCode>General</c:formatCode>
                <c:ptCount val="48"/>
                <c:pt idx="0">
                  <c:v>3261419.1589444112</c:v>
                </c:pt>
                <c:pt idx="1">
                  <c:v>3491706.952532189</c:v>
                </c:pt>
                <c:pt idx="2">
                  <c:v>3746127.6868257681</c:v>
                </c:pt>
                <c:pt idx="3">
                  <c:v>4047872.2851386429</c:v>
                </c:pt>
                <c:pt idx="4">
                  <c:v>4304505.7706272723</c:v>
                </c:pt>
                <c:pt idx="5">
                  <c:v>4438906.9285339834</c:v>
                </c:pt>
                <c:pt idx="6">
                  <c:v>4781153.5361675192</c:v>
                </c:pt>
                <c:pt idx="7">
                  <c:v>5027888.2545574708</c:v>
                </c:pt>
                <c:pt idx="8">
                  <c:v>5202361.6741884174</c:v>
                </c:pt>
                <c:pt idx="9">
                  <c:v>5468806.3027305091</c:v>
                </c:pt>
                <c:pt idx="10">
                  <c:v>5698070.3144268561</c:v>
                </c:pt>
                <c:pt idx="11">
                  <c:v>5795274.4527613064</c:v>
                </c:pt>
                <c:pt idx="12">
                  <c:v>5839447.9242394734</c:v>
                </c:pt>
                <c:pt idx="13">
                  <c:v>5897915.7626591744</c:v>
                </c:pt>
                <c:pt idx="14">
                  <c:v>6155966.1284928173</c:v>
                </c:pt>
                <c:pt idx="15">
                  <c:v>6385630.9632071992</c:v>
                </c:pt>
                <c:pt idx="16">
                  <c:v>6664582.4243185064</c:v>
                </c:pt>
                <c:pt idx="17">
                  <c:v>6977772.8336098678</c:v>
                </c:pt>
                <c:pt idx="18">
                  <c:v>7275281.3874248723</c:v>
                </c:pt>
                <c:pt idx="19">
                  <c:v>7520683.2070242176</c:v>
                </c:pt>
                <c:pt idx="20">
                  <c:v>7813871.4064989714</c:v>
                </c:pt>
                <c:pt idx="21">
                  <c:v>8147170.3538482254</c:v>
                </c:pt>
                <c:pt idx="22">
                  <c:v>8571229.5707224198</c:v>
                </c:pt>
                <c:pt idx="23">
                  <c:v>9022719.8194522616</c:v>
                </c:pt>
                <c:pt idx="24">
                  <c:v>9521525.3439746089</c:v>
                </c:pt>
                <c:pt idx="25">
                  <c:v>9988207.5435482282</c:v>
                </c:pt>
                <c:pt idx="26">
                  <c:v>10589182.99672039</c:v>
                </c:pt>
                <c:pt idx="27">
                  <c:v>11162731.90533147</c:v>
                </c:pt>
                <c:pt idx="28">
                  <c:v>11393669.865172289</c:v>
                </c:pt>
                <c:pt idx="29">
                  <c:v>11750727.586292859</c:v>
                </c:pt>
                <c:pt idx="30">
                  <c:v>12399041.56789602</c:v>
                </c:pt>
                <c:pt idx="31">
                  <c:v>12752788.92309282</c:v>
                </c:pt>
                <c:pt idx="32">
                  <c:v>13289862.9749438</c:v>
                </c:pt>
                <c:pt idx="33">
                  <c:v>13995516.976123121</c:v>
                </c:pt>
                <c:pt idx="34">
                  <c:v>15050635.99822975</c:v>
                </c:pt>
                <c:pt idx="35">
                  <c:v>16078463.86709423</c:v>
                </c:pt>
                <c:pt idx="36">
                  <c:v>17296031.051920321</c:v>
                </c:pt>
                <c:pt idx="37">
                  <c:v>18682022.899054661</c:v>
                </c:pt>
                <c:pt idx="38">
                  <c:v>19677545.159703221</c:v>
                </c:pt>
                <c:pt idx="39">
                  <c:v>20242660.342288181</c:v>
                </c:pt>
                <c:pt idx="40">
                  <c:v>21809549.748453218</c:v>
                </c:pt>
                <c:pt idx="41">
                  <c:v>23149000.379159149</c:v>
                </c:pt>
                <c:pt idx="42">
                  <c:v>24303475.421634711</c:v>
                </c:pt>
                <c:pt idx="43">
                  <c:v>25532783.518031299</c:v>
                </c:pt>
                <c:pt idx="44">
                  <c:v>26696062.338448159</c:v>
                </c:pt>
                <c:pt idx="45">
                  <c:v>27766465.622978341</c:v>
                </c:pt>
                <c:pt idx="46">
                  <c:v>28867519.343287501</c:v>
                </c:pt>
                <c:pt idx="47">
                  <c:v>30158959.76867215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8E-481E-8EA6-E851845C2CF9}"/>
            </c:ext>
          </c:extLst>
        </c:ser>
        <c:ser>
          <c:idx val="3"/>
          <c:order val="2"/>
          <c:tx>
            <c:strRef>
              <c:f>Лист1!$A$10</c:f>
              <c:strCache>
                <c:ptCount val="1"/>
                <c:pt idx="0">
                  <c:v>Developed economies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Лист1!$B$6:$AW$6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Лист1!$B$10:$AW$10</c:f>
              <c:numCache>
                <c:formatCode>General</c:formatCode>
                <c:ptCount val="48"/>
                <c:pt idx="0">
                  <c:v>14880389.940027179</c:v>
                </c:pt>
                <c:pt idx="1">
                  <c:v>15450642.272438191</c:v>
                </c:pt>
                <c:pt idx="2">
                  <c:v>16277841.76969883</c:v>
                </c:pt>
                <c:pt idx="3">
                  <c:v>17273764.866729349</c:v>
                </c:pt>
                <c:pt idx="4">
                  <c:v>17459648.927655429</c:v>
                </c:pt>
                <c:pt idx="5">
                  <c:v>17501645.094424982</c:v>
                </c:pt>
                <c:pt idx="6">
                  <c:v>18323729.267678581</c:v>
                </c:pt>
                <c:pt idx="7">
                  <c:v>18992728.57861387</c:v>
                </c:pt>
                <c:pt idx="8">
                  <c:v>19811573.009546001</c:v>
                </c:pt>
                <c:pt idx="9">
                  <c:v>20568905.168965429</c:v>
                </c:pt>
                <c:pt idx="10">
                  <c:v>20824683.202420291</c:v>
                </c:pt>
                <c:pt idx="11">
                  <c:v>21185904.516288821</c:v>
                </c:pt>
                <c:pt idx="12">
                  <c:v>21205589.32998988</c:v>
                </c:pt>
                <c:pt idx="13">
                  <c:v>21851621.877866149</c:v>
                </c:pt>
                <c:pt idx="14">
                  <c:v>22851875.729643151</c:v>
                </c:pt>
                <c:pt idx="15">
                  <c:v>23730448.330044609</c:v>
                </c:pt>
                <c:pt idx="16">
                  <c:v>24435562.64723891</c:v>
                </c:pt>
                <c:pt idx="17">
                  <c:v>25251806.624087028</c:v>
                </c:pt>
                <c:pt idx="18">
                  <c:v>26418051.229612179</c:v>
                </c:pt>
                <c:pt idx="19">
                  <c:v>27410641.520290099</c:v>
                </c:pt>
                <c:pt idx="20">
                  <c:v>28134535.5913007</c:v>
                </c:pt>
                <c:pt idx="21">
                  <c:v>28422278.853952419</c:v>
                </c:pt>
                <c:pt idx="22">
                  <c:v>29078385.6797642</c:v>
                </c:pt>
                <c:pt idx="23">
                  <c:v>29392549.946921069</c:v>
                </c:pt>
                <c:pt idx="24">
                  <c:v>30276283.207672901</c:v>
                </c:pt>
                <c:pt idx="25">
                  <c:v>31124265.53508183</c:v>
                </c:pt>
                <c:pt idx="26">
                  <c:v>32003093.993223529</c:v>
                </c:pt>
                <c:pt idx="27">
                  <c:v>33042477.375162032</c:v>
                </c:pt>
                <c:pt idx="28">
                  <c:v>34002903.341522112</c:v>
                </c:pt>
                <c:pt idx="29">
                  <c:v>35083042.084271953</c:v>
                </c:pt>
                <c:pt idx="30">
                  <c:v>36412382.319536671</c:v>
                </c:pt>
                <c:pt idx="31">
                  <c:v>36970852.934117787</c:v>
                </c:pt>
                <c:pt idx="32">
                  <c:v>37495526.993579298</c:v>
                </c:pt>
                <c:pt idx="33">
                  <c:v>38224835.531581856</c:v>
                </c:pt>
                <c:pt idx="34">
                  <c:v>39377325.676176749</c:v>
                </c:pt>
                <c:pt idx="35">
                  <c:v>40389212.808880351</c:v>
                </c:pt>
                <c:pt idx="36">
                  <c:v>41525734.295775518</c:v>
                </c:pt>
                <c:pt idx="37">
                  <c:v>42530387.970152408</c:v>
                </c:pt>
                <c:pt idx="38">
                  <c:v>42561399.860447988</c:v>
                </c:pt>
                <c:pt idx="39">
                  <c:v>41030425.655632891</c:v>
                </c:pt>
                <c:pt idx="40">
                  <c:v>42093693.528403439</c:v>
                </c:pt>
                <c:pt idx="41">
                  <c:v>42742435.497606561</c:v>
                </c:pt>
                <c:pt idx="42">
                  <c:v>43181908.146804564</c:v>
                </c:pt>
                <c:pt idx="43">
                  <c:v>43710938.37337134</c:v>
                </c:pt>
                <c:pt idx="44">
                  <c:v>44553185.313582622</c:v>
                </c:pt>
                <c:pt idx="45">
                  <c:v>45574959.579580538</c:v>
                </c:pt>
                <c:pt idx="46">
                  <c:v>46317255.109334268</c:v>
                </c:pt>
                <c:pt idx="47">
                  <c:v>47401777.540297017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8E-481E-8EA6-E851845C2CF9}"/>
            </c:ext>
          </c:extLst>
        </c:ser>
        <c:ser>
          <c:idx val="4"/>
          <c:order val="3"/>
          <c:tx>
            <c:strRef>
              <c:f>Лист1!$A$11</c:f>
              <c:strCache>
                <c:ptCount val="1"/>
                <c:pt idx="0">
                  <c:v>Developing economies excluding China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Лист1!$B$6:$AW$6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Лист1!$B$11:$AW$11</c:f>
              <c:numCache>
                <c:formatCode>General</c:formatCode>
                <c:ptCount val="48"/>
                <c:pt idx="0">
                  <c:v>3075216.4074430699</c:v>
                </c:pt>
                <c:pt idx="1">
                  <c:v>3292358.286774918</c:v>
                </c:pt>
                <c:pt idx="2">
                  <c:v>3539183.8369031469</c:v>
                </c:pt>
                <c:pt idx="3">
                  <c:v>3824869.5924620712</c:v>
                </c:pt>
                <c:pt idx="4">
                  <c:v>4076351.7157498631</c:v>
                </c:pt>
                <c:pt idx="5">
                  <c:v>4190857.8400712269</c:v>
                </c:pt>
                <c:pt idx="6">
                  <c:v>4536998.8183936076</c:v>
                </c:pt>
                <c:pt idx="7">
                  <c:v>4765251.0246481653</c:v>
                </c:pt>
                <c:pt idx="8">
                  <c:v>4908995.8883796642</c:v>
                </c:pt>
                <c:pt idx="9">
                  <c:v>5153144.7172002252</c:v>
                </c:pt>
                <c:pt idx="10">
                  <c:v>5357787.1252252664</c:v>
                </c:pt>
                <c:pt idx="11">
                  <c:v>5437636.8209104259</c:v>
                </c:pt>
                <c:pt idx="12">
                  <c:v>5449622.9055219973</c:v>
                </c:pt>
                <c:pt idx="13">
                  <c:v>5465989.6419201531</c:v>
                </c:pt>
                <c:pt idx="14">
                  <c:v>5658387.2374015208</c:v>
                </c:pt>
                <c:pt idx="15">
                  <c:v>5821376.5007096846</c:v>
                </c:pt>
                <c:pt idx="16">
                  <c:v>6050109.3146587722</c:v>
                </c:pt>
                <c:pt idx="17">
                  <c:v>6291406.3701198837</c:v>
                </c:pt>
                <c:pt idx="18">
                  <c:v>6512041.8800240792</c:v>
                </c:pt>
                <c:pt idx="19">
                  <c:v>6725387.6403125338</c:v>
                </c:pt>
                <c:pt idx="20">
                  <c:v>6987559.312685553</c:v>
                </c:pt>
                <c:pt idx="21">
                  <c:v>7244011.2353101214</c:v>
                </c:pt>
                <c:pt idx="22">
                  <c:v>7539821.8573519606</c:v>
                </c:pt>
                <c:pt idx="23">
                  <c:v>7847946.4339232733</c:v>
                </c:pt>
                <c:pt idx="24">
                  <c:v>8194031.418326837</c:v>
                </c:pt>
                <c:pt idx="25">
                  <c:v>8514689.2860792596</c:v>
                </c:pt>
                <c:pt idx="26">
                  <c:v>8969786.4317618739</c:v>
                </c:pt>
                <c:pt idx="27">
                  <c:v>9394350.856396798</c:v>
                </c:pt>
                <c:pt idx="28">
                  <c:v>9487355.0944208018</c:v>
                </c:pt>
                <c:pt idx="29">
                  <c:v>9697626.5781935193</c:v>
                </c:pt>
                <c:pt idx="30">
                  <c:v>10171426.97410816</c:v>
                </c:pt>
                <c:pt idx="31">
                  <c:v>10340282.31802064</c:v>
                </c:pt>
                <c:pt idx="32">
                  <c:v>10657818.268810039</c:v>
                </c:pt>
                <c:pt idx="33">
                  <c:v>11100267.79937591</c:v>
                </c:pt>
                <c:pt idx="34">
                  <c:v>11862966.65463116</c:v>
                </c:pt>
                <c:pt idx="35">
                  <c:v>12527400.2183253</c:v>
                </c:pt>
                <c:pt idx="36">
                  <c:v>13293982.31975775</c:v>
                </c:pt>
                <c:pt idx="37">
                  <c:v>14111683.246924991</c:v>
                </c:pt>
                <c:pt idx="38">
                  <c:v>14663882.561316989</c:v>
                </c:pt>
                <c:pt idx="39">
                  <c:v>14757713.459653599</c:v>
                </c:pt>
                <c:pt idx="40">
                  <c:v>15743198.496259451</c:v>
                </c:pt>
                <c:pt idx="41">
                  <c:v>16506345.758006969</c:v>
                </c:pt>
                <c:pt idx="42">
                  <c:v>17136051.085411489</c:v>
                </c:pt>
                <c:pt idx="43">
                  <c:v>17806300.08358264</c:v>
                </c:pt>
                <c:pt idx="44">
                  <c:v>18405545.61328477</c:v>
                </c:pt>
                <c:pt idx="45">
                  <c:v>18903903.24377875</c:v>
                </c:pt>
                <c:pt idx="46">
                  <c:v>19362221.022480968</c:v>
                </c:pt>
                <c:pt idx="47">
                  <c:v>19997795.86372995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8E-481E-8EA6-E851845C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724896"/>
        <c:axId val="500732440"/>
      </c:lineChart>
      <c:catAx>
        <c:axId val="5007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732440"/>
        <c:crosses val="autoZero"/>
        <c:auto val="1"/>
        <c:lblAlgn val="ctr"/>
        <c:lblOffset val="100"/>
        <c:noMultiLvlLbl val="0"/>
      </c:catAx>
      <c:valAx>
        <c:axId val="50073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72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6064967140406"/>
          <c:y val="0.20798937203620144"/>
          <c:w val="0.31836419884970046"/>
          <c:h val="0.72528252253321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Лист2!$B$3:$AW$3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Лист2!$B$4:$AW$4</c:f>
              <c:numCache>
                <c:formatCode>General</c:formatCode>
                <c:ptCount val="48"/>
                <c:pt idx="0">
                  <c:v>5136.5948366569</c:v>
                </c:pt>
                <c:pt idx="1">
                  <c:v>5259.2102727178999</c:v>
                </c:pt>
                <c:pt idx="2">
                  <c:v>5443.0671110895</c:v>
                </c:pt>
                <c:pt idx="3">
                  <c:v>5685.2592791939996</c:v>
                </c:pt>
                <c:pt idx="4">
                  <c:v>5702.8235893419997</c:v>
                </c:pt>
                <c:pt idx="5">
                  <c:v>5646.6222596667003</c:v>
                </c:pt>
                <c:pt idx="6">
                  <c:v>5840.6158596923997</c:v>
                </c:pt>
                <c:pt idx="7">
                  <c:v>5968.8575274545001</c:v>
                </c:pt>
                <c:pt idx="8">
                  <c:v>6111.1770003182</c:v>
                </c:pt>
                <c:pt idx="9">
                  <c:v>6249.0159560685997</c:v>
                </c:pt>
                <c:pt idx="10">
                  <c:v>6262.4546419927001</c:v>
                </c:pt>
                <c:pt idx="11">
                  <c:v>6268.7462445881001</c:v>
                </c:pt>
                <c:pt idx="12">
                  <c:v>6194.3128289777997</c:v>
                </c:pt>
                <c:pt idx="13">
                  <c:v>6248.4109728706999</c:v>
                </c:pt>
                <c:pt idx="14">
                  <c:v>6413.2202677794003</c:v>
                </c:pt>
                <c:pt idx="15">
                  <c:v>6530.4810556754001</c:v>
                </c:pt>
                <c:pt idx="16">
                  <c:v>6616.77071187</c:v>
                </c:pt>
                <c:pt idx="17">
                  <c:v>6726.8449881099004</c:v>
                </c:pt>
                <c:pt idx="18">
                  <c:v>6905.2030240238</c:v>
                </c:pt>
                <c:pt idx="19">
                  <c:v>7042.3253646686999</c:v>
                </c:pt>
                <c:pt idx="20">
                  <c:v>7138.1267716185002</c:v>
                </c:pt>
                <c:pt idx="21">
                  <c:v>7110.3634232488002</c:v>
                </c:pt>
                <c:pt idx="22">
                  <c:v>7123.5761303666004</c:v>
                </c:pt>
                <c:pt idx="23">
                  <c:v>7126.4725358868</c:v>
                </c:pt>
                <c:pt idx="24">
                  <c:v>7233.7763804898004</c:v>
                </c:pt>
                <c:pt idx="25">
                  <c:v>7350.0774634220998</c:v>
                </c:pt>
                <c:pt idx="26">
                  <c:v>7496.7776027358004</c:v>
                </c:pt>
                <c:pt idx="27">
                  <c:v>7672.5003424856004</c:v>
                </c:pt>
                <c:pt idx="28">
                  <c:v>7764.3294299851996</c:v>
                </c:pt>
                <c:pt idx="29">
                  <c:v>7911.2243377286004</c:v>
                </c:pt>
                <c:pt idx="30">
                  <c:v>8149.9187900412999</c:v>
                </c:pt>
                <c:pt idx="31">
                  <c:v>8205.7724959328007</c:v>
                </c:pt>
                <c:pt idx="32">
                  <c:v>8282.7033653525996</c:v>
                </c:pt>
                <c:pt idx="33">
                  <c:v>8421.0644215052998</c:v>
                </c:pt>
                <c:pt idx="34">
                  <c:v>8676.7595378211008</c:v>
                </c:pt>
                <c:pt idx="35">
                  <c:v>8898.0599057406998</c:v>
                </c:pt>
                <c:pt idx="36">
                  <c:v>9166.2637889514008</c:v>
                </c:pt>
                <c:pt idx="37">
                  <c:v>9434.6502703317001</c:v>
                </c:pt>
                <c:pt idx="38">
                  <c:v>9485.9987993318991</c:v>
                </c:pt>
                <c:pt idx="39">
                  <c:v>9208.9626838577005</c:v>
                </c:pt>
                <c:pt idx="40">
                  <c:v>9488.2763353367009</c:v>
                </c:pt>
                <c:pt idx="41">
                  <c:v>9670.2865976074008</c:v>
                </c:pt>
                <c:pt idx="42">
                  <c:v>9788.7708511015007</c:v>
                </c:pt>
                <c:pt idx="43">
                  <c:v>9923.2728620410999</c:v>
                </c:pt>
                <c:pt idx="44">
                  <c:v>10085.606765369401</c:v>
                </c:pt>
                <c:pt idx="45">
                  <c:v>10246.682988614501</c:v>
                </c:pt>
                <c:pt idx="46">
                  <c:v>10379.469766611601</c:v>
                </c:pt>
                <c:pt idx="47">
                  <c:v>10585.9915655361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A-473D-AA5E-CAF9013773A0}"/>
            </c:ext>
          </c:extLst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Developing economies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Лист2!$B$3:$AW$3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Лист2!$B$5:$AW$5</c:f>
              <c:numCache>
                <c:formatCode>General</c:formatCode>
                <c:ptCount val="48"/>
                <c:pt idx="0">
                  <c:v>1236.2651447701001</c:v>
                </c:pt>
                <c:pt idx="1">
                  <c:v>1291.3239592790001</c:v>
                </c:pt>
                <c:pt idx="2">
                  <c:v>1352.2243987513</c:v>
                </c:pt>
                <c:pt idx="3">
                  <c:v>1426.8059555878999</c:v>
                </c:pt>
                <c:pt idx="4">
                  <c:v>1482.3705958574001</c:v>
                </c:pt>
                <c:pt idx="5">
                  <c:v>1494.2812060121</c:v>
                </c:pt>
                <c:pt idx="6">
                  <c:v>1574.1676248409001</c:v>
                </c:pt>
                <c:pt idx="7">
                  <c:v>1619.8662278930999</c:v>
                </c:pt>
                <c:pt idx="8">
                  <c:v>1640.6033165568001</c:v>
                </c:pt>
                <c:pt idx="9">
                  <c:v>1688.2619443763999</c:v>
                </c:pt>
                <c:pt idx="10">
                  <c:v>1721.811774947</c:v>
                </c:pt>
                <c:pt idx="11">
                  <c:v>1714.0143789204001</c:v>
                </c:pt>
                <c:pt idx="12">
                  <c:v>1690.3983480202</c:v>
                </c:pt>
                <c:pt idx="13">
                  <c:v>1670.9161519447</c:v>
                </c:pt>
                <c:pt idx="14">
                  <c:v>1706.5829579792</c:v>
                </c:pt>
                <c:pt idx="15">
                  <c:v>1731.9817065297</c:v>
                </c:pt>
                <c:pt idx="16">
                  <c:v>1768.2473643337</c:v>
                </c:pt>
                <c:pt idx="17">
                  <c:v>1810.8768025352999</c:v>
                </c:pt>
                <c:pt idx="18">
                  <c:v>1847.2304327260999</c:v>
                </c:pt>
                <c:pt idx="19">
                  <c:v>1869.3045995446</c:v>
                </c:pt>
                <c:pt idx="20">
                  <c:v>1902.8090314113999</c:v>
                </c:pt>
                <c:pt idx="21">
                  <c:v>1945.4459849099001</c:v>
                </c:pt>
                <c:pt idx="22">
                  <c:v>2008.5370729823001</c:v>
                </c:pt>
                <c:pt idx="23">
                  <c:v>2076.3671342235002</c:v>
                </c:pt>
                <c:pt idx="24">
                  <c:v>2153.0484692609998</c:v>
                </c:pt>
                <c:pt idx="25">
                  <c:v>2220.3558863380999</c:v>
                </c:pt>
                <c:pt idx="26">
                  <c:v>2315.1788023876002</c:v>
                </c:pt>
                <c:pt idx="27">
                  <c:v>2401.4630830616002</c:v>
                </c:pt>
                <c:pt idx="28">
                  <c:v>2412.7719972466998</c:v>
                </c:pt>
                <c:pt idx="29">
                  <c:v>2450.1446564334001</c:v>
                </c:pt>
                <c:pt idx="30">
                  <c:v>2546.1707213841</c:v>
                </c:pt>
                <c:pt idx="31">
                  <c:v>2579.6495319895998</c:v>
                </c:pt>
                <c:pt idx="32">
                  <c:v>2648.5548588542001</c:v>
                </c:pt>
                <c:pt idx="33">
                  <c:v>2748.3780659355002</c:v>
                </c:pt>
                <c:pt idx="34">
                  <c:v>2912.7233916764999</c:v>
                </c:pt>
                <c:pt idx="35">
                  <c:v>3066.8802541651999</c:v>
                </c:pt>
                <c:pt idx="36">
                  <c:v>3252.0364314699</c:v>
                </c:pt>
                <c:pt idx="37">
                  <c:v>3462.8573767940002</c:v>
                </c:pt>
                <c:pt idx="38">
                  <c:v>3596.0053785844998</c:v>
                </c:pt>
                <c:pt idx="39">
                  <c:v>3647.4061534007001</c:v>
                </c:pt>
                <c:pt idx="40">
                  <c:v>3874.8592682960998</c:v>
                </c:pt>
                <c:pt idx="41">
                  <c:v>4055.6355803008</c:v>
                </c:pt>
                <c:pt idx="42">
                  <c:v>4198.9809492244003</c:v>
                </c:pt>
                <c:pt idx="43">
                  <c:v>4350.9122011141999</c:v>
                </c:pt>
                <c:pt idx="44">
                  <c:v>4487.7177834752001</c:v>
                </c:pt>
                <c:pt idx="45">
                  <c:v>4605.8252059142997</c:v>
                </c:pt>
                <c:pt idx="46">
                  <c:v>4726.3338097461001</c:v>
                </c:pt>
                <c:pt idx="47">
                  <c:v>4875.0111093264004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EA-473D-AA5E-CAF9013773A0}"/>
            </c:ext>
          </c:extLst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Developed economies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Лист2!$B$3:$AW$3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Лист2!$B$6:$AW$6</c:f>
              <c:numCache>
                <c:formatCode>General</c:formatCode>
                <c:ptCount val="48"/>
                <c:pt idx="0">
                  <c:v>18660.746377979802</c:v>
                </c:pt>
                <c:pt idx="1">
                  <c:v>19209.519825913401</c:v>
                </c:pt>
                <c:pt idx="2">
                  <c:v>20065.050878609301</c:v>
                </c:pt>
                <c:pt idx="3">
                  <c:v>21113.941296922199</c:v>
                </c:pt>
                <c:pt idx="4">
                  <c:v>21170.259130602499</c:v>
                </c:pt>
                <c:pt idx="5">
                  <c:v>21059.6673349091</c:v>
                </c:pt>
                <c:pt idx="6">
                  <c:v>21888.499762412001</c:v>
                </c:pt>
                <c:pt idx="7">
                  <c:v>22530.7950706503</c:v>
                </c:pt>
                <c:pt idx="8">
                  <c:v>23347.379239393798</c:v>
                </c:pt>
                <c:pt idx="9">
                  <c:v>24086.7881690381</c:v>
                </c:pt>
                <c:pt idx="10">
                  <c:v>24237.7203189395</c:v>
                </c:pt>
                <c:pt idx="11">
                  <c:v>24513.107225969299</c:v>
                </c:pt>
                <c:pt idx="12">
                  <c:v>24396.496235885999</c:v>
                </c:pt>
                <c:pt idx="13">
                  <c:v>25000.281014000098</c:v>
                </c:pt>
                <c:pt idx="14">
                  <c:v>26000.882658227601</c:v>
                </c:pt>
                <c:pt idx="15">
                  <c:v>26851.773077751699</c:v>
                </c:pt>
                <c:pt idx="16">
                  <c:v>27496.397386737</c:v>
                </c:pt>
                <c:pt idx="17">
                  <c:v>28256.4703300156</c:v>
                </c:pt>
                <c:pt idx="18">
                  <c:v>29395.5191565971</c:v>
                </c:pt>
                <c:pt idx="19">
                  <c:v>30327.5533284948</c:v>
                </c:pt>
                <c:pt idx="20">
                  <c:v>30951.383565707802</c:v>
                </c:pt>
                <c:pt idx="21">
                  <c:v>31088.465351534102</c:v>
                </c:pt>
                <c:pt idx="22">
                  <c:v>31128.990544082601</c:v>
                </c:pt>
                <c:pt idx="23">
                  <c:v>31290.568895728898</c:v>
                </c:pt>
                <c:pt idx="24">
                  <c:v>32054.906151021802</c:v>
                </c:pt>
                <c:pt idx="25">
                  <c:v>32775.6530812946</c:v>
                </c:pt>
                <c:pt idx="26">
                  <c:v>33523.8065663862</c:v>
                </c:pt>
                <c:pt idx="27">
                  <c:v>34433.7273571935</c:v>
                </c:pt>
                <c:pt idx="28">
                  <c:v>35253.455487738203</c:v>
                </c:pt>
                <c:pt idx="29">
                  <c:v>36187.435765129798</c:v>
                </c:pt>
                <c:pt idx="30">
                  <c:v>37365.248695197901</c:v>
                </c:pt>
                <c:pt idx="31">
                  <c:v>37742.062708587902</c:v>
                </c:pt>
                <c:pt idx="32">
                  <c:v>38079.140439007999</c:v>
                </c:pt>
                <c:pt idx="33">
                  <c:v>38616.3965299794</c:v>
                </c:pt>
                <c:pt idx="34">
                  <c:v>39568.207487899599</c:v>
                </c:pt>
                <c:pt idx="35">
                  <c:v>40363.341573102298</c:v>
                </c:pt>
                <c:pt idx="36">
                  <c:v>41266.028307644199</c:v>
                </c:pt>
                <c:pt idx="37">
                  <c:v>42022.579586762397</c:v>
                </c:pt>
                <c:pt idx="38">
                  <c:v>41815.487209351602</c:v>
                </c:pt>
                <c:pt idx="39">
                  <c:v>40095.451384822598</c:v>
                </c:pt>
                <c:pt idx="40">
                  <c:v>40932.851909628604</c:v>
                </c:pt>
                <c:pt idx="41">
                  <c:v>41381.587500667498</c:v>
                </c:pt>
                <c:pt idx="42">
                  <c:v>41643.367598268604</c:v>
                </c:pt>
                <c:pt idx="43">
                  <c:v>42002.723721963397</c:v>
                </c:pt>
                <c:pt idx="44">
                  <c:v>42664.546729104099</c:v>
                </c:pt>
                <c:pt idx="45">
                  <c:v>43491.707953968697</c:v>
                </c:pt>
                <c:pt idx="46">
                  <c:v>44044.0412160907</c:v>
                </c:pt>
                <c:pt idx="47">
                  <c:v>44915.626869191998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EA-473D-AA5E-CAF9013773A0}"/>
            </c:ext>
          </c:extLst>
        </c:ser>
        <c:ser>
          <c:idx val="3"/>
          <c:order val="3"/>
          <c:tx>
            <c:strRef>
              <c:f>Лист2!$A$7</c:f>
              <c:strCache>
                <c:ptCount val="1"/>
                <c:pt idx="0">
                  <c:v>Developing economies excluding China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Лист2!$B$3:$AW$3</c:f>
              <c:strCach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strCache>
            </c:strRef>
          </c:cat>
          <c:val>
            <c:numRef>
              <c:f>Лист2!$B$7:$AW$7</c:f>
              <c:numCache>
                <c:formatCode>General</c:formatCode>
                <c:ptCount val="48"/>
                <c:pt idx="0">
                  <c:v>1695.8905373191999</c:v>
                </c:pt>
                <c:pt idx="1">
                  <c:v>1771.5205644825</c:v>
                </c:pt>
                <c:pt idx="2">
                  <c:v>1858.1727186828</c:v>
                </c:pt>
                <c:pt idx="3">
                  <c:v>1959.5916440973001</c:v>
                </c:pt>
                <c:pt idx="4">
                  <c:v>2037.9872054753</c:v>
                </c:pt>
                <c:pt idx="5">
                  <c:v>2044.6683017012001</c:v>
                </c:pt>
                <c:pt idx="6">
                  <c:v>2160.2287918352999</c:v>
                </c:pt>
                <c:pt idx="7">
                  <c:v>2214.3734474176999</c:v>
                </c:pt>
                <c:pt idx="8">
                  <c:v>2226.3369310636999</c:v>
                </c:pt>
                <c:pt idx="9">
                  <c:v>2280.726885388</c:v>
                </c:pt>
                <c:pt idx="10">
                  <c:v>2313.9107641479</c:v>
                </c:pt>
                <c:pt idx="11">
                  <c:v>2291.3530190022002</c:v>
                </c:pt>
                <c:pt idx="12">
                  <c:v>2240.5897746603</c:v>
                </c:pt>
                <c:pt idx="13">
                  <c:v>2192.8640584123</c:v>
                </c:pt>
                <c:pt idx="14">
                  <c:v>2215.5195294957002</c:v>
                </c:pt>
                <c:pt idx="15">
                  <c:v>2225.2717702137002</c:v>
                </c:pt>
                <c:pt idx="16">
                  <c:v>2258.6118759127999</c:v>
                </c:pt>
                <c:pt idx="17">
                  <c:v>2294.5302303537001</c:v>
                </c:pt>
                <c:pt idx="18">
                  <c:v>2321.0752010978999</c:v>
                </c:pt>
                <c:pt idx="19">
                  <c:v>2343.5970764727999</c:v>
                </c:pt>
                <c:pt idx="20">
                  <c:v>2381.5426644517001</c:v>
                </c:pt>
                <c:pt idx="21">
                  <c:v>2415.7713987798002</c:v>
                </c:pt>
                <c:pt idx="22">
                  <c:v>2461.2630864869998</c:v>
                </c:pt>
                <c:pt idx="23">
                  <c:v>2508.6884320825002</c:v>
                </c:pt>
                <c:pt idx="24">
                  <c:v>2565.9639283838001</c:v>
                </c:pt>
                <c:pt idx="25">
                  <c:v>2613.0450022352002</c:v>
                </c:pt>
                <c:pt idx="26">
                  <c:v>2698.6326327342999</c:v>
                </c:pt>
                <c:pt idx="27">
                  <c:v>2771.8182913002001</c:v>
                </c:pt>
                <c:pt idx="28">
                  <c:v>2746.1445985154</c:v>
                </c:pt>
                <c:pt idx="29">
                  <c:v>2754.5963379084001</c:v>
                </c:pt>
                <c:pt idx="30">
                  <c:v>2836.0449695520001</c:v>
                </c:pt>
                <c:pt idx="31">
                  <c:v>2830.8791137578</c:v>
                </c:pt>
                <c:pt idx="32">
                  <c:v>2865.6732352708</c:v>
                </c:pt>
                <c:pt idx="33">
                  <c:v>2931.9726476689998</c:v>
                </c:pt>
                <c:pt idx="34">
                  <c:v>3078.7338633977001</c:v>
                </c:pt>
                <c:pt idx="35">
                  <c:v>3194.9595147841001</c:v>
                </c:pt>
                <c:pt idx="36">
                  <c:v>3332.3980329647002</c:v>
                </c:pt>
                <c:pt idx="37">
                  <c:v>3477.3490815973</c:v>
                </c:pt>
                <c:pt idx="38">
                  <c:v>3552.6057242755001</c:v>
                </c:pt>
                <c:pt idx="39">
                  <c:v>3515.5742274080999</c:v>
                </c:pt>
                <c:pt idx="40">
                  <c:v>3688.0370938668998</c:v>
                </c:pt>
                <c:pt idx="41">
                  <c:v>3802.9726667687</c:v>
                </c:pt>
                <c:pt idx="42">
                  <c:v>3883.3065221938</c:v>
                </c:pt>
                <c:pt idx="43">
                  <c:v>3969.6747755561</c:v>
                </c:pt>
                <c:pt idx="44">
                  <c:v>4037.5574834313002</c:v>
                </c:pt>
                <c:pt idx="45">
                  <c:v>4081.5717772081998</c:v>
                </c:pt>
                <c:pt idx="46">
                  <c:v>4115.8529666258</c:v>
                </c:pt>
                <c:pt idx="47">
                  <c:v>4186.3352046932996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EA-473D-AA5E-CAF901377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281536"/>
        <c:axId val="299281864"/>
      </c:lineChart>
      <c:catAx>
        <c:axId val="2992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281864"/>
        <c:crosses val="autoZero"/>
        <c:auto val="1"/>
        <c:lblAlgn val="ctr"/>
        <c:lblOffset val="100"/>
        <c:noMultiLvlLbl val="0"/>
      </c:catAx>
      <c:valAx>
        <c:axId val="29928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2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02336637636696"/>
          <c:y val="0.25897399597310616"/>
          <c:w val="0.30764617739675265"/>
          <c:h val="0.43664653219717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Западная Европа,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Лист1!$B$2:$I$2</c:f>
              <c:strCache>
                <c:ptCount val="8"/>
                <c:pt idx="0">
                  <c:v>1-1000</c:v>
                </c:pt>
                <c:pt idx="1">
                  <c:v>1000-1500</c:v>
                </c:pt>
                <c:pt idx="2">
                  <c:v>1500-1820</c:v>
                </c:pt>
                <c:pt idx="3">
                  <c:v>1820-1870</c:v>
                </c:pt>
                <c:pt idx="4">
                  <c:v>1870-1913</c:v>
                </c:pt>
                <c:pt idx="5">
                  <c:v>1913-1950</c:v>
                </c:pt>
                <c:pt idx="6">
                  <c:v>1950-1973</c:v>
                </c:pt>
                <c:pt idx="7">
                  <c:v>1973-2003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-0.03</c:v>
                </c:pt>
                <c:pt idx="1">
                  <c:v>0.28000000000000003</c:v>
                </c:pt>
                <c:pt idx="2" formatCode="0.00">
                  <c:v>0.4</c:v>
                </c:pt>
                <c:pt idx="3">
                  <c:v>1.68</c:v>
                </c:pt>
                <c:pt idx="4">
                  <c:v>2.11</c:v>
                </c:pt>
                <c:pt idx="5">
                  <c:v>1.19</c:v>
                </c:pt>
                <c:pt idx="6">
                  <c:v>4.79</c:v>
                </c:pt>
                <c:pt idx="7">
                  <c:v>2.19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1-42DF-8C8D-3FFD865F8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847296"/>
        <c:axId val="370850432"/>
      </c:barChart>
      <c:catAx>
        <c:axId val="3708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850432"/>
        <c:crosses val="autoZero"/>
        <c:auto val="1"/>
        <c:lblAlgn val="ctr"/>
        <c:lblOffset val="100"/>
        <c:noMultiLvlLbl val="0"/>
      </c:catAx>
      <c:valAx>
        <c:axId val="3708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84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9C416A76-5FC8-475E-BE1C-927EA46C64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8055A01-E51E-41A2-A71E-93E1950702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C948AD82-4D8E-4F39-98CF-9EBC1BC779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F1A7CB06-CE1C-48A4-93A7-59E841A29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BEC2A404-A6D8-443A-B684-35572415D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AFE6B-0F8E-4F0E-9CB7-678C6380E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2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0DB0-0C16-4334-995F-E22142CBA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46FB2-6BF4-470B-A9A7-6E471EF96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B9E2A-69C8-454A-80D1-2C97521B5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A504-C3D0-4DD4-B959-C29A75A01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1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1426-4AF1-414D-9C21-9FBA91C3C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9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CDFC-3877-44F0-A786-3FF2A166B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97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60F3-308E-4B80-96BF-180619B61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35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B689-D9B8-4272-A255-9D5893C1F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42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35EF-7D24-4865-85F0-16B5D68BC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2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5652-7E83-4B34-A93A-A35C078E9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21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5660-DF54-4F3C-835A-B9E38059F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41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AF41-ABDB-4626-B522-422676ABA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1C46-D495-4C37-9A97-442F2DB75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0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6C21-72F6-44CF-82F9-26FC43C5C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6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536D-BB71-4A3B-A931-8C5C615B0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2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815E-B48B-4FC9-8E38-BCCD1C7FA7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46D4F-7299-46E4-9C63-CAD0C6A99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01C4-FDB7-4B7E-A853-0B2C64579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10CE-C346-413E-95B4-5466BE3DE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6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4" name="Rectangle 8">
            <a:extLst>
              <a:ext uri="{FF2B5EF4-FFF2-40B4-BE49-F238E27FC236}">
                <a16:creationId xmlns:a16="http://schemas.microsoft.com/office/drawing/2014/main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C750CA-28C3-4ADA-BEBC-4EF9A6FF2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D0823-5B33-4133-873E-F7616018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054829" cy="425638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404193"/>
          </a:xfrm>
        </p:spPr>
        <p:txBody>
          <a:bodyPr/>
          <a:lstStyle/>
          <a:p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ПРЕДЕЛЫ ГЛОБАЛИЗАЦИИ. </a:t>
            </a:r>
            <a:b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Вызовы для экономической науки  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4A6427-5CFA-4658-AA47-C88BCBD7E9ED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2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AE6EC2-85FC-4F90-82AA-F965BC372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5896" y="2924944"/>
            <a:ext cx="5400600" cy="2448272"/>
          </a:xfrm>
          <a:solidFill>
            <a:schemeClr val="accent3">
              <a:alpha val="0"/>
            </a:schemeClr>
          </a:solidFill>
        </p:spPr>
        <p:txBody>
          <a:bodyPr/>
          <a:lstStyle/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Буторин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</a:p>
          <a:p>
            <a:pPr marL="0" indent="0" algn="r">
              <a:buNone/>
              <a:defRPr/>
            </a:pPr>
            <a:r>
              <a:rPr lang="ru-RU" sz="2800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на ОГПМО РАН 12.11.2018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22ADF84-939C-4353-BDE7-4257048A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Капитализация 2001-2013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55E5A294-30E3-44B0-87A1-7BB7220FB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35270"/>
              </p:ext>
            </p:extLst>
          </p:nvPr>
        </p:nvGraphicFramePr>
        <p:xfrm>
          <a:off x="566738" y="17526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F01C2-7E51-4DF9-94A1-23D3D0B6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1C46-D495-4C37-9A97-442F2DB751F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58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05CA470-12AE-4DB7-A62A-1012F2BC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США, зона евро и развивающиеся рынки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EABD3F-54CC-46BF-9167-219AC03E58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B6B2F5C-C632-43C8-8EDA-EBF67BE1A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2AA88-DA90-4CF3-A46A-10DFF6B0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9" name="Объект 9">
            <a:extLst>
              <a:ext uri="{FF2B5EF4-FFF2-40B4-BE49-F238E27FC236}">
                <a16:creationId xmlns:a16="http://schemas.microsoft.com/office/drawing/2014/main" id="{5AA0D57B-DC1E-46D8-B5DF-9B2FABAA3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719399"/>
              </p:ext>
            </p:extLst>
          </p:nvPr>
        </p:nvGraphicFramePr>
        <p:xfrm>
          <a:off x="251520" y="1844824"/>
          <a:ext cx="4245868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10">
            <a:extLst>
              <a:ext uri="{FF2B5EF4-FFF2-40B4-BE49-F238E27FC236}">
                <a16:creationId xmlns:a16="http://schemas.microsoft.com/office/drawing/2014/main" id="{84AD2CD1-9557-45F5-8082-A1DCB970A1E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98111272"/>
              </p:ext>
            </p:extLst>
          </p:nvPr>
        </p:nvGraphicFramePr>
        <p:xfrm>
          <a:off x="4439097" y="1844824"/>
          <a:ext cx="447484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4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3972B83-58DB-4A74-A481-73790665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Валютные рынки, доли - 2016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0DBE547-CB1D-4257-9AD4-D24D00BF4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8AD18A-5C7C-4586-A8CB-96CD62CE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8" name="Объект 9">
            <a:extLst>
              <a:ext uri="{FF2B5EF4-FFF2-40B4-BE49-F238E27FC236}">
                <a16:creationId xmlns:a16="http://schemas.microsoft.com/office/drawing/2014/main" id="{3CB00165-90C9-4E03-BD97-143DF1F78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48186"/>
              </p:ext>
            </p:extLst>
          </p:nvPr>
        </p:nvGraphicFramePr>
        <p:xfrm>
          <a:off x="574675" y="1746250"/>
          <a:ext cx="7959725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03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F7C8C-A77C-4440-A2C8-39189C4F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Структурные ограничения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5BA83-518F-41D5-826D-378B989F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253734" cy="4267200"/>
          </a:xfrm>
        </p:spPr>
        <p:txBody>
          <a:bodyPr/>
          <a:lstStyle/>
          <a:p>
            <a:r>
              <a:rPr lang="ru-RU" dirty="0"/>
              <a:t>Доля мирового экспорта в ВВП стабилизировалась</a:t>
            </a:r>
            <a:endParaRPr lang="en-US" dirty="0"/>
          </a:p>
          <a:p>
            <a:r>
              <a:rPr lang="ru-RU" dirty="0"/>
              <a:t>Финансовые рынки давно обогнали торговлю.</a:t>
            </a:r>
          </a:p>
          <a:p>
            <a:r>
              <a:rPr lang="ru-RU" dirty="0"/>
              <a:t>Устойчивые разрывы по доле НИОКР в ВВП.</a:t>
            </a:r>
          </a:p>
          <a:p>
            <a:r>
              <a:rPr lang="ru-RU" dirty="0"/>
              <a:t>Демографические сдвиги: «рыночная часть» жизни сокращается.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C6FE13-9B02-414B-923C-B12ECAA1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4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884E5-7C03-4698-AE27-3AB3F9EB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Отношение мирового экспорта товаров и услуг к мировому ВВП 1980 – 2010,% </a:t>
            </a:r>
            <a:r>
              <a:rPr lang="en-US" sz="2800" dirty="0" err="1"/>
              <a:t>UNCTADstat</a:t>
            </a:r>
            <a:r>
              <a:rPr lang="en-US" sz="2800" dirty="0"/>
              <a:t>, IMF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6274E-66D8-4A9C-A7F8-AA703E30B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97A455-05DF-46AC-BAA4-1426B4E0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7DD5C6B-F360-4C4B-8F2A-94AAA33EE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560572"/>
              </p:ext>
            </p:extLst>
          </p:nvPr>
        </p:nvGraphicFramePr>
        <p:xfrm>
          <a:off x="708659" y="1752600"/>
          <a:ext cx="8000999" cy="441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2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7953-61B7-402F-BC8A-F84E5412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и региональные издержки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8E95D-C54B-4E2D-A01A-36297D03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267200"/>
          </a:xfrm>
        </p:spPr>
        <p:txBody>
          <a:bodyPr/>
          <a:lstStyle/>
          <a:p>
            <a:r>
              <a:rPr lang="ru-RU" dirty="0"/>
              <a:t>Подъем безработицы после 2008 г.</a:t>
            </a:r>
          </a:p>
          <a:p>
            <a:r>
              <a:rPr lang="ru-RU" dirty="0"/>
              <a:t>Рост социальных разрывов.</a:t>
            </a:r>
          </a:p>
          <a:p>
            <a:r>
              <a:rPr lang="ru-RU" dirty="0"/>
              <a:t>Новый взгляд на продвинутые стадии глобализации. </a:t>
            </a:r>
          </a:p>
          <a:p>
            <a:r>
              <a:rPr lang="ru-RU" dirty="0"/>
              <a:t>Признание региональной специфики.</a:t>
            </a:r>
          </a:p>
          <a:p>
            <a:r>
              <a:rPr lang="ru-RU" dirty="0"/>
              <a:t>Темпы роста – под вопросом. </a:t>
            </a:r>
          </a:p>
          <a:p>
            <a:r>
              <a:rPr lang="ru-RU" dirty="0"/>
              <a:t>Гаджеты слишком дороги для бедных слоев. Этические проблемы.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71C919-A354-4494-8C69-D8CFF592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69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C8A97-86E2-4700-9DDB-4308235E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ru-RU" dirty="0"/>
              <a:t>ВВП в ценах 2010</a:t>
            </a:r>
            <a:r>
              <a:rPr lang="en-US" dirty="0"/>
              <a:t>, </a:t>
            </a:r>
            <a:r>
              <a:rPr lang="en-US" dirty="0" err="1"/>
              <a:t>UNCTADstat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E0BD9-F8A8-4EA6-9DB0-87516CEFB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103C35-EA5E-4A57-B8CF-B32D10D7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D157B7E-FEFA-4387-898D-A84AF9378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800753"/>
              </p:ext>
            </p:extLst>
          </p:nvPr>
        </p:nvGraphicFramePr>
        <p:xfrm>
          <a:off x="387424" y="1704392"/>
          <a:ext cx="8001000" cy="474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2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EA1B-86A9-4A9F-874B-C8028671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ВВП на душу в ценах 2010 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D7398-33EF-48CE-86CA-58B89F1B5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0ACD77-D0F8-43A3-8887-E75CCE84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253709D-E713-4656-A3FE-392712A87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05143"/>
              </p:ext>
            </p:extLst>
          </p:nvPr>
        </p:nvGraphicFramePr>
        <p:xfrm>
          <a:off x="574675" y="1826096"/>
          <a:ext cx="8245797" cy="472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49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33961-BBD8-4236-9A1E-1100D121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6524"/>
            <a:ext cx="7966076" cy="1276251"/>
          </a:xfrm>
        </p:spPr>
        <p:txBody>
          <a:bodyPr/>
          <a:lstStyle/>
          <a:p>
            <a:r>
              <a:rPr lang="ru-RU" dirty="0"/>
              <a:t>Темпы роста в Западной Европе, </a:t>
            </a:r>
            <a:r>
              <a:rPr lang="ru-RU" sz="3600" dirty="0"/>
              <a:t>Мэдисон «Контуры..»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A1B4C-FE13-4DB0-A28F-3C5F54D89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95DA46-4AD6-4602-89B1-DC62AB26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53516198-20B0-4F53-8620-2790E7052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155033"/>
              </p:ext>
            </p:extLst>
          </p:nvPr>
        </p:nvGraphicFramePr>
        <p:xfrm>
          <a:off x="609598" y="1556792"/>
          <a:ext cx="7924801" cy="46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4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C2BF8-4F3D-4D9F-888C-8FB02D25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5436319"/>
          </a:xfrm>
        </p:spPr>
        <p:txBody>
          <a:bodyPr/>
          <a:lstStyle/>
          <a:p>
            <a:r>
              <a:rPr lang="ru-RU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Вызовы и ответы экономической науки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FAC13-FB01-4741-B8D9-0FCED6A41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A05A8B-4F91-4D56-83FC-E859BCA9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1C46-D495-4C37-9A97-442F2DB751F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2050" name="Picture 2" descr="Image result for ÑÑÑÐ¾Ð¸ÑÐµÐ»ÑÑÑÐ²Ð¾ Ð¶ÐµÐ»ÐµÐ·Ð½Ð¾Ð¹ Ð´Ð¾ÑÐ¾Ð³Ð¸">
            <a:extLst>
              <a:ext uri="{FF2B5EF4-FFF2-40B4-BE49-F238E27FC236}">
                <a16:creationId xmlns:a16="http://schemas.microsoft.com/office/drawing/2014/main" id="{81A4AB88-4333-4E66-A6BC-AA1EAF56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2" y="1709420"/>
            <a:ext cx="7772400" cy="49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1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Основные темы 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96CD9978-9347-47D2-8A0C-450237D9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700808"/>
            <a:ext cx="8640960" cy="431899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Глобализация и идеология глобализма 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Пределы и издержки глобализации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Проблемы экономической науки после 2008 г. 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Новые направления. Оптимистический сценарий. </a:t>
            </a:r>
          </a:p>
          <a:p>
            <a:pPr marL="0" indent="0" algn="ctr">
              <a:buClr>
                <a:srgbClr val="C00000"/>
              </a:buClr>
              <a:buSzPct val="120000"/>
              <a:buNone/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ru-RU" dirty="0"/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ru-RU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 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AB7DA9-BADA-4891-BE9B-81ECFCC12765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0340BD1-AF8F-4FF6-BDFA-DE2F21BD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Ломка базовых представлений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CD046-6C93-4944-A4DD-96941DAF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Кривая </a:t>
            </a:r>
            <a:r>
              <a:rPr lang="ru-RU" dirty="0" err="1"/>
              <a:t>Филлипса</a:t>
            </a:r>
            <a:r>
              <a:rPr lang="ru-RU" dirty="0"/>
              <a:t> (инфляция и безработица) не работает.</a:t>
            </a:r>
          </a:p>
          <a:p>
            <a:r>
              <a:rPr lang="ru-RU" dirty="0"/>
              <a:t>Инфляционная аномалия. Дефляция в зоне евро. </a:t>
            </a:r>
          </a:p>
          <a:p>
            <a:r>
              <a:rPr lang="ru-RU" dirty="0"/>
              <a:t>Сужение поля действия монетарных методов. </a:t>
            </a:r>
          </a:p>
          <a:p>
            <a:r>
              <a:rPr lang="ru-RU" dirty="0"/>
              <a:t>Нарушение трансмиссионного механизма.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F08656-9FCC-4342-AB00-E6638D70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1C46-D495-4C37-9A97-442F2DB751F0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009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5479D-F48D-46CF-8FFC-CF7EBFEB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304800"/>
            <a:ext cx="8469758" cy="1216025"/>
          </a:xfrm>
        </p:spPr>
        <p:txBody>
          <a:bodyPr/>
          <a:lstStyle/>
          <a:p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– </a:t>
            </a:r>
            <a:b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гуманитарная наука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E1CFC-B682-4BD4-A606-4DABA8FF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Экономическая история</a:t>
            </a:r>
          </a:p>
          <a:p>
            <a:r>
              <a:rPr lang="ru-RU" dirty="0"/>
              <a:t>Этика</a:t>
            </a:r>
            <a:r>
              <a:rPr lang="en-US" dirty="0"/>
              <a:t> </a:t>
            </a:r>
            <a:r>
              <a:rPr lang="ru-RU" dirty="0"/>
              <a:t>хозяйствования (КСО, зеленая экономика…)</a:t>
            </a:r>
          </a:p>
          <a:p>
            <a:r>
              <a:rPr lang="ru-RU" dirty="0"/>
              <a:t>Экономическая антропология</a:t>
            </a:r>
          </a:p>
          <a:p>
            <a:r>
              <a:rPr lang="ru-RU" dirty="0"/>
              <a:t>Социология</a:t>
            </a:r>
          </a:p>
          <a:p>
            <a:r>
              <a:rPr lang="ru-RU" dirty="0"/>
              <a:t>Экономическая риторика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94A97-0E91-4E41-8FA8-0468AF14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08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DD956-089C-48C6-9FCD-CA5FA63E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Истоки экономического роста и неравенства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24C54-D0BD-432E-B58F-49AD5BB047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Грегори Кларк: «Прощай, нищета!», 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en-US" dirty="0"/>
              <a:t>The son also rises</a:t>
            </a:r>
            <a:r>
              <a:rPr lang="ru-RU" dirty="0"/>
              <a:t>». </a:t>
            </a:r>
            <a:r>
              <a:rPr lang="ru-RU" dirty="0">
                <a:solidFill>
                  <a:srgbClr val="C00000"/>
                </a:solidFill>
              </a:rPr>
              <a:t>Семейные практики, социальный капитал.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01C739B-0492-49CB-A517-D42962B66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960" y="1752600"/>
            <a:ext cx="4355778" cy="4267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Региональные особенности развития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11B8C0-B035-411C-8A47-E77C07B0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956F93-2B86-4F62-ABAF-E10B54B3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09" y="2708920"/>
            <a:ext cx="2215480" cy="31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22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E4CF6-DCDA-4D61-955D-9FBB22E9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504879" cy="1224135"/>
          </a:xfrm>
        </p:spPr>
        <p:txBody>
          <a:bodyPr/>
          <a:lstStyle/>
          <a:p>
            <a:r>
              <a:rPr lang="ru-RU" dirty="0"/>
              <a:t>Экономическая антропология: </a:t>
            </a:r>
            <a:br>
              <a:rPr lang="ru-RU" dirty="0"/>
            </a:br>
            <a:r>
              <a:rPr lang="ru-RU" dirty="0"/>
              <a:t>мы архаичнее, чем думаем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03FF6-7780-4F40-ACA4-2D50ACF7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52600"/>
            <a:ext cx="8640960" cy="4800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М.Салинз</a:t>
            </a:r>
            <a:r>
              <a:rPr lang="ru-RU" dirty="0">
                <a:solidFill>
                  <a:srgbClr val="C00000"/>
                </a:solidFill>
              </a:rPr>
              <a:t> «Экономика каменного века» </a:t>
            </a:r>
            <a:r>
              <a:rPr lang="ru-RU" dirty="0"/>
              <a:t>Обмены совершаются для:</a:t>
            </a:r>
          </a:p>
          <a:p>
            <a:r>
              <a:rPr lang="ru-RU" dirty="0"/>
              <a:t>сохранения мира (безопасность)</a:t>
            </a:r>
          </a:p>
          <a:p>
            <a:r>
              <a:rPr lang="ru-RU" dirty="0"/>
              <a:t>Подтверждения социального статуса</a:t>
            </a:r>
          </a:p>
          <a:p>
            <a:r>
              <a:rPr lang="ru-RU" dirty="0"/>
              <a:t>Обмена информацией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Экономика дара </a:t>
            </a:r>
          </a:p>
          <a:p>
            <a:r>
              <a:rPr lang="ru-RU" dirty="0"/>
              <a:t>Н. </a:t>
            </a:r>
            <a:r>
              <a:rPr lang="ru-RU" dirty="0" err="1"/>
              <a:t>Ссорин</a:t>
            </a:r>
            <a:r>
              <a:rPr lang="ru-RU" dirty="0"/>
              <a:t>-Чайков «Медвежья шкура и макароны»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A06A0-8B6B-404B-8F52-3ED98E60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464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9B16F-4DE4-4833-A546-506C4F3A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архаика цифровой эры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FAAA6-F3F9-4D8B-85AB-23E2184D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Избыток материальных ценностей.</a:t>
            </a:r>
          </a:p>
          <a:p>
            <a:r>
              <a:rPr lang="ru-RU" dirty="0"/>
              <a:t>Эмоциональное и статусное потребление.</a:t>
            </a:r>
          </a:p>
          <a:p>
            <a:r>
              <a:rPr lang="ru-RU" dirty="0"/>
              <a:t>Подъем экономики дара: электронные ресурсы и книги, </a:t>
            </a:r>
            <a:r>
              <a:rPr lang="en-US" dirty="0"/>
              <a:t>give away, crowd</a:t>
            </a:r>
            <a:r>
              <a:rPr lang="ru-RU" dirty="0"/>
              <a:t> </a:t>
            </a:r>
            <a:r>
              <a:rPr lang="en-US" dirty="0"/>
              <a:t>funding</a:t>
            </a:r>
            <a:r>
              <a:rPr lang="ru-RU" dirty="0"/>
              <a:t>…</a:t>
            </a:r>
          </a:p>
          <a:p>
            <a:r>
              <a:rPr lang="ru-RU" dirty="0"/>
              <a:t>Электронная торговля, программы лояльности.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036EEC-A296-4480-A07B-9C75C5E4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21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39E2D-8578-408B-A1EC-7FDE1025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Риторика экономической науки.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Дейдра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Макклоски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6A29B7D-00CD-413E-ABFE-7607034FBB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681"/>
            <a:ext cx="2376264" cy="3445584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195918B-C78D-4E2F-A8FE-1D2BD21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1800" y="1752600"/>
            <a:ext cx="6120680" cy="4267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Развитие экономики зависит от того, какими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словами</a:t>
            </a:r>
            <a:r>
              <a:rPr lang="ru-RU" dirty="0"/>
              <a:t> мы о ней говорим.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Евро и Теория оптимальной валютной зоны: баланс выгод и издержек. Ни слова о рисках сохранения национальных валют.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0DBDF0-BA23-456E-934C-1CF13883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727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9580719-7AB4-40E7-939C-686622AC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Побег из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069B735-71A3-42AB-91D2-067054CB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92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Закат доктринальной науки.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Отступление универсализма. Разные модели рыночной экономики. </a:t>
            </a:r>
            <a:r>
              <a:rPr lang="en-US" dirty="0"/>
              <a:t>Discretion!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Гуманитаризация</a:t>
            </a:r>
            <a:r>
              <a:rPr lang="ru-RU" dirty="0"/>
              <a:t> экономической науки.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Big Data: </a:t>
            </a:r>
            <a:r>
              <a:rPr lang="ru-RU" dirty="0"/>
              <a:t>новое качество знания.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Великий переход от науки опыта к доказательной науке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37BEAF-C898-4AB9-AE07-51108273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035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757B9-9115-4F06-97DA-EED5B35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673"/>
            <a:ext cx="7921624" cy="1080120"/>
          </a:xfrm>
          <a:noFill/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EDE5653-6C9F-4ED1-B7F8-A0DC4C1A1887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46CFC5-CF72-4D0C-8B33-093556DF1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4824"/>
            <a:ext cx="7645655" cy="39688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852B3C-4571-43C5-AB15-DD71AC50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64704"/>
            <a:ext cx="8856983" cy="13847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Глобализация и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идеология глобализма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CD2BEC-9610-4A9D-BABE-4429A6B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359F9C-8408-48F5-80CD-67DD7814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2339752"/>
            <a:ext cx="9036496" cy="45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4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3FF75-0F46-41AF-A49E-B63154F7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Поступь глобализма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FE818-2868-42FE-B79B-E05403FA3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00808"/>
            <a:ext cx="8001000" cy="44644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dirty="0"/>
              <a:t>Победа монетаризма над кейнсианством – 1980-е гг. </a:t>
            </a:r>
          </a:p>
          <a:p>
            <a:r>
              <a:rPr lang="ru-RU" dirty="0"/>
              <a:t>Рыночный фундаментализм – результат распада биполярной системы мира. </a:t>
            </a:r>
          </a:p>
          <a:p>
            <a:r>
              <a:rPr lang="ru-RU" dirty="0"/>
              <a:t>Либерализация движения капиталов.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en-US" dirty="0"/>
              <a:t> vs. Discretion</a:t>
            </a:r>
            <a:r>
              <a:rPr lang="ru-RU" dirty="0"/>
              <a:t>. Отрицание специфики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33A59B-A36C-447E-9E89-6DA54077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29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F4E33-D4C1-4E83-918F-56C4A0A5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Импортные пошлины на промышленные товары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DAACA6-B431-4B76-8CBF-A136B1F5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5EEE29-223B-43B0-AE2A-60848C34353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743073"/>
              </p:ext>
            </p:extLst>
          </p:nvPr>
        </p:nvGraphicFramePr>
        <p:xfrm>
          <a:off x="899592" y="1749424"/>
          <a:ext cx="6984776" cy="470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Äèàãðàììà" r:id="rId3" imgW="6315275" imgH="6010716" progId="Excel.Chart.8">
                  <p:embed/>
                </p:oleObj>
              </mc:Choice>
              <mc:Fallback>
                <p:oleObj name="Äèàãðàììà" r:id="rId3" imgW="6315275" imgH="6010716" progId="Excel.Char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B8CC147-E4DD-48B3-8265-39634913A0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49424"/>
                        <a:ext cx="6984776" cy="4703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71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ADA45-C521-42DC-857A-60622C77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Математизация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316B1-5A32-4396-9A6C-0C453035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Влияние «пресноводных»: рассмотрение экономических процессов в динамике, количественно, в условиях неопределенности. </a:t>
            </a:r>
            <a:r>
              <a:rPr lang="en-US" dirty="0"/>
              <a:t>Fresh water</a:t>
            </a:r>
            <a:r>
              <a:rPr lang="ru-RU" dirty="0"/>
              <a:t>. </a:t>
            </a:r>
          </a:p>
          <a:p>
            <a:r>
              <a:rPr lang="ru-RU" dirty="0"/>
              <a:t>Сверхсложные модели и формулы</a:t>
            </a:r>
          </a:p>
          <a:p>
            <a:r>
              <a:rPr lang="ru-RU" dirty="0"/>
              <a:t>Банковские стресс-тесты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Гора родила мышь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893FD-0F49-436A-A528-C00BDD41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647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34D35-6BEF-4CB3-9AF8-B151DE2E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Кризис 2008 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CB456-7FF4-414C-885F-4ADCCCDB5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988" y="1752600"/>
            <a:ext cx="3897956" cy="4267200"/>
          </a:xfrm>
        </p:spPr>
        <p:txBody>
          <a:bodyPr/>
          <a:lstStyle/>
          <a:p>
            <a:r>
              <a:rPr lang="ru-RU" dirty="0"/>
              <a:t>Никто не предсказал кризис.</a:t>
            </a:r>
          </a:p>
          <a:p>
            <a:r>
              <a:rPr lang="ru-RU" dirty="0"/>
              <a:t>Сигналы перегрева игнорировались. </a:t>
            </a:r>
          </a:p>
          <a:p>
            <a:r>
              <a:rPr lang="ru-RU" dirty="0"/>
              <a:t>Кейнсианские антикризисные меры.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6766CA-36D3-4A15-A1A3-DE88AD8C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2969433-9783-4E1E-B3F5-41EB18352B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0055895"/>
              </p:ext>
            </p:extLst>
          </p:nvPr>
        </p:nvGraphicFramePr>
        <p:xfrm>
          <a:off x="3923928" y="1752600"/>
          <a:ext cx="5220072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64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8CE2B2-ECCD-41AD-9665-B7C0BE89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50" y="692696"/>
            <a:ext cx="8273899" cy="936104"/>
          </a:xfrm>
        </p:spPr>
        <p:txBody>
          <a:bodyPr/>
          <a:lstStyle/>
          <a:p>
            <a:r>
              <a:rPr lang="ru-RU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Пределы глобализации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FC7E387-E9DB-48DA-886C-30466943C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AED914-0A78-402D-AAA6-4AB270A4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6F044D-7164-499D-B1FA-303C1D7CB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0" y="1758629"/>
            <a:ext cx="827389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CF81EB-7B97-4414-BC5B-29DE020B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система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62DF3F-5763-4118-9FB1-F1B901C4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267200"/>
          </a:xfrm>
        </p:spPr>
        <p:txBody>
          <a:bodyPr/>
          <a:lstStyle/>
          <a:p>
            <a:r>
              <a:rPr lang="ru-RU" dirty="0"/>
              <a:t>Резкий рост размеров фондовых и валютных рынков.</a:t>
            </a:r>
          </a:p>
          <a:p>
            <a:r>
              <a:rPr lang="ru-RU" dirty="0"/>
              <a:t>Иерархия и устойчивые региональные разрывы.</a:t>
            </a:r>
          </a:p>
          <a:p>
            <a:r>
              <a:rPr lang="ru-RU" dirty="0"/>
              <a:t>«Первородный грех» - следствие низкой интернационализации валюты. </a:t>
            </a:r>
          </a:p>
          <a:p>
            <a:r>
              <a:rPr lang="ru-RU" dirty="0"/>
              <a:t>Финансовые инновации вывели рынки из-под контроля правительств.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A8B9DB-BE92-4D90-92A9-74DFDB57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1C46-D495-4C37-9A97-442F2DB751F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071536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2253</TotalTime>
  <Words>549</Words>
  <Application>Microsoft Office PowerPoint</Application>
  <PresentationFormat>Экран (4:3)</PresentationFormat>
  <Paragraphs>127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Verdana</vt:lpstr>
      <vt:lpstr>Wingdings</vt:lpstr>
      <vt:lpstr>Profile</vt:lpstr>
      <vt:lpstr>Äèàãðàììà</vt:lpstr>
      <vt:lpstr>ПРЕДЕЛЫ ГЛОБАЛИЗАЦИИ.  Вызовы для экономической науки  </vt:lpstr>
      <vt:lpstr>Основные темы </vt:lpstr>
      <vt:lpstr>  1. Глобализация и  идеология глобализма </vt:lpstr>
      <vt:lpstr>Поступь глобализма </vt:lpstr>
      <vt:lpstr>Импортные пошлины на промышленные товары</vt:lpstr>
      <vt:lpstr>Математизация экономики</vt:lpstr>
      <vt:lpstr>Кризис 2008 г. </vt:lpstr>
      <vt:lpstr>2. Пределы глобализации</vt:lpstr>
      <vt:lpstr>Финансовая система</vt:lpstr>
      <vt:lpstr>Капитализация 2001-2013</vt:lpstr>
      <vt:lpstr>США, зона евро и развивающиеся рынки</vt:lpstr>
      <vt:lpstr>Валютные рынки, доли - 2016</vt:lpstr>
      <vt:lpstr>Структурные ограничения</vt:lpstr>
      <vt:lpstr>Отношение мирового экспорта товаров и услуг к мировому ВВП 1980 – 2010,% UNCTADstat, IMF</vt:lpstr>
      <vt:lpstr>Социальные и региональные издержки </vt:lpstr>
      <vt:lpstr>ВВП в ценах 2010, UNCTADstat</vt:lpstr>
      <vt:lpstr>ВВП на душу в ценах 2010 г. </vt:lpstr>
      <vt:lpstr>Темпы роста в Западной Европе, Мэдисон «Контуры..» </vt:lpstr>
      <vt:lpstr>3. Вызовы и ответы экономической науки</vt:lpstr>
      <vt:lpstr>Ломка базовых представлений</vt:lpstr>
      <vt:lpstr>Экономика –  гуманитарная наука</vt:lpstr>
      <vt:lpstr>Истоки экономического роста и неравенства</vt:lpstr>
      <vt:lpstr>Экономическая антропология:  мы архаичнее, чем думаем</vt:lpstr>
      <vt:lpstr>Новая архаика цифровой эры</vt:lpstr>
      <vt:lpstr>Риторика экономической науки. Дейдра Макклоски</vt:lpstr>
      <vt:lpstr>Побег из модернити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Bytorina_O_V</dc:creator>
  <cp:lastModifiedBy>Ольга</cp:lastModifiedBy>
  <cp:revision>156</cp:revision>
  <dcterms:created xsi:type="dcterms:W3CDTF">2006-11-09T08:03:11Z</dcterms:created>
  <dcterms:modified xsi:type="dcterms:W3CDTF">2018-11-12T10:41:58Z</dcterms:modified>
</cp:coreProperties>
</file>