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3" r:id="rId3"/>
    <p:sldId id="262" r:id="rId4"/>
    <p:sldId id="264" r:id="rId5"/>
    <p:sldId id="267" r:id="rId6"/>
    <p:sldId id="266" r:id="rId7"/>
    <p:sldId id="265" r:id="rId8"/>
    <p:sldId id="261" r:id="rId9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5080-5F2D-4FB7-829E-1B4184750F2C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C8FE6-3B30-4A55-84BF-D6BF4211E3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21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073A-3885-4527-9ADC-D3F0183D59A5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30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F1E0A-2910-435C-80CA-C2A9180D58C0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10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0A62D-3B66-44CD-8981-3D4D9FE0F469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31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39CB-31F3-4478-A970-E3E417AED79E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4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12A0-CF53-4912-8D9D-468C915E8FEA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15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AC62-A744-440B-932D-AEFC17C792EE}" type="datetime1">
              <a:rPr lang="ru-RU" smtClean="0"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E28C-33F7-46AA-951A-FA300C0BB373}" type="datetime1">
              <a:rPr lang="ru-RU" smtClean="0"/>
              <a:t>03.10.2019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5140-C507-4AC9-8E2F-A199472CA9D1}" type="datetime1">
              <a:rPr lang="ru-RU" smtClean="0"/>
              <a:t>03.10.2019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50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8885-F2E3-40D7-881F-899ACCC7DD76}" type="datetime1">
              <a:rPr lang="ru-RU" smtClean="0"/>
              <a:t>03.10.2019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6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D845B51-7186-415C-A556-D4FC77CAEA70}" type="datetime1">
              <a:rPr lang="ru-RU" smtClean="0"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89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FE5D-2A53-495E-940E-88F9D72CFD85}" type="datetime1">
              <a:rPr lang="ru-RU" smtClean="0"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0A81D7-01CB-40A7-973D-F8FBA3259232}" type="datetime1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440AC0B-CE97-4393-B1E8-2FD0218974A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28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1524000" y="1292572"/>
            <a:ext cx="738028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44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Климатическая повестка дня в центре мирового внимания</a:t>
            </a:r>
            <a:endParaRPr lang="ru-RU" alt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1107816" y="4647307"/>
            <a:ext cx="10685462" cy="96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ts val="3400"/>
              </a:lnSpc>
              <a:spcBef>
                <a:spcPct val="0"/>
              </a:spcBef>
              <a:buFontTx/>
              <a:buNone/>
            </a:pPr>
            <a:r>
              <a:rPr lang="ru-RU" altLang="ru-RU" sz="36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Сергей </a:t>
            </a:r>
            <a:r>
              <a:rPr lang="ru-RU" altLang="ru-RU" sz="3600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Рогинко</a:t>
            </a:r>
            <a:endParaRPr lang="en-US" altLang="ru-RU" sz="3600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  <a:p>
            <a:pPr algn="r" eaLnBrk="1" hangingPunct="1">
              <a:lnSpc>
                <a:spcPts val="3400"/>
              </a:lnSpc>
              <a:spcBef>
                <a:spcPct val="0"/>
              </a:spcBef>
              <a:buFontTx/>
              <a:buNone/>
            </a:pPr>
            <a:r>
              <a:rPr lang="ru-RU" sz="2400" dirty="0" smtClean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</a:t>
            </a:r>
            <a:r>
              <a:rPr lang="ru-RU" sz="2400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Центра экологии и развития Института Европы </a:t>
            </a:r>
            <a:r>
              <a:rPr lang="ru-RU" sz="2400" dirty="0" smtClean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РАН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286" y="0"/>
            <a:ext cx="3287713" cy="2465785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88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Эволюция экологической проблематики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60-70е гг. </a:t>
            </a:r>
            <a:r>
              <a:rPr lang="ru-RU" sz="2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Реальные экологические проблемы</a:t>
            </a: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: загрязнение воды, почвы, воздуха, деградация биосферы, вымирание видов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Ответ: серия политических конструкций, политик и мер, международных институтов (ЮНЕП, Комиссия по устойчивому развитию)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80-е гг. и далее: </a:t>
            </a:r>
            <a:r>
              <a:rPr lang="ru-RU" sz="28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Виртуальные проблемы</a:t>
            </a: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: 1. «Озоновые дыры»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2. Глобальное потепление (антропогенная гипотеза)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Отличие от реальных проблем: трудность с доказательством и </a:t>
            </a:r>
            <a:r>
              <a:rPr lang="ru-RU" sz="28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проверяемостью</a:t>
            </a: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Ответ: жесткие глобальные ограничения на выбросы, с обязательным ударом по экономическим интересам стран-мишеней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prstClr val="black"/>
                </a:solidFill>
                <a:cs typeface="Times New Roman" panose="02020603050405020304" pitchFamily="18" charset="0"/>
              </a:rPr>
              <a:t>Монреальский</a:t>
            </a:r>
            <a:r>
              <a:rPr lang="ru-RU" sz="2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протокол, Киотский протокол, Парижское соглашение </a:t>
            </a:r>
            <a:endParaRPr lang="en-US" sz="2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5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603" y="277549"/>
            <a:ext cx="11751397" cy="145075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Стилевые особенности продвижения виртуальной проблематики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Использование непроверенных</a:t>
            </a:r>
            <a:r>
              <a:rPr lang="en-US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/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фальсифицированных</a:t>
            </a:r>
            <a:r>
              <a:rPr lang="en-US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/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отфильтрованных данных (пример: Климат-</a:t>
            </a:r>
            <a:r>
              <a:rPr lang="ru-RU" sz="2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гейт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Жесткое блокирование альтернативных точек зрения и санкции против их носителей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Массированное применение масс-медиа и сетевых технологий 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Опора на малоквалифицированный контингент с высоким уровнем </a:t>
            </a:r>
            <a:r>
              <a:rPr lang="ru-RU" sz="2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пассионарности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или высоким политическим положением 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Замена серьезного научного и политического дискурса </a:t>
            </a:r>
            <a:r>
              <a:rPr lang="ru-RU" sz="26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флешмобами</a:t>
            </a:r>
            <a:r>
              <a:rPr lang="ru-RU" sz="2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и молодежными кампаниями</a:t>
            </a:r>
          </a:p>
          <a:p>
            <a:pPr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59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2567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Три уровня климатической повестки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Уровень 1. Экономические интересы игроков:</a:t>
            </a: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Бенефициары: «зеленое лобби»:</a:t>
            </a: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Отрасли «</a:t>
            </a:r>
            <a:r>
              <a:rPr lang="ru-RU" sz="2600" dirty="0" err="1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экопрома</a:t>
            </a:r>
            <a:r>
              <a:rPr lang="ru-RU" sz="2600" dirty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» (комплекс отраслей и </a:t>
            </a: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производств, обеспечивающих снижение выбросов парниковых газов, включая альтернативную энергетику)</a:t>
            </a: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Финансовые институты (биржевая и внебиржевая торговля сокращениями выбросов и производными финансовыми инструментами, «зеленое» и «климатическое» финансирование, сбор углеродного налога, проекты «климатической» помощи развивающимся странам) </a:t>
            </a: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r>
              <a:rPr lang="ru-RU" sz="2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Обслуживающие структуры (климатическое страхование, ведение судебных процессов, консалтинг, инвентаризация и верификация выбросов, аналитическое обслуживание и т.д.)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45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0843"/>
          </a:xfrm>
        </p:spPr>
        <p:txBody>
          <a:bodyPr>
            <a:normAutofit/>
          </a:bodyPr>
          <a:lstStyle/>
          <a:p>
            <a:pPr marL="114300" lvl="0" algn="ctr" defTabSz="457200">
              <a:lnSpc>
                <a:spcPct val="115000"/>
              </a:lnSpc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C00000"/>
                </a:solidFill>
              </a:rPr>
              <a:t>Три уровня климатической повестки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Уровень 2. Мировой энергетический порядок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Основной нарратив: «Топливо должно остаться в земле»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Срок окончания добычи минерального топлива (по МГЭИК) : 8-12 лет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Бенефициары: 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страны - потребители энергоресурсов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(снижение зависимости от внешних поставок)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Глобальные финансовые институты (углеродный налог)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Проигравшие: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страны- производители энергоресурсов (сокращение доходов от экспорта энергоносителей, замедление экономического роста)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Перспектива: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пересмотр всех существующих моделей производства и потребления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Итог: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перекройка глобального геополитического баланса</a:t>
            </a: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10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Три уровня климатической повестки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3834" y="1810565"/>
            <a:ext cx="10058400" cy="40233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cs typeface="Times New Roman" panose="02020603050405020304" pitchFamily="18" charset="0"/>
              </a:rPr>
              <a:t>Уровень 3: Геополитика 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anose="02020603050405020304" pitchFamily="18" charset="0"/>
              </a:rPr>
              <a:t>Расшатывание в </a:t>
            </a:r>
            <a:r>
              <a:rPr lang="ru-RU" sz="2400" b="1" dirty="0" err="1">
                <a:cs typeface="Times New Roman" panose="02020603050405020304" pitchFamily="18" charset="0"/>
              </a:rPr>
              <a:t>таргет</a:t>
            </a:r>
            <a:r>
              <a:rPr lang="ru-RU" sz="2400" b="1" dirty="0">
                <a:cs typeface="Times New Roman" panose="02020603050405020304" pitchFamily="18" charset="0"/>
              </a:rPr>
              <a:t>-странах  </a:t>
            </a:r>
            <a:r>
              <a:rPr lang="ru-RU" sz="2400" b="1" dirty="0" smtClean="0">
                <a:cs typeface="Times New Roman" panose="02020603050405020304" pitchFamily="18" charset="0"/>
              </a:rPr>
              <a:t>политической стабильности с помощью «климатического </a:t>
            </a:r>
            <a:r>
              <a:rPr lang="ru-RU" sz="2400" b="1" dirty="0">
                <a:cs typeface="Times New Roman" panose="02020603050405020304" pitchFamily="18" charset="0"/>
              </a:rPr>
              <a:t>актива» и профильных </a:t>
            </a:r>
            <a:r>
              <a:rPr lang="ru-RU" sz="2400" b="1" dirty="0" smtClean="0">
                <a:cs typeface="Times New Roman" panose="02020603050405020304" pitchFamily="18" charset="0"/>
              </a:rPr>
              <a:t>НПО путем формирования массового протеста с использованием сетевых технологий </a:t>
            </a:r>
            <a:r>
              <a:rPr lang="ru-RU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Пример</a:t>
            </a:r>
            <a:r>
              <a:rPr lang="ru-RU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Fridays for Climate </a:t>
            </a:r>
            <a:r>
              <a:rPr lang="ru-RU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и </a:t>
            </a:r>
            <a:r>
              <a:rPr lang="en-US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World Climate Strike </a:t>
            </a:r>
            <a:r>
              <a:rPr lang="ru-RU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под эгидой ООН</a:t>
            </a:r>
            <a:r>
              <a:rPr lang="en-US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ru-RU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в </a:t>
            </a:r>
            <a:r>
              <a:rPr lang="ru-RU" sz="2400" b="1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т.ч</a:t>
            </a:r>
            <a:r>
              <a:rPr lang="ru-RU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. в России)</a:t>
            </a:r>
            <a:endParaRPr lang="ru-RU" i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anose="02020603050405020304" pitchFamily="18" charset="0"/>
              </a:rPr>
              <a:t>Создание систем «независимой» оценки действий правительств </a:t>
            </a:r>
            <a:r>
              <a:rPr lang="ru-RU" sz="2400" b="1" dirty="0" err="1" smtClean="0">
                <a:cs typeface="Times New Roman" panose="02020603050405020304" pitchFamily="18" charset="0"/>
              </a:rPr>
              <a:t>таргет</a:t>
            </a:r>
            <a:r>
              <a:rPr lang="ru-RU" sz="2400" b="1" dirty="0" smtClean="0">
                <a:cs typeface="Times New Roman" panose="02020603050405020304" pitchFamily="18" charset="0"/>
              </a:rPr>
              <a:t>-стран с последующей организацией внешнего давления на их политику и руководство 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cs typeface="Times New Roman" panose="02020603050405020304" pitchFamily="18" charset="0"/>
              </a:rPr>
              <a:t>Размывание суверенитета в рамках концепции </a:t>
            </a:r>
            <a:r>
              <a:rPr lang="en-US" sz="2400" b="1" dirty="0" smtClean="0">
                <a:cs typeface="Times New Roman" panose="02020603050405020304" pitchFamily="18" charset="0"/>
              </a:rPr>
              <a:t>Good Governance</a:t>
            </a:r>
            <a:r>
              <a:rPr lang="ru-RU" sz="2400" b="1" dirty="0" smtClean="0">
                <a:cs typeface="Times New Roman" panose="02020603050405020304" pitchFamily="18" charset="0"/>
              </a:rPr>
              <a:t>: система оценки действий суверенных государств «независимыми» НПО в рамках Парижского соглашения</a:t>
            </a:r>
            <a:endParaRPr lang="en-US" sz="2400" b="1" dirty="0" smtClean="0"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err="1" smtClean="0">
                <a:cs typeface="Times New Roman" panose="02020603050405020304" pitchFamily="18" charset="0"/>
              </a:rPr>
              <a:t>Квази</a:t>
            </a:r>
            <a:r>
              <a:rPr lang="ru-RU" sz="2400" b="1" dirty="0" smtClean="0">
                <a:cs typeface="Times New Roman" panose="02020603050405020304" pitchFamily="18" charset="0"/>
              </a:rPr>
              <a:t> – религия для малообразованных масс с формирующимся ритуалом, символами веры, потенциальными мучениками и «борьбой с неверными»</a:t>
            </a:r>
          </a:p>
          <a:p>
            <a:pPr marL="457200" indent="-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err="1" smtClean="0">
                <a:cs typeface="Times New Roman" panose="02020603050405020304" pitchFamily="18" charset="0"/>
              </a:rPr>
              <a:t>Квази</a:t>
            </a:r>
            <a:r>
              <a:rPr lang="ru-RU" sz="2400" b="1" dirty="0" smtClean="0">
                <a:cs typeface="Times New Roman" panose="02020603050405020304" pitchFamily="18" charset="0"/>
              </a:rPr>
              <a:t>-угроза для консолидации западного общества 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8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0843"/>
          </a:xfrm>
        </p:spPr>
        <p:txBody>
          <a:bodyPr>
            <a:normAutofit/>
          </a:bodyPr>
          <a:lstStyle/>
          <a:p>
            <a:pPr marL="114300" lvl="0" algn="ctr" defTabSz="457200">
              <a:lnSpc>
                <a:spcPct val="115000"/>
              </a:lnSpc>
              <a:spcBef>
                <a:spcPct val="20000"/>
              </a:spcBef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Парижское соглашение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Риски по невыполнению принятых до 2030 г. обязательств: минимальны (70-75% выбросов от уровня 1990 г. при нынешних 51%)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Давление по ужесточению обязательств: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Письмо  А. </a:t>
            </a:r>
            <a:r>
              <a:rPr lang="ru-RU" sz="2400" b="1" dirty="0" err="1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Гуттериша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руководителям стран </a:t>
            </a:r>
            <a:r>
              <a:rPr lang="en-US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G20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: снизить глобальные выбросы к 2030 г. на 45% по отношению к 2017 г. (рассмотрение: в 2020 г.)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Требование МГЭИК (доклад 2018 г.) снизить на 55% страны - потребители энергоресурсов </a:t>
            </a: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(снижение зависимости от внешних поставок)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Для России ( пропорционально) = 23-28% от уровня 1990 г.</a:t>
            </a:r>
          </a:p>
          <a:p>
            <a:pPr marL="114300" indent="0" algn="just">
              <a:lnSpc>
                <a:spcPct val="115000"/>
              </a:lnSpc>
              <a:spcBef>
                <a:spcPct val="2000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Постановление о ратификации: </a:t>
            </a:r>
            <a:endParaRPr lang="ru-RU" sz="2400" dirty="0" smtClean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Не содержит страховки от пересмотра обязательств всех существующих моделей производства и потребления</a:t>
            </a:r>
          </a:p>
          <a:p>
            <a:pPr marL="457200" indent="-342900" algn="just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Не формирует условий для выхода из конструкции </a:t>
            </a:r>
            <a:endParaRPr lang="ru-RU" sz="2400" dirty="0" smtClean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Symbol"/>
              <a:buChar char=""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564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2338099" y="378171"/>
            <a:ext cx="73802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800" b="1" dirty="0" smtClean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Спасибо за внимание!</a:t>
            </a:r>
            <a:endParaRPr lang="ru-RU" altLang="ru-RU" sz="48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1008063" y="4319588"/>
            <a:ext cx="10685462" cy="54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ts val="3400"/>
              </a:lnSpc>
              <a:spcBef>
                <a:spcPct val="0"/>
              </a:spcBef>
              <a:buFontTx/>
              <a:buNone/>
            </a:pPr>
            <a:endParaRPr lang="ru-RU" altLang="ru-RU" sz="3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0AC0B-CE97-4393-B1E8-2FD0218974A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73801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519</TotalTime>
  <Words>600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Ретро</vt:lpstr>
      <vt:lpstr>Презентация PowerPoint</vt:lpstr>
      <vt:lpstr>Эволюция экологической проблематики</vt:lpstr>
      <vt:lpstr>Стилевые особенности продвижения виртуальной проблематики</vt:lpstr>
      <vt:lpstr>Три уровня климатической повестки</vt:lpstr>
      <vt:lpstr>Три уровня климатической повестки</vt:lpstr>
      <vt:lpstr>Три уровня климатической повестки</vt:lpstr>
      <vt:lpstr>Парижское соглашение</vt:lpstr>
      <vt:lpstr>Презентация PowerPoint</vt:lpstr>
    </vt:vector>
  </TitlesOfParts>
  <Company>InterRAO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Аратский Илья Дмитриевич</dc:creator>
  <cp:lastModifiedBy>Windows User</cp:lastModifiedBy>
  <cp:revision>26</cp:revision>
  <cp:lastPrinted>2019-07-05T06:29:41Z</cp:lastPrinted>
  <dcterms:created xsi:type="dcterms:W3CDTF">2019-07-03T09:07:05Z</dcterms:created>
  <dcterms:modified xsi:type="dcterms:W3CDTF">2019-10-03T17:07:05Z</dcterms:modified>
</cp:coreProperties>
</file>