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sldIdLst>
    <p:sldId id="256" r:id="rId3"/>
    <p:sldId id="267" r:id="rId4"/>
    <p:sldId id="279" r:id="rId5"/>
    <p:sldId id="280" r:id="rId6"/>
    <p:sldId id="281" r:id="rId7"/>
    <p:sldId id="265" r:id="rId8"/>
    <p:sldId id="282" r:id="rId9"/>
    <p:sldId id="263" r:id="rId10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4CF4"/>
    <a:srgbClr val="3DE3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218" autoAdjust="0"/>
  </p:normalViewPr>
  <p:slideViewPr>
    <p:cSldViewPr snapToGrid="0">
      <p:cViewPr varScale="1">
        <p:scale>
          <a:sx n="79" d="100"/>
          <a:sy n="79" d="100"/>
        </p:scale>
        <p:origin x="17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25472E0-AE12-4436-8AF4-888B91CE5FF1}" type="datetimeFigureOut">
              <a:rPr lang="ru-RU"/>
              <a:pPr>
                <a:defRPr/>
              </a:pPr>
              <a:t>13.07.2022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179EDDC-7B3D-446D-8859-BC582C0E0C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/>
          </a:p>
        </p:txBody>
      </p:sp>
      <p:sp>
        <p:nvSpPr>
          <p:cNvPr id="2765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DACF2E8-EFEB-484D-A3CF-6E81505BB9EB}" type="slidenum">
              <a:rPr lang="ru-RU" altLang="ru-RU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altLang="ru-RU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2969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D746AB9-1309-4B8E-9B5E-5E848EE7A94D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179EDDC-7B3D-446D-8859-BC582C0E0C64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9126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3481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C1400D1-714C-4974-BFA6-E7A0DC48E77F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686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AAC1A18-0EE5-4605-8DAE-04E293C5EC8E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3891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3F43653-82B9-4A64-82FE-5F5FEEA289F0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7D0AD-B2BC-4345-8165-5DFD7624EC23}" type="datetime1">
              <a:rPr lang="ru-RU"/>
              <a:pPr>
                <a:defRPr/>
              </a:pPr>
              <a:t>13.07.2022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1C44A-44A1-45FE-9D06-DB284B8972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D6430-92E9-4524-B2F0-F4ECE8548271}" type="datetime1">
              <a:rPr lang="ru-RU"/>
              <a:pPr>
                <a:defRPr/>
              </a:pPr>
              <a:t>13.07.2022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2D594-965D-46EE-A0D0-A5A63A29EE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01143-CC42-4C79-94B0-318ADF058CE5}" type="datetime1">
              <a:rPr lang="ru-RU"/>
              <a:pPr>
                <a:defRPr/>
              </a:pPr>
              <a:t>13.07.2022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609E4-FDEE-46C6-92BF-3163A5067C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E2B95-FFFD-4DB1-9BAA-45F43E5D8697}" type="datetime1">
              <a:rPr lang="ru-RU"/>
              <a:pPr>
                <a:defRPr/>
              </a:pPr>
              <a:t>13.07.2022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7D87E-CF25-4897-A06E-1EAE2173D1D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DC03C-82FB-45CE-A4F3-2D7095F16401}" type="datetime1">
              <a:rPr lang="ru-RU"/>
              <a:pPr>
                <a:defRPr/>
              </a:pPr>
              <a:t>13.07.2022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597D3-3C97-47F7-8682-54661B98311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6B5B0-2172-447C-8DC9-18DC13AFD373}" type="datetime1">
              <a:rPr lang="ru-RU"/>
              <a:pPr>
                <a:defRPr/>
              </a:pPr>
              <a:t>13.07.2022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B5597-40FF-4FCE-BB3F-E51990E14EE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3B672-1126-4719-846E-DECB51AFBB6A}" type="datetime1">
              <a:rPr lang="ru-RU"/>
              <a:pPr>
                <a:defRPr/>
              </a:pPr>
              <a:t>13.07.2022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6B754-BC0A-4B98-8DC2-F4F3C4D1B48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F1E70-B801-4ED6-AB4D-B9058D6BB4C7}" type="datetime1">
              <a:rPr lang="ru-RU"/>
              <a:pPr>
                <a:defRPr/>
              </a:pPr>
              <a:t>13.07.2022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B0B47-1539-4EA3-961B-1D0E24C82E8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64DFF-8AEC-4E28-820F-CD3D25536C16}" type="datetime1">
              <a:rPr lang="ru-RU"/>
              <a:pPr>
                <a:defRPr/>
              </a:pPr>
              <a:t>13.07.2022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27743-5A62-4B83-85BB-006A8016AB3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351A7-002D-47F3-81F2-214C643573BD}" type="datetime1">
              <a:rPr lang="ru-RU"/>
              <a:pPr>
                <a:defRPr/>
              </a:pPr>
              <a:t>13.07.2022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386FF-EC60-471E-B58F-7ADC65FCD9E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11C7D-DBE3-4053-AB67-8867C6C54339}" type="datetime1">
              <a:rPr lang="ru-RU"/>
              <a:pPr>
                <a:defRPr/>
              </a:pPr>
              <a:t>13.07.2022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58CB6-5FAA-4B22-8DD0-B810BBB275D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E25EE-A676-4D63-ADD2-F7949EC54F57}" type="datetime1">
              <a:rPr lang="ru-RU"/>
              <a:pPr>
                <a:defRPr/>
              </a:pPr>
              <a:t>13.07.2022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DDC89-BE68-4C28-A07E-445CE3CBAA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6E486-045A-47FE-A0E1-65F42B0B79C7}" type="datetime1">
              <a:rPr lang="ru-RU"/>
              <a:pPr>
                <a:defRPr/>
              </a:pPr>
              <a:t>13.07.2022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07D22-028D-4366-BA65-CEB099C9A5E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CAE68-77D1-4DED-B917-C1B614BAD4A5}" type="datetime1">
              <a:rPr lang="ru-RU"/>
              <a:pPr>
                <a:defRPr/>
              </a:pPr>
              <a:t>13.07.2022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3BF97-4B8E-4012-BF91-E629B3E9392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E8416-0E05-4B92-9A8B-90FB6F5317D6}" type="datetime1">
              <a:rPr lang="ru-RU"/>
              <a:pPr>
                <a:defRPr/>
              </a:pPr>
              <a:t>13.07.2022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0FBDB-B171-446C-81F9-4DB35C2E1C0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E7103-325E-46AD-9F35-8216D82DB554}" type="datetime1">
              <a:rPr lang="ru-RU"/>
              <a:pPr>
                <a:defRPr/>
              </a:pPr>
              <a:t>13.07.2022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550B5-2592-4A04-B459-214D4EAD2E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C5043-6B1B-4E1F-8439-826F60923885}" type="datetime1">
              <a:rPr lang="ru-RU"/>
              <a:pPr>
                <a:defRPr/>
              </a:pPr>
              <a:t>13.07.2022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D18C6-B104-436B-B3F2-D3AB7306FE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3E905-B441-46F0-913C-459A8BA5E6BE}" type="datetime1">
              <a:rPr lang="ru-RU"/>
              <a:pPr>
                <a:defRPr/>
              </a:pPr>
              <a:t>13.07.2022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BF93C-8FF8-4818-BE79-5BB434C97B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22DEA-DB86-4AE2-B7B6-ECC196B976CB}" type="datetime1">
              <a:rPr lang="ru-RU"/>
              <a:pPr>
                <a:defRPr/>
              </a:pPr>
              <a:t>13.07.2022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4797D-5F4D-4EE6-9D76-50943B00CD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51935-85EC-48E1-9A43-98E925F53161}" type="datetime1">
              <a:rPr lang="ru-RU"/>
              <a:pPr>
                <a:defRPr/>
              </a:pPr>
              <a:t>13.07.2022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1ACBA-BCF4-408D-8FEE-D57FCE9ACB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7FABE-4317-470F-B146-C1A10CCC3E7D}" type="datetime1">
              <a:rPr lang="ru-RU"/>
              <a:pPr>
                <a:defRPr/>
              </a:pPr>
              <a:t>13.07.2022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9C28F-5AC1-4DFF-B103-2E113F5F2F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6D71A-DE7C-4477-8196-56057D339D8F}" type="datetime1">
              <a:rPr lang="ru-RU"/>
              <a:pPr>
                <a:defRPr/>
              </a:pPr>
              <a:t>13.07.2022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6F59E-4E06-475F-AEE1-EDCFA31453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1211745-BE6D-47A3-BA9C-45C6A04C2F01}" type="datetime1">
              <a:rPr lang="ru-RU"/>
              <a:pPr>
                <a:defRPr/>
              </a:pPr>
              <a:t>13.07.2022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0A0D4E2-719E-4DB0-9A71-E5BB95BCD5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3315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89A84E-C2AD-4307-9D36-DAF7787D1836}" type="datetime1">
              <a:rPr lang="ru-RU"/>
              <a:pPr>
                <a:defRPr/>
              </a:pPr>
              <a:t>13.07.2022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5A27A9D-7152-4462-9361-FF0F223C667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1" r:id="rId2"/>
    <p:sldLayoutId id="2147483680" r:id="rId3"/>
    <p:sldLayoutId id="2147483679" r:id="rId4"/>
    <p:sldLayoutId id="2147483678" r:id="rId5"/>
    <p:sldLayoutId id="2147483677" r:id="rId6"/>
    <p:sldLayoutId id="2147483676" r:id="rId7"/>
    <p:sldLayoutId id="2147483675" r:id="rId8"/>
    <p:sldLayoutId id="2147483674" r:id="rId9"/>
    <p:sldLayoutId id="2147483673" r:id="rId10"/>
    <p:sldLayoutId id="2147483672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ctrTitle"/>
          </p:nvPr>
        </p:nvSpPr>
        <p:spPr>
          <a:xfrm>
            <a:off x="1585913" y="1947863"/>
            <a:ext cx="9026525" cy="1806575"/>
          </a:xfrm>
        </p:spPr>
        <p:txBody>
          <a:bodyPr/>
          <a:lstStyle/>
          <a:p>
            <a:pPr eaLnBrk="1" hangingPunct="1"/>
            <a:r>
              <a:rPr lang="ru-RU" sz="3200" b="1">
                <a:solidFill>
                  <a:schemeClr val="bg1"/>
                </a:solidFill>
              </a:rPr>
              <a:t>ПЕТЕРБУРГСКИЙ МЕЖДУНАРОДНЫЙ ЭКОНОМИЧЕСКИЙ ФОРУМ -2022</a:t>
            </a:r>
            <a:br>
              <a:rPr lang="en-US" sz="3200" b="1">
                <a:solidFill>
                  <a:schemeClr val="bg1"/>
                </a:solidFill>
              </a:rPr>
            </a:br>
            <a:r>
              <a:rPr lang="ru-RU" sz="3200" b="1">
                <a:solidFill>
                  <a:schemeClr val="bg1"/>
                </a:solidFill>
              </a:rPr>
              <a:t>«НОВЫЙ МИР – НОВЫЕ ВОЗМОЖНОСТИ»</a:t>
            </a:r>
            <a:endParaRPr lang="ru-RU" altLang="ru-RU" sz="3200" b="1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70475" y="5391150"/>
            <a:ext cx="6827838" cy="1230313"/>
          </a:xfrm>
        </p:spPr>
        <p:txBody>
          <a:bodyPr rtlCol="0">
            <a:norm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16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Колесникова Марина Львовна </a:t>
            </a: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16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научный сотрудник</a:t>
            </a: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16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Отдел Черноморско-Средиземноморских исследований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i="1" dirty="0"/>
          </a:p>
        </p:txBody>
      </p:sp>
      <p:pic>
        <p:nvPicPr>
          <p:cNvPr id="26627" name="Picture 7" descr="Институт Европы РАН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82658" r="-82658"/>
          <a:stretch>
            <a:fillRect/>
          </a:stretch>
        </p:blipFill>
        <p:spPr bwMode="auto">
          <a:xfrm>
            <a:off x="914400" y="333375"/>
            <a:ext cx="6016625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8" name="TextBox 9"/>
          <p:cNvSpPr txBox="1">
            <a:spLocks noChangeArrowheads="1"/>
          </p:cNvSpPr>
          <p:nvPr/>
        </p:nvSpPr>
        <p:spPr bwMode="auto">
          <a:xfrm>
            <a:off x="2071688" y="657225"/>
            <a:ext cx="26939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None/>
            </a:pPr>
            <a:r>
              <a:rPr lang="ru-RU" altLang="ru-RU" sz="1600" b="1" i="1">
                <a:solidFill>
                  <a:schemeClr val="bg1"/>
                </a:solidFill>
              </a:rPr>
              <a:t>Институт Европы РАН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68275" y="106363"/>
            <a:ext cx="11957050" cy="625475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Направление «Новый экономический порядок: отвечая на вызовы времен»</a:t>
            </a:r>
            <a:b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Сессия «Мировой океан и глобальные трансформации: какой флот нужен России и миру?» (16.06.2022)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134938" y="841375"/>
            <a:ext cx="12023725" cy="59102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anchor="ctr"/>
          <a:lstStyle/>
          <a:p>
            <a:pPr indent="449263" algn="just" eaLnBrk="0" hangingPunct="0"/>
            <a:r>
              <a:rPr lang="ru-RU" sz="1200" i="1" dirty="0">
                <a:latin typeface="Calibri" pitchFamily="34" charset="0"/>
              </a:rPr>
              <a:t>Установочные тезисы сессии:</a:t>
            </a:r>
            <a:endParaRPr lang="ru-RU" sz="1200" dirty="0">
              <a:latin typeface="Calibri" pitchFamily="34" charset="0"/>
            </a:endParaRPr>
          </a:p>
          <a:p>
            <a:pPr indent="449263" algn="just" eaLnBrk="0" hangingPunct="0"/>
            <a:r>
              <a:rPr lang="ru-RU" sz="1200" dirty="0">
                <a:latin typeface="Calibri" pitchFamily="34" charset="0"/>
              </a:rPr>
              <a:t>«В условиях крупнейшей в истории экономической войны на Западе и карантинных ограничений на Востоке, международная морская торговля оказалась под беспрецедентным давлением. Ограничение свободы судоходства, на чью долю приходится до 90% всех перемещаемых грузов планеты, приводит к многократному росту издержек, разрыву отлаженных за десятилетия маршрутов, повсеместному разгону инфляции. Российский торговый флот столкнулся с масштабным санкционным давлением, вызванным стремлением исключить страну из глобальных логистических цепочек. В сложившихся обстоятельствах на первый план выходит задача выстраивания новой связанности стран и регионов. Это потребует </a:t>
            </a:r>
            <a:r>
              <a:rPr lang="ru-RU" sz="1200" dirty="0" err="1">
                <a:latin typeface="Calibri" pitchFamily="34" charset="0"/>
              </a:rPr>
              <a:t>переоткрытия</a:t>
            </a:r>
            <a:r>
              <a:rPr lang="ru-RU" sz="1200" dirty="0">
                <a:latin typeface="Calibri" pitchFamily="34" charset="0"/>
              </a:rPr>
              <a:t> внутренних водных путей, форсированного развития перспективных морских маршрутов – и нового флота, который сможет на них работать и их обслуживать. Каким он будет и возможно ли вообще «переключить» логистику на новые торговые пути? Как обеспечить круглогодичную навигацию и встроить российские реки в международные транспортные коридоры? Каков потенциал Северного морского пути и почему программа </a:t>
            </a:r>
            <a:r>
              <a:rPr lang="ru-RU" sz="1200" dirty="0" err="1">
                <a:latin typeface="Calibri" pitchFamily="34" charset="0"/>
              </a:rPr>
              <a:t>ледоколостроения</a:t>
            </a:r>
            <a:r>
              <a:rPr lang="ru-RU" sz="1200" dirty="0">
                <a:latin typeface="Calibri" pitchFamily="34" charset="0"/>
              </a:rPr>
              <a:t> особенно актуальна сегодня? Где российскому судостроению привлекать инвестиции в условиях внешних ограничений?»</a:t>
            </a:r>
          </a:p>
          <a:p>
            <a:pPr indent="449263" algn="just" eaLnBrk="0" hangingPunct="0"/>
            <a:r>
              <a:rPr lang="ru-RU" sz="1200" i="1" dirty="0">
                <a:latin typeface="Calibri" pitchFamily="34" charset="0"/>
              </a:rPr>
              <a:t>Модератор</a:t>
            </a:r>
            <a:r>
              <a:rPr lang="ru-RU" sz="1200" dirty="0">
                <a:latin typeface="Calibri" pitchFamily="34" charset="0"/>
              </a:rPr>
              <a:t>: </a:t>
            </a:r>
          </a:p>
          <a:p>
            <a:pPr indent="449263" algn="just" eaLnBrk="0" hangingPunct="0"/>
            <a:r>
              <a:rPr lang="ru-RU" sz="1200" dirty="0">
                <a:latin typeface="Calibri" pitchFamily="34" charset="0"/>
              </a:rPr>
              <a:t>Иван Тимофеев, программный директор Клуба «Валдай»; </a:t>
            </a:r>
            <a:r>
              <a:rPr lang="ru-RU" sz="1200" dirty="0" err="1">
                <a:latin typeface="Calibri" pitchFamily="34" charset="0"/>
              </a:rPr>
              <a:t>программныи</a:t>
            </a:r>
            <a:r>
              <a:rPr lang="ru-RU" sz="1200" dirty="0">
                <a:latin typeface="Calibri" pitchFamily="34" charset="0"/>
              </a:rPr>
              <a:t>̆ директор </a:t>
            </a:r>
            <a:r>
              <a:rPr lang="ru-RU" sz="1200" dirty="0" err="1">
                <a:latin typeface="Calibri" pitchFamily="34" charset="0"/>
              </a:rPr>
              <a:t>Российского</a:t>
            </a:r>
            <a:r>
              <a:rPr lang="ru-RU" sz="1200" dirty="0">
                <a:latin typeface="Calibri" pitchFamily="34" charset="0"/>
              </a:rPr>
              <a:t> совета по международным делам; доцент МГИМО МИД России. </a:t>
            </a:r>
          </a:p>
          <a:p>
            <a:pPr indent="449263" algn="just" eaLnBrk="0" hangingPunct="0"/>
            <a:r>
              <a:rPr lang="ru-RU" sz="1200" i="1" dirty="0">
                <a:latin typeface="Calibri" pitchFamily="34" charset="0"/>
              </a:rPr>
              <a:t>Выступающие: </a:t>
            </a:r>
          </a:p>
          <a:p>
            <a:pPr indent="449263" algn="just" eaLnBrk="0" hangingPunct="0"/>
            <a:r>
              <a:rPr lang="ru-RU" sz="1200" dirty="0">
                <a:latin typeface="Calibri" pitchFamily="34" charset="0"/>
              </a:rPr>
              <a:t>Иван Демченко, ООО «</a:t>
            </a:r>
            <a:r>
              <a:rPr lang="ru-RU" sz="1200" dirty="0" err="1">
                <a:latin typeface="Calibri" pitchFamily="34" charset="0"/>
              </a:rPr>
              <a:t>Новосталь</a:t>
            </a:r>
            <a:r>
              <a:rPr lang="ru-RU" sz="1200" dirty="0">
                <a:latin typeface="Calibri" pitchFamily="34" charset="0"/>
              </a:rPr>
              <a:t>-М» (металлургический холдинг);</a:t>
            </a:r>
          </a:p>
          <a:p>
            <a:pPr indent="449263" algn="just" eaLnBrk="0" hangingPunct="0"/>
            <a:r>
              <a:rPr lang="ru-RU" sz="1200" dirty="0">
                <a:latin typeface="Calibri" pitchFamily="34" charset="0"/>
              </a:rPr>
              <a:t>Виктор Евтухов, Статс-секретарь – заместитель Министра промышленности и торговли Российской Федерации;</a:t>
            </a:r>
          </a:p>
          <a:p>
            <a:pPr indent="449263" algn="just" eaLnBrk="0" hangingPunct="0"/>
            <a:r>
              <a:rPr lang="ru-RU" sz="1200" dirty="0">
                <a:latin typeface="Calibri" pitchFamily="34" charset="0"/>
              </a:rPr>
              <a:t>Игорь Левитин, Помощник Президента Российской Федерации; </a:t>
            </a:r>
          </a:p>
          <a:p>
            <a:pPr indent="449263" algn="just" eaLnBrk="0" hangingPunct="0"/>
            <a:r>
              <a:rPr lang="ru-RU" sz="1200" dirty="0">
                <a:latin typeface="Calibri" pitchFamily="34" charset="0"/>
              </a:rPr>
              <a:t>Кирилл Липа, Генеральный директор, АО «Трансмашхолдинг»;</a:t>
            </a:r>
          </a:p>
          <a:p>
            <a:pPr indent="449263" algn="just" eaLnBrk="0" hangingPunct="0"/>
            <a:r>
              <a:rPr lang="ru-RU" sz="1200" dirty="0">
                <a:latin typeface="Calibri" pitchFamily="34" charset="0"/>
              </a:rPr>
              <a:t>Алексей Рахманов, председатель правления, генеральный директор, АО «Объединенная судостроительная корпорация»;</a:t>
            </a:r>
          </a:p>
          <a:p>
            <a:pPr indent="449263" algn="just" eaLnBrk="0" hangingPunct="0"/>
            <a:r>
              <a:rPr lang="ru-RU" sz="1200" dirty="0">
                <a:latin typeface="Calibri" pitchFamily="34" charset="0"/>
              </a:rPr>
              <a:t>Вячеслав Фетисов, Депутат Государственной Думы Российской Федерации; Посол доброй воли, Программа ООН по окружающей среде (ЮНЕП); председатель Всероссийского общества охраны природы; </a:t>
            </a:r>
          </a:p>
          <a:p>
            <a:pPr indent="449263" algn="just" eaLnBrk="0" hangingPunct="0"/>
            <a:r>
              <a:rPr lang="ru-RU" sz="1200" dirty="0">
                <a:latin typeface="Calibri" pitchFamily="34" charset="0"/>
              </a:rPr>
              <a:t>Илья Шестаков, руководитель Федеральное агентство по рыболовству (Росрыболовство). </a:t>
            </a:r>
          </a:p>
          <a:p>
            <a:pPr indent="449263" algn="just" eaLnBrk="0" hangingPunct="0"/>
            <a:r>
              <a:rPr lang="ru-RU" sz="1200" i="1" dirty="0">
                <a:latin typeface="Calibri" pitchFamily="34" charset="0"/>
              </a:rPr>
              <a:t>Участники дискуссии: </a:t>
            </a:r>
          </a:p>
          <a:p>
            <a:pPr indent="449263" algn="just" eaLnBrk="0" hangingPunct="0"/>
            <a:r>
              <a:rPr lang="ru-RU" sz="1200" dirty="0">
                <a:latin typeface="Calibri" pitchFamily="34" charset="0"/>
              </a:rPr>
              <a:t>Ксения </a:t>
            </a:r>
            <a:r>
              <a:rPr lang="ru-RU" sz="1200" dirty="0" err="1">
                <a:latin typeface="Calibri" pitchFamily="34" charset="0"/>
              </a:rPr>
              <a:t>Боломатова</a:t>
            </a:r>
            <a:r>
              <a:rPr lang="ru-RU" sz="1200" dirty="0">
                <a:latin typeface="Calibri" pitchFamily="34" charset="0"/>
              </a:rPr>
              <a:t>, Заместитель генерального директора, АО «Объединенная зерновая компания»; </a:t>
            </a:r>
          </a:p>
          <a:p>
            <a:pPr indent="449263" algn="just" eaLnBrk="0" hangingPunct="0"/>
            <a:r>
              <a:rPr lang="ru-RU" sz="1200" dirty="0">
                <a:latin typeface="Calibri" pitchFamily="34" charset="0"/>
              </a:rPr>
              <a:t>Станислав Георгиевский, Вице-президент, АО «Российский экспортный центр»;</a:t>
            </a:r>
          </a:p>
          <a:p>
            <a:pPr indent="449263" algn="just" eaLnBrk="0" hangingPunct="0"/>
            <a:r>
              <a:rPr lang="ru-RU" sz="1200" dirty="0">
                <a:latin typeface="Calibri" pitchFamily="34" charset="0"/>
              </a:rPr>
              <a:t>Эдуард Зернин, Председатель Совета директоров, </a:t>
            </a:r>
            <a:r>
              <a:rPr lang="ru-RU" sz="1200" dirty="0" err="1">
                <a:latin typeface="Calibri" pitchFamily="34" charset="0"/>
              </a:rPr>
              <a:t>Агрокорпорация</a:t>
            </a:r>
            <a:r>
              <a:rPr lang="ru-RU" sz="1200" dirty="0">
                <a:latin typeface="Calibri" pitchFamily="34" charset="0"/>
              </a:rPr>
              <a:t> «БИО-ТОН»; Председатель правления, Союз экспортеров зерна;</a:t>
            </a:r>
          </a:p>
          <a:p>
            <a:pPr indent="449263" algn="just" eaLnBrk="0" hangingPunct="0"/>
            <a:r>
              <a:rPr lang="ru-RU" sz="1200" dirty="0" err="1">
                <a:latin typeface="Calibri" pitchFamily="34" charset="0"/>
              </a:rPr>
              <a:t>Сатиш</a:t>
            </a:r>
            <a:r>
              <a:rPr lang="ru-RU" sz="1200" dirty="0">
                <a:latin typeface="Calibri" pitchFamily="34" charset="0"/>
              </a:rPr>
              <a:t> Сони, вице-адмирал; Национальная академия обороны Индии (NDA) (1976–2016 гг.).</a:t>
            </a:r>
          </a:p>
          <a:p>
            <a:pPr indent="449263" algn="just" eaLnBrk="0" hangingPunct="0"/>
            <a:endParaRPr lang="ru-RU" sz="1200" b="1" i="1" dirty="0">
              <a:latin typeface="Calibri" pitchFamily="34" charset="0"/>
            </a:endParaRPr>
          </a:p>
          <a:p>
            <a:pPr indent="449263" algn="just" eaLnBrk="0" hangingPunct="0"/>
            <a:endParaRPr lang="ru-RU" sz="1200" b="1" i="1" dirty="0">
              <a:latin typeface="Calibri" pitchFamily="34" charset="0"/>
            </a:endParaRPr>
          </a:p>
          <a:p>
            <a:pPr indent="449263" algn="just" eaLnBrk="0" hangingPunct="0"/>
            <a:r>
              <a:rPr lang="ru-RU" sz="1200" b="1" i="1" dirty="0">
                <a:latin typeface="Calibri" pitchFamily="34" charset="0"/>
              </a:rPr>
              <a:t>Источник: Фонд </a:t>
            </a:r>
            <a:r>
              <a:rPr lang="ru-RU" sz="1200" b="1" i="1" dirty="0" err="1">
                <a:latin typeface="Calibri" pitchFamily="34" charset="0"/>
              </a:rPr>
              <a:t>Росконгресс</a:t>
            </a:r>
            <a:r>
              <a:rPr lang="ru-RU" sz="1200" b="1" i="1" dirty="0">
                <a:latin typeface="Calibri" pitchFamily="34" charset="0"/>
              </a:rPr>
              <a:t>.</a:t>
            </a:r>
            <a:r>
              <a:rPr lang="en-US" sz="1200" b="1" i="1" dirty="0">
                <a:latin typeface="Calibri" pitchFamily="34" charset="0"/>
              </a:rPr>
              <a:t> </a:t>
            </a:r>
            <a:r>
              <a:rPr lang="ru-RU" sz="1200" b="1" i="1" dirty="0">
                <a:latin typeface="Calibri" pitchFamily="34" charset="0"/>
              </a:rPr>
              <a:t>16.06.2022. </a:t>
            </a:r>
            <a:r>
              <a:rPr lang="en-US" sz="1200" b="1" i="1" dirty="0">
                <a:latin typeface="Calibri" pitchFamily="34" charset="0"/>
              </a:rPr>
              <a:t>URL</a:t>
            </a:r>
            <a:r>
              <a:rPr lang="ru-RU" sz="1200" b="1" i="1" dirty="0">
                <a:latin typeface="Calibri" pitchFamily="34" charset="0"/>
              </a:rPr>
              <a:t>: </a:t>
            </a:r>
            <a:r>
              <a:rPr lang="en-GB" sz="1200" b="1" i="1" dirty="0">
                <a:latin typeface="Calibri" pitchFamily="34" charset="0"/>
              </a:rPr>
              <a:t>https://forumspb.com/programme/business-programme/97755/</a:t>
            </a:r>
            <a:endParaRPr lang="ru-RU" sz="1200" b="1" i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68275" y="106363"/>
            <a:ext cx="11957050" cy="500062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ru-RU" sz="1800" b="1" dirty="0">
                <a:ea typeface="DengXian" panose="02010600030101010101" pitchFamily="2" charset="-122"/>
              </a:rPr>
              <a:t>АО «Объединенная судостроительная корпорация» (АО «ОСК»)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168275" y="712788"/>
            <a:ext cx="11814175" cy="60388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anchor="ctr"/>
          <a:lstStyle/>
          <a:p>
            <a:pPr marL="285750" indent="-285750" algn="just" eaLnBrk="0" hangingPunct="0">
              <a:buFont typeface="Arial" charset="0"/>
              <a:buChar char="•"/>
            </a:pPr>
            <a:endParaRPr lang="ru-RU" sz="1400" dirty="0">
              <a:latin typeface="Calibri" pitchFamily="34" charset="0"/>
            </a:endParaRPr>
          </a:p>
          <a:p>
            <a:pPr marL="285750" indent="-285750" algn="just" eaLnBrk="0" hangingPunct="0">
              <a:buFont typeface="Arial" charset="0"/>
              <a:buChar char="•"/>
            </a:pPr>
            <a:r>
              <a:rPr lang="ru-RU" sz="1300" dirty="0">
                <a:latin typeface="Calibri" pitchFamily="34" charset="0"/>
              </a:rPr>
              <a:t>Крупнейшая судостроительная компания России </a:t>
            </a:r>
          </a:p>
          <a:p>
            <a:pPr marL="285750" indent="-285750" algn="just" eaLnBrk="0" hangingPunct="0">
              <a:buFont typeface="Arial" charset="0"/>
              <a:buChar char="•"/>
            </a:pPr>
            <a:r>
              <a:rPr lang="ru-RU" sz="1300" dirty="0">
                <a:latin typeface="Calibri" pitchFamily="34" charset="0"/>
              </a:rPr>
              <a:t>Учреждена 21 марта 2007 г. в соответствии с указом Президента Российской Федерации В. В. Путина № 394 </a:t>
            </a:r>
          </a:p>
          <a:p>
            <a:pPr marL="285750" indent="-285750" algn="just" eaLnBrk="0" hangingPunct="0">
              <a:buFont typeface="Arial" charset="0"/>
              <a:buChar char="•"/>
            </a:pPr>
            <a:r>
              <a:rPr lang="ru-RU" sz="1300" dirty="0">
                <a:latin typeface="Calibri" pitchFamily="34" charset="0"/>
              </a:rPr>
              <a:t>100% акций АО «ОСК» находится в федеральной собственности </a:t>
            </a:r>
          </a:p>
          <a:p>
            <a:pPr marL="285750" indent="-285750" algn="just" eaLnBrk="0" hangingPunct="0">
              <a:buFont typeface="Arial" charset="0"/>
              <a:buChar char="•"/>
            </a:pPr>
            <a:r>
              <a:rPr lang="ru-RU" sz="1300" dirty="0">
                <a:latin typeface="Calibri" pitchFamily="34" charset="0"/>
              </a:rPr>
              <a:t>В холдинг входит около 40 проектно-конструкторских бюро и специализированных научно-исследовательских центров, верфей, судоремонтных и машиностроительных предприятий, на базе которых консолидирована большая часть отечественного судостроительного комплекса </a:t>
            </a:r>
          </a:p>
          <a:p>
            <a:pPr marL="285750" indent="-285750" algn="just" eaLnBrk="0" hangingPunct="0">
              <a:buFont typeface="Arial" charset="0"/>
              <a:buChar char="•"/>
            </a:pPr>
            <a:r>
              <a:rPr lang="ru-RU" sz="1300" dirty="0">
                <a:latin typeface="Calibri" pitchFamily="34" charset="0"/>
              </a:rPr>
              <a:t>Предприятия ОСК находятся во всех крупных портово-транспортных узлах России — от Калининграда до Хабаровска, от Мурманска до Астрахани, их персонал - около 95 тыс. чел. </a:t>
            </a:r>
          </a:p>
          <a:p>
            <a:pPr marL="285750" indent="-285750" algn="just" eaLnBrk="0" hangingPunct="0">
              <a:buFont typeface="Arial" charset="0"/>
              <a:buChar char="•"/>
            </a:pPr>
            <a:r>
              <a:rPr lang="ru-RU" sz="1300" dirty="0">
                <a:latin typeface="Calibri" pitchFamily="34" charset="0"/>
              </a:rPr>
              <a:t>Выручка ОСК за 2021 г. составила 375 млрд руб., 11% плюсом к результату предыдущего года</a:t>
            </a:r>
            <a:r>
              <a:rPr lang="en-US" sz="1300" dirty="0">
                <a:latin typeface="Calibri" pitchFamily="34" charset="0"/>
              </a:rPr>
              <a:t> (</a:t>
            </a:r>
            <a:r>
              <a:rPr lang="ru-RU" sz="1300" dirty="0">
                <a:latin typeface="Calibri" pitchFamily="34" charset="0"/>
              </a:rPr>
              <a:t>около 70% — гособоронзаказ и военно-техническое сотрудничество, около 21% — гражданское судостроение</a:t>
            </a:r>
            <a:r>
              <a:rPr lang="en-US" sz="1300" dirty="0">
                <a:latin typeface="Calibri" pitchFamily="34" charset="0"/>
              </a:rPr>
              <a:t>)</a:t>
            </a:r>
            <a:endParaRPr lang="ru-RU" sz="1300" dirty="0">
              <a:latin typeface="Calibri" pitchFamily="34" charset="0"/>
            </a:endParaRPr>
          </a:p>
          <a:p>
            <a:pPr marL="285750" indent="-285750" algn="just" eaLnBrk="0" hangingPunct="0">
              <a:buFont typeface="Arial" charset="0"/>
              <a:buChar char="•"/>
            </a:pPr>
            <a:r>
              <a:rPr lang="ru-RU" sz="1300" dirty="0">
                <a:latin typeface="Calibri" pitchFamily="34" charset="0"/>
              </a:rPr>
              <a:t>На базе ОСК консолидирована большая часть отечественного судостроительного комплекса </a:t>
            </a:r>
          </a:p>
          <a:p>
            <a:pPr marL="285750" indent="-285750" algn="just" eaLnBrk="0" hangingPunct="0">
              <a:buFont typeface="Arial" charset="0"/>
              <a:buChar char="•"/>
            </a:pPr>
            <a:r>
              <a:rPr lang="ru-RU" sz="1300" dirty="0">
                <a:latin typeface="Calibri" pitchFamily="34" charset="0"/>
              </a:rPr>
              <a:t>Практически все боевые корабли, строящиеся для ВМФ России и на экспорт, разработаны в конструкторских бюро ОСК</a:t>
            </a:r>
          </a:p>
          <a:p>
            <a:pPr marL="285750" indent="-285750" algn="just" eaLnBrk="0" hangingPunct="0">
              <a:buFont typeface="Arial" charset="0"/>
              <a:buChar char="•"/>
            </a:pPr>
            <a:r>
              <a:rPr lang="ru-RU" sz="1300" dirty="0">
                <a:latin typeface="Calibri" pitchFamily="34" charset="0"/>
              </a:rPr>
              <a:t>Наряду с выполнением гособоронзаказа для ВМФ России предприятия ОСК строят современный флот для работы в море, на шельфе и на внутренних водных путях </a:t>
            </a:r>
          </a:p>
          <a:p>
            <a:pPr marL="285750" indent="-285750" algn="just" eaLnBrk="0" hangingPunct="0">
              <a:buFont typeface="Arial" charset="0"/>
              <a:buChar char="•"/>
            </a:pPr>
            <a:r>
              <a:rPr lang="ru-RU" sz="1300" dirty="0">
                <a:latin typeface="Calibri" pitchFamily="34" charset="0"/>
              </a:rPr>
              <a:t>Главная производственная задача ОСК в гражданском судостроении — обеспечение потребностей отечественных компаний в ледоколах, транспортных, научно-исследовательских, аварийно-спасательных и вспомогательных судах, а также широкой гамме морской техники для освоения континентального шельфа </a:t>
            </a:r>
          </a:p>
          <a:p>
            <a:pPr marL="285750" indent="-285750" algn="just" eaLnBrk="0" hangingPunct="0">
              <a:buFont typeface="Arial" charset="0"/>
              <a:buChar char="•"/>
            </a:pPr>
            <a:r>
              <a:rPr lang="ru-RU" sz="1300" dirty="0">
                <a:latin typeface="Calibri" pitchFamily="34" charset="0"/>
              </a:rPr>
              <a:t>25.02.2022 ограничения в отношении ОСК вошли в 3-й санкционный пакет ЕС (запрет на поставки товаров и технологий, финансовые услуги)</a:t>
            </a:r>
          </a:p>
          <a:p>
            <a:pPr marL="285750" indent="-285750" algn="just" eaLnBrk="0" hangingPunct="0">
              <a:buFont typeface="Arial" charset="0"/>
              <a:buChar char="•"/>
            </a:pPr>
            <a:r>
              <a:rPr lang="ru-RU" sz="1300" dirty="0">
                <a:latin typeface="Calibri" pitchFamily="34" charset="0"/>
              </a:rPr>
              <a:t>7.04.2022 США ввели санкции в отношении восьми членов совета директоров АО "Объединенная судостроительная корпорация" (ОСК), а также 28 ее дочерних предприятий. В санкционный список включены председатель совета директоров ОСК Георгий Полтавченко, председатель правления и генеральный директор Алексей Рахманов, а также члены совета директоров: руководитель Федерального агентства морского и речного транспорта Андрей Лаврищев, заместитель председателя правления ПАО "Газпром" Виталий Маркелов, член коллегии Военно-промышленной комиссии Российской Федерации Владимир Поспелов, заместитель Министра промышленности и торговли Российской Федерации Олег Рязанцев, руководитель Федерального агентства по рыболовству Илья Шестаков, вице-президент по энергетике, локализации и инновациям ПАО "НК "Роснефть" Андрей Шишкин. Включение в санкционный список означает заморозку активов в США и запрет для американских граждан и компаний на ведение бизнеса с его фигурантами</a:t>
            </a:r>
          </a:p>
          <a:p>
            <a:pPr marL="285750" indent="-285750" algn="just" eaLnBrk="0" hangingPunct="0">
              <a:buFont typeface="Arial" charset="0"/>
              <a:buChar char="•"/>
            </a:pPr>
            <a:r>
              <a:rPr lang="ru-RU" sz="1300" dirty="0">
                <a:latin typeface="Calibri" pitchFamily="34" charset="0"/>
              </a:rPr>
              <a:t>1</a:t>
            </a:r>
            <a:r>
              <a:rPr lang="en-US" sz="1300" dirty="0">
                <a:latin typeface="Calibri" pitchFamily="34" charset="0"/>
              </a:rPr>
              <a:t>4</a:t>
            </a:r>
            <a:r>
              <a:rPr lang="ru-RU" sz="1300" dirty="0">
                <a:latin typeface="Calibri" pitchFamily="34" charset="0"/>
              </a:rPr>
              <a:t>.04.2022 Австралия объявила о включении ОСК в свой санкционный список</a:t>
            </a:r>
          </a:p>
          <a:p>
            <a:pPr marL="285750" indent="-285750" algn="just" eaLnBrk="0" hangingPunct="0">
              <a:buFont typeface="Arial" charset="0"/>
              <a:buChar char="•"/>
            </a:pPr>
            <a:r>
              <a:rPr lang="ru-RU" sz="1300" dirty="0">
                <a:latin typeface="Calibri" pitchFamily="34" charset="0"/>
              </a:rPr>
              <a:t>ОСК рассматривает возможность инициировать судебные разбирательства по неисполненным поставкам от иностранных партнеров</a:t>
            </a:r>
          </a:p>
          <a:p>
            <a:pPr marL="285750" indent="-285750" algn="just" eaLnBrk="0" hangingPunct="0"/>
            <a:endParaRPr lang="ru-RU" sz="1300" b="1" i="1" dirty="0">
              <a:latin typeface="Calibri" pitchFamily="34" charset="0"/>
            </a:endParaRPr>
          </a:p>
          <a:p>
            <a:pPr marL="285750" indent="-285750" algn="just" eaLnBrk="0" hangingPunct="0"/>
            <a:r>
              <a:rPr lang="ru-RU" sz="1300" b="1" i="1" dirty="0">
                <a:latin typeface="Calibri" pitchFamily="34" charset="0"/>
              </a:rPr>
              <a:t>Источник: ОСК, ТАСС. </a:t>
            </a:r>
          </a:p>
          <a:p>
            <a:pPr marL="285750" indent="-285750" algn="just" eaLnBrk="0" hangingPunct="0"/>
            <a:endParaRPr lang="ru-RU" sz="1300" b="1" i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34950" y="0"/>
            <a:ext cx="11679238" cy="481013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sz="1400" b="1">
                <a:ea typeface="DengXian"/>
                <a:cs typeface="DengXian"/>
              </a:rPr>
              <a:t>Некоторые итоги ПМЭФ- 2022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168275" y="612775"/>
            <a:ext cx="11814175" cy="61388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anchor="ctr"/>
          <a:lstStyle/>
          <a:p>
            <a:pPr marL="285750" indent="-285750" algn="just" eaLnBrk="0" hangingPunct="0">
              <a:buFont typeface="Arial" charset="0"/>
              <a:buChar char="•"/>
            </a:pPr>
            <a:endParaRPr lang="ru-RU" sz="1400" dirty="0">
              <a:latin typeface="Calibri" pitchFamily="34" charset="0"/>
            </a:endParaRPr>
          </a:p>
          <a:p>
            <a:pPr marL="285750" indent="-285750" algn="just" eaLnBrk="0" hangingPunct="0">
              <a:buFont typeface="Arial" charset="0"/>
              <a:buChar char="•"/>
            </a:pPr>
            <a:r>
              <a:rPr lang="ru-RU" sz="1200" dirty="0">
                <a:latin typeface="Calibri" pitchFamily="34" charset="0"/>
              </a:rPr>
              <a:t>В ПМЭФ-2022 приняли участие более 14 тыс. чел. из 131 страны. Подписано свыше 670 соглашений на сумму более 5,6 трлн руб., что почти на два триллиона больше, чем в 2021 г.</a:t>
            </a:r>
          </a:p>
          <a:p>
            <a:pPr marL="285750" indent="-285750" algn="just" eaLnBrk="0" hangingPunct="0">
              <a:buFont typeface="Arial" charset="0"/>
              <a:buChar char="•"/>
            </a:pPr>
            <a:r>
              <a:rPr lang="ru-RU" sz="1200" dirty="0">
                <a:latin typeface="Calibri" pitchFamily="34" charset="0"/>
              </a:rPr>
              <a:t>Россия: развитие транспорта и логистики на пространстве Большой Евразии, переориентация российских торговых потоков на восточное направление; создание мультимодального̆ маршрута МТК «Север-Юг»:  Санкт-Петербург - порт Мумбаи (Индия). Реализация транспортных связей между странами Африки, а с другой стороны, – с Индией, Пакистаном, Туркменистаном, Узбекистаном, Ираном, Ираком, Азербайджаном, Арменией, Грузией, Турцией</a:t>
            </a:r>
          </a:p>
          <a:p>
            <a:pPr marL="285750" indent="-285750" algn="just" eaLnBrk="0" hangingPunct="0">
              <a:buFont typeface="Arial" charset="0"/>
              <a:buChar char="•"/>
            </a:pPr>
            <a:r>
              <a:rPr lang="ru-RU" sz="1200" dirty="0">
                <a:latin typeface="Calibri" pitchFamily="34" charset="0"/>
              </a:rPr>
              <a:t>Иран, Индия: участие в развитии коридора "Север-Юг" </a:t>
            </a:r>
          </a:p>
          <a:p>
            <a:pPr marL="285750" indent="-285750" algn="just" eaLnBrk="0" hangingPunct="0">
              <a:buFont typeface="Arial" charset="0"/>
              <a:buChar char="•"/>
            </a:pPr>
            <a:r>
              <a:rPr lang="ru-RU" sz="1200" dirty="0">
                <a:latin typeface="Calibri" pitchFamily="34" charset="0"/>
              </a:rPr>
              <a:t>Каспийский бассейн: развитие портовой инфраструктуры с учетом увеличения грузопотока и изменения номенклатуры грузов, определение оператора морской части МТК «Север-Юг» с российской стороны</a:t>
            </a:r>
          </a:p>
          <a:p>
            <a:pPr marL="285750" indent="-285750" algn="just" eaLnBrk="0" hangingPunct="0">
              <a:buFont typeface="Arial" charset="0"/>
              <a:buChar char="•"/>
            </a:pPr>
            <a:r>
              <a:rPr lang="ru-RU" sz="1200" dirty="0">
                <a:latin typeface="Calibri" pitchFamily="34" charset="0"/>
              </a:rPr>
              <a:t>Северный морской путь: Санкт-Петербург займет лидирующую позицию по доставке генеральных грузов с западной части России, далее по Северному морскому пути; модернизация логистической инфраструктуры</a:t>
            </a:r>
          </a:p>
          <a:p>
            <a:pPr marL="285750" indent="-285750" algn="just" eaLnBrk="0" hangingPunct="0">
              <a:buFont typeface="Arial" charset="0"/>
              <a:buChar char="•"/>
            </a:pPr>
            <a:r>
              <a:rPr lang="ru-RU" sz="1200" dirty="0">
                <a:latin typeface="Calibri" pitchFamily="34" charset="0"/>
              </a:rPr>
              <a:t>Астраханская область: проект портовой особой экономической зоны (Каспийский кластер), коридор "Север-Юг"</a:t>
            </a:r>
          </a:p>
          <a:p>
            <a:pPr marL="285750" indent="-285750" algn="just" eaLnBrk="0" hangingPunct="0">
              <a:buFont typeface="Arial" charset="0"/>
              <a:buChar char="•"/>
            </a:pPr>
            <a:r>
              <a:rPr lang="ru-RU" sz="1200" dirty="0">
                <a:latin typeface="Calibri" pitchFamily="34" charset="0"/>
              </a:rPr>
              <a:t>Арктика: развитие цифровых технологий, качественной связи, высокоскоростного интернета; подготовка высококвалифицированных морских кадров, разработка образовательных стандартов, обеспечение готовности аварийно-спасательных служб и подразделений, развитие средств связи и навигации; развитие креативной индустрии, телемедицины, других направлений</a:t>
            </a:r>
          </a:p>
          <a:p>
            <a:pPr marL="285750" indent="-285750" algn="just" eaLnBrk="0" hangingPunct="0">
              <a:buFont typeface="Arial" charset="0"/>
              <a:buChar char="•"/>
            </a:pPr>
            <a:r>
              <a:rPr lang="ru-RU" sz="1200" dirty="0">
                <a:latin typeface="Calibri" pitchFamily="34" charset="0"/>
              </a:rPr>
              <a:t>Азово-Черноморский регион: использование судостроительных мощностей Севастополя, др.</a:t>
            </a:r>
          </a:p>
          <a:p>
            <a:pPr marL="285750" indent="-285750" algn="just" eaLnBrk="0" hangingPunct="0">
              <a:buFont typeface="Arial" charset="0"/>
              <a:buChar char="•"/>
            </a:pPr>
            <a:r>
              <a:rPr lang="ru-RU" sz="1200" dirty="0">
                <a:latin typeface="Calibri" pitchFamily="34" charset="0"/>
              </a:rPr>
              <a:t>Судостроение: развитие собственного гражданского флота, строительство рефрижераторного, транспортного и научно-исследовательского флота  для рыбной промышленности; к 2035 г. планируется построить более тысячи судов; ОСК подписала соглашение о создании Центра серийного машиностроения и логистики; строительство судов ледового класса, которые используют </a:t>
            </a:r>
            <a:r>
              <a:rPr lang="ru-RU" sz="1200" dirty="0" err="1">
                <a:latin typeface="Calibri" pitchFamily="34" charset="0"/>
              </a:rPr>
              <a:t>природосберегающие</a:t>
            </a:r>
            <a:r>
              <a:rPr lang="ru-RU" sz="1200" dirty="0">
                <a:latin typeface="Calibri" pitchFamily="34" charset="0"/>
              </a:rPr>
              <a:t> технологии и экологичные виды топлива</a:t>
            </a:r>
            <a:endParaRPr lang="en-US" sz="1200" dirty="0">
              <a:latin typeface="Calibri" pitchFamily="34" charset="0"/>
            </a:endParaRPr>
          </a:p>
          <a:p>
            <a:pPr marL="285750" indent="-285750" algn="just" eaLnBrk="0" hangingPunct="0">
              <a:buFont typeface="Arial" charset="0"/>
              <a:buChar char="•"/>
            </a:pPr>
            <a:r>
              <a:rPr lang="ru-RU" sz="1200" dirty="0">
                <a:latin typeface="Calibri" pitchFamily="34" charset="0"/>
              </a:rPr>
              <a:t>Иран: развитие сотрудничества в сфере судостроения</a:t>
            </a:r>
          </a:p>
          <a:p>
            <a:pPr marL="285750" indent="-285750" algn="just" eaLnBrk="0" hangingPunct="0">
              <a:buFont typeface="Arial" charset="0"/>
              <a:buChar char="•"/>
            </a:pPr>
            <a:r>
              <a:rPr lang="ru-RU" sz="1200" dirty="0">
                <a:latin typeface="Calibri" pitchFamily="34" charset="0"/>
              </a:rPr>
              <a:t>Мьянма: развитие торговых связей в сфере судостроения, возможность приобретения плавучих энергоблоков, представляющих уникальную компетенцию ОСК </a:t>
            </a:r>
          </a:p>
          <a:p>
            <a:pPr marL="285750" indent="-285750" algn="just" eaLnBrk="0" hangingPunct="0">
              <a:buFont typeface="Arial" charset="0"/>
              <a:buChar char="•"/>
            </a:pPr>
            <a:r>
              <a:rPr lang="ru-RU" sz="1200" dirty="0">
                <a:latin typeface="Calibri" pitchFamily="34" charset="0"/>
              </a:rPr>
              <a:t>Судоремонт: развитие услуг по ремонту и модернизации флота; модернизация и создание новых площадок по судостроению и судоремонту; Мурманская область: контракты в области гражданского судоремонта</a:t>
            </a:r>
          </a:p>
          <a:p>
            <a:pPr marL="285750" indent="-285750" algn="just" eaLnBrk="0" hangingPunct="0">
              <a:buFont typeface="Arial" charset="0"/>
              <a:buChar char="•"/>
            </a:pPr>
            <a:r>
              <a:rPr lang="ru-RU" sz="1200" dirty="0">
                <a:latin typeface="Calibri" pitchFamily="34" charset="0"/>
              </a:rPr>
              <a:t>Энергетика создание атомных станций малой мощности для энергоснабжения промышленных и социальных проектов в Якутии, строительстве объектов инженерной инфраструктуры в Архангельской области</a:t>
            </a:r>
          </a:p>
          <a:p>
            <a:pPr marL="285750" indent="-285750" algn="just" eaLnBrk="0" hangingPunct="0">
              <a:buFont typeface="Arial" charset="0"/>
              <a:buChar char="•"/>
            </a:pPr>
            <a:r>
              <a:rPr lang="ru-RU" sz="1200" dirty="0">
                <a:latin typeface="Calibri" pitchFamily="34" charset="0"/>
              </a:rPr>
              <a:t>Внутренний туризм: около 40 соглашений; общий портфель инвестиций превысил 200 млрд руб. Реализация проекта «Великий Волжский путь» позволит восстановить систему межрегиональных речных перевозок в Приволжском федеральном округе</a:t>
            </a:r>
          </a:p>
          <a:p>
            <a:pPr marL="285750" indent="-285750" algn="just" eaLnBrk="0" hangingPunct="0">
              <a:buFont typeface="Arial" charset="0"/>
              <a:buChar char="•"/>
            </a:pPr>
            <a:r>
              <a:rPr lang="ru-RU" sz="1200" dirty="0">
                <a:latin typeface="Calibri" pitchFamily="34" charset="0"/>
              </a:rPr>
              <a:t>Просветительская деятельность: Соглашение о сотрудничестве «НЕВА-Интернэшнл» с Общероссийской общественно-государственной просветительской организацией «Российское общество «Знание» с целью повышения научного, культурного и образовательного уровня населения, духовно-нравственного и патриотического воспитания и распространения научных знаний</a:t>
            </a:r>
          </a:p>
          <a:p>
            <a:pPr marL="285750" indent="-285750" algn="just" eaLnBrk="0" hangingPunct="0">
              <a:buFont typeface="Arial" charset="0"/>
              <a:buChar char="•"/>
            </a:pPr>
            <a:r>
              <a:rPr lang="ru-RU" sz="1200" dirty="0">
                <a:latin typeface="Calibri" pitchFamily="34" charset="0"/>
              </a:rPr>
              <a:t>Экология: эколого-ресурсный подход к развитию и сертификации углеродно-нейтрального транспорта в Арктике, приоритеты председательства РФ в Арктическом совете</a:t>
            </a:r>
          </a:p>
          <a:p>
            <a:pPr marL="285750" indent="-285750" algn="just" eaLnBrk="0" hangingPunct="0"/>
            <a:endParaRPr lang="ru-RU" sz="1200" b="1" i="1" dirty="0">
              <a:latin typeface="Calibri" pitchFamily="34" charset="0"/>
            </a:endParaRPr>
          </a:p>
          <a:p>
            <a:pPr marL="285750" indent="-285750" algn="just" eaLnBrk="0" hangingPunct="0"/>
            <a:r>
              <a:rPr lang="ru-RU" sz="1200" b="1" i="1" dirty="0">
                <a:latin typeface="Calibri" pitchFamily="34" charset="0"/>
              </a:rPr>
              <a:t>Источник: Фонд </a:t>
            </a:r>
            <a:r>
              <a:rPr lang="ru-RU" sz="1200" b="1" i="1" dirty="0" err="1">
                <a:latin typeface="Calibri" pitchFamily="34" charset="0"/>
              </a:rPr>
              <a:t>Росконгресс</a:t>
            </a:r>
            <a:r>
              <a:rPr lang="ru-RU" sz="1200" b="1" i="1" dirty="0">
                <a:latin typeface="Calibri" pitchFamily="34" charset="0"/>
              </a:rPr>
              <a:t>, ТАСС.</a:t>
            </a:r>
          </a:p>
          <a:p>
            <a:pPr marL="285750" indent="-285750" algn="just" eaLnBrk="0" hangingPunct="0"/>
            <a:endParaRPr lang="ru-RU" sz="1200" b="1" i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68275" y="106363"/>
            <a:ext cx="11957050" cy="25400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sz="1400" b="1">
                <a:ea typeface="DengXian"/>
                <a:cs typeface="DengXian"/>
              </a:rPr>
              <a:t>Последние новости морской отрасли Российской Федерации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168275" y="547688"/>
            <a:ext cx="11814175" cy="62039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anchor="ctr"/>
          <a:lstStyle/>
          <a:p>
            <a:pPr marL="171450" indent="-171450" algn="just" eaLnBrk="0" hangingPunct="0">
              <a:buFont typeface="Arial" charset="0"/>
              <a:buChar char="•"/>
            </a:pPr>
            <a:r>
              <a:rPr lang="ru-RU" sz="1200" dirty="0">
                <a:latin typeface="Calibri" pitchFamily="34" charset="0"/>
              </a:rPr>
              <a:t>В конце апреля Президент России Владимир Путин поручил Правительству Российской Федерации рассмотреть вопрос о предоставлении дополнительных 7 млрд руб. с целью импортозамещения судового оборудования для судов рыбопромыслового флота (27.04.2022)</a:t>
            </a:r>
          </a:p>
          <a:p>
            <a:pPr marL="171450" indent="-171450" algn="just" eaLnBrk="0" hangingPunct="0">
              <a:buFont typeface="Arial" charset="0"/>
              <a:buChar char="•"/>
            </a:pPr>
            <a:r>
              <a:rPr lang="ru-RU" sz="1200" dirty="0">
                <a:latin typeface="Calibri" pitchFamily="34" charset="0"/>
              </a:rPr>
              <a:t>Кронштадтский морской завод ОСК совместно с норвежской компанией освоил производство около 80% комплектующих для рыбных фабрик. Сложности с западным оборудованием имеются у российских рыболовецких судов, в настоящее время идет перепроектирование под продукцию дружественных стран (26.05.2022) </a:t>
            </a:r>
          </a:p>
          <a:p>
            <a:pPr marL="171450" indent="-171450" algn="just" eaLnBrk="0" hangingPunct="0">
              <a:buFont typeface="Arial" charset="0"/>
              <a:buChar char="•"/>
            </a:pPr>
            <a:r>
              <a:rPr lang="ru-RU" sz="1200" dirty="0">
                <a:latin typeface="Calibri" pitchFamily="34" charset="0"/>
              </a:rPr>
              <a:t>ОСК планирует модернизировать "Северную верфь" и использовать сухой док на севере Севастополя для производства крупнотоннажного флота (15.06.2022)</a:t>
            </a:r>
          </a:p>
          <a:p>
            <a:pPr marL="171450" indent="-171450" algn="just" eaLnBrk="0" hangingPunct="0">
              <a:buFont typeface="Arial" charset="0"/>
              <a:buChar char="•"/>
            </a:pPr>
            <a:r>
              <a:rPr lang="ru-RU" sz="1200" dirty="0">
                <a:latin typeface="Calibri" pitchFamily="34" charset="0"/>
              </a:rPr>
              <a:t>Темпы строительства судов в 2022 г. на 100 единиц меньше, чем предполагалось (16.06.2022)</a:t>
            </a:r>
          </a:p>
          <a:p>
            <a:pPr marL="171450" indent="-171450" algn="just" eaLnBrk="0" hangingPunct="0">
              <a:buFont typeface="Arial" charset="0"/>
              <a:buChar char="•"/>
            </a:pPr>
            <a:r>
              <a:rPr lang="ru-RU" sz="1200" dirty="0">
                <a:latin typeface="Calibri" pitchFamily="34" charset="0"/>
              </a:rPr>
              <a:t>ОСК планирует построить балкер грузоподъемностью 80 тыс. тонн (26.06.2022)</a:t>
            </a:r>
          </a:p>
          <a:p>
            <a:pPr marL="171450" indent="-171450" algn="just" eaLnBrk="0" hangingPunct="0">
              <a:buFont typeface="Arial" charset="0"/>
              <a:buChar char="•"/>
            </a:pPr>
            <a:r>
              <a:rPr lang="ru-RU" sz="1200" dirty="0">
                <a:latin typeface="Calibri" pitchFamily="34" charset="0"/>
              </a:rPr>
              <a:t>ОСК планирует строить танкеры размера «</a:t>
            </a:r>
            <a:r>
              <a:rPr lang="ru-RU" sz="1200" dirty="0" err="1">
                <a:latin typeface="Calibri" pitchFamily="34" charset="0"/>
              </a:rPr>
              <a:t>Афрамакс</a:t>
            </a:r>
            <a:r>
              <a:rPr lang="ru-RU" sz="1200" dirty="0">
                <a:latin typeface="Calibri" pitchFamily="34" charset="0"/>
              </a:rPr>
              <a:t>» (</a:t>
            </a:r>
            <a:r>
              <a:rPr lang="en-GB" sz="1200" dirty="0">
                <a:latin typeface="Calibri" pitchFamily="34" charset="0"/>
              </a:rPr>
              <a:t>Average Freight Rate </a:t>
            </a:r>
            <a:r>
              <a:rPr lang="en-GB" sz="1200" dirty="0" err="1">
                <a:latin typeface="Calibri" pitchFamily="34" charset="0"/>
              </a:rPr>
              <a:t>Assessmen</a:t>
            </a:r>
            <a:r>
              <a:rPr lang="ru-RU" sz="1200" dirty="0">
                <a:latin typeface="Calibri" pitchFamily="34" charset="0"/>
              </a:rPr>
              <a:t>, дедвейт от 80 до 130 тыс. тонн) на заводе «Северная верфь» (Санкт-Петербург). В начале 2023 г. здесь должен завершиться первый этап реконструкции (28.06.2022)</a:t>
            </a:r>
          </a:p>
          <a:p>
            <a:pPr marL="171450" indent="-171450" algn="just" eaLnBrk="0" hangingPunct="0">
              <a:buFont typeface="Arial" charset="0"/>
              <a:buChar char="•"/>
            </a:pPr>
            <a:r>
              <a:rPr lang="ru-RU" sz="1200" dirty="0">
                <a:latin typeface="Calibri" pitchFamily="34" charset="0"/>
              </a:rPr>
              <a:t>Российский флот по итогам 2021 г. перевез 2% отечественных внешнеторговых грузов. На фоне санкций и отказа иностранных пароходств от работы с Россией вопрос наличия собственных судов встает особенно остро (28.06.2022)</a:t>
            </a:r>
          </a:p>
          <a:p>
            <a:pPr marL="171450" indent="-171450" algn="just" eaLnBrk="0" hangingPunct="0">
              <a:buFont typeface="Arial" charset="0"/>
              <a:buChar char="•"/>
            </a:pPr>
            <a:r>
              <a:rPr lang="ru-RU" sz="1200" dirty="0">
                <a:latin typeface="Calibri" pitchFamily="34" charset="0"/>
              </a:rPr>
              <a:t>ОСК рассматривает вопрос сотрудничества с верфями Ирана, Бразилии и Индии для строительства крупнотоннажных судов (29.06.2022)</a:t>
            </a:r>
          </a:p>
          <a:p>
            <a:pPr marL="171450" indent="-171450" algn="just" eaLnBrk="0" hangingPunct="0">
              <a:buFont typeface="Arial" charset="0"/>
              <a:buChar char="•"/>
            </a:pPr>
            <a:r>
              <a:rPr lang="ru-RU" sz="1200" dirty="0">
                <a:latin typeface="Calibri" pitchFamily="34" charset="0"/>
              </a:rPr>
              <a:t>ОСК обладает базой для судоремонта на Дальнем Востоке, инфраструктуры для разворачивания полномасштабного судоремонтного производства не хватает (29.06.2022)</a:t>
            </a:r>
          </a:p>
          <a:p>
            <a:pPr marL="171450" indent="-171450" algn="just" eaLnBrk="0" hangingPunct="0">
              <a:buFont typeface="Arial" charset="0"/>
              <a:buChar char="•"/>
            </a:pPr>
            <a:r>
              <a:rPr lang="ru-RU" sz="1200" dirty="0">
                <a:latin typeface="Calibri" pitchFamily="34" charset="0"/>
              </a:rPr>
              <a:t>ОСК планирует создать собственные сервисные подразделения во всех морских бассейнах (29.06.2022)</a:t>
            </a:r>
          </a:p>
          <a:p>
            <a:pPr marL="171450" indent="-171450" algn="just" eaLnBrk="0" hangingPunct="0">
              <a:buFont typeface="Arial" charset="0"/>
              <a:buChar char="•"/>
            </a:pPr>
            <a:r>
              <a:rPr lang="ru-RU" sz="1200" dirty="0">
                <a:latin typeface="Calibri" pitchFamily="34" charset="0"/>
              </a:rPr>
              <a:t>Минпромторг рассматривает возможность строительства еще одной крупнотоннажной верфи в России (29.06.2022)</a:t>
            </a:r>
          </a:p>
          <a:p>
            <a:pPr marL="171450" indent="-171450" algn="just" eaLnBrk="0" hangingPunct="0">
              <a:buFont typeface="Arial" charset="0"/>
              <a:buChar char="•"/>
            </a:pPr>
            <a:r>
              <a:rPr lang="ru-RU" sz="1200" dirty="0">
                <a:latin typeface="Calibri" pitchFamily="34" charset="0"/>
              </a:rPr>
              <a:t>Минпромторг России ведет работу над программой по выработке механизмов поддержки частных предприятий для модернизации судоремонтных мощностей (29.06.2022)</a:t>
            </a:r>
          </a:p>
          <a:p>
            <a:pPr marL="171450" indent="-171450" algn="just" eaLnBrk="0" hangingPunct="0">
              <a:buFont typeface="Arial" charset="0"/>
              <a:buChar char="•"/>
            </a:pPr>
            <a:r>
              <a:rPr lang="ru-RU" sz="1200" dirty="0">
                <a:latin typeface="Calibri" pitchFamily="34" charset="0"/>
              </a:rPr>
              <a:t>Центр по производству специальной судовой техники может быть создан в Астрахани при поддержке ОСК. По словам губернатора Астраханской области, город готов выступить центром строительства дноуглубительного флота для нужд всей стран (5.07.2022)</a:t>
            </a:r>
          </a:p>
          <a:p>
            <a:pPr marL="171450" indent="-171450" algn="just" eaLnBrk="0" hangingPunct="0">
              <a:buFont typeface="Arial" charset="0"/>
              <a:buChar char="•"/>
            </a:pPr>
            <a:r>
              <a:rPr lang="ru-RU" sz="1200" dirty="0">
                <a:latin typeface="Calibri" pitchFamily="34" charset="0"/>
              </a:rPr>
              <a:t>Более чем 1 тыс. единиц гражданских судов планируется построить в России до 2035 г. по плану заказов с общим объемом инвестиций 5,5 трлн руб. (8.07.2022)</a:t>
            </a:r>
          </a:p>
          <a:p>
            <a:pPr marL="171450" indent="-171450" algn="just" eaLnBrk="0" hangingPunct="0">
              <a:buFont typeface="Arial" charset="0"/>
              <a:buChar char="•"/>
            </a:pPr>
            <a:r>
              <a:rPr lang="ru-RU" sz="1200" dirty="0">
                <a:latin typeface="Calibri" pitchFamily="34" charset="0"/>
              </a:rPr>
              <a:t>Строительство более 170 судов планируется завершить на российских верфях в 2022 г. В России 65 верфей, где на разной стадии строительства находится около 300 судов и объектов морской техники (8.07.2022)</a:t>
            </a:r>
          </a:p>
          <a:p>
            <a:pPr marL="171450" indent="-171450" algn="just" eaLnBrk="0" hangingPunct="0">
              <a:buFont typeface="Arial" charset="0"/>
              <a:buChar char="•"/>
            </a:pPr>
            <a:r>
              <a:rPr lang="ru-RU" sz="1200" dirty="0">
                <a:latin typeface="Calibri" pitchFamily="34" charset="0"/>
              </a:rPr>
              <a:t>По данным Минпромторга (апрель 2022), для ТЭК строится 32 судна, в том числе 15 танкеров-газовозов для проекта «Арктик СПГ»(«Новатэк», добыча газа, производство СПГ), 10 танкеров-челноков ледового класса для проекта «Восток </a:t>
            </a:r>
            <a:r>
              <a:rPr lang="ru-RU" sz="1200" dirty="0" err="1">
                <a:latin typeface="Calibri" pitchFamily="34" charset="0"/>
              </a:rPr>
              <a:t>ойл</a:t>
            </a:r>
            <a:r>
              <a:rPr lang="ru-RU" sz="1200" dirty="0">
                <a:latin typeface="Calibri" pitchFamily="34" charset="0"/>
              </a:rPr>
              <a:t>» («Роснефть»), 6 газовозов и 1 танкер для «Новатэка». На разных этапах строительства находятся 14 из 16 аварийно-спасательных судов, его планируется завершить к 2025 г. (8.07.2022)</a:t>
            </a:r>
          </a:p>
          <a:p>
            <a:pPr marL="171450" indent="-171450" algn="just" eaLnBrk="0" hangingPunct="0">
              <a:buFont typeface="Arial" charset="0"/>
              <a:buChar char="•"/>
            </a:pPr>
            <a:r>
              <a:rPr lang="ru-RU" sz="1200" dirty="0">
                <a:latin typeface="Calibri" pitchFamily="34" charset="0"/>
              </a:rPr>
              <a:t>На верфях в России строятся 75 рыбопромысловых судов, 38 - для вылова рыбы, и 33 - для ловли крабов«. Суда находятся на разных стадиях постройки и делаются в рамках реализации программы инвестиционных квот (8.07.2022)</a:t>
            </a:r>
          </a:p>
          <a:p>
            <a:pPr marL="171450" indent="-171450" algn="just" eaLnBrk="0" hangingPunct="0">
              <a:buFont typeface="Arial" charset="0"/>
              <a:buChar char="•"/>
            </a:pPr>
            <a:r>
              <a:rPr lang="ru-RU" sz="1200" dirty="0">
                <a:latin typeface="Calibri" pitchFamily="34" charset="0"/>
              </a:rPr>
              <a:t>Портфель российских верфей на рыбопромысловые суда составляет около 120 судов, включая действующие контрактные соглашения о намерениях. Основные суда строятся в Санкт-Петербурге, на Балтийских верфях, на Северной верфи, на Выборгском судостроительном заводе, но все верфи загружены строительством таких судов (8.07.2022)</a:t>
            </a:r>
          </a:p>
          <a:p>
            <a:pPr marL="171450" indent="-171450" algn="just" eaLnBrk="0" hangingPunct="0">
              <a:buFont typeface="Arial" charset="0"/>
              <a:buChar char="•"/>
            </a:pPr>
            <a:endParaRPr lang="ru-RU" sz="1200" dirty="0">
              <a:latin typeface="Calibri" pitchFamily="34" charset="0"/>
            </a:endParaRPr>
          </a:p>
          <a:p>
            <a:pPr algn="just" eaLnBrk="0" hangingPunct="0"/>
            <a:r>
              <a:rPr lang="ru-RU" sz="1200" b="1" i="1" dirty="0">
                <a:latin typeface="Calibri" pitchFamily="34" charset="0"/>
              </a:rPr>
              <a:t>     Источник: СМИ</a:t>
            </a:r>
            <a:endParaRPr lang="ru-RU" sz="12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6813" y="66675"/>
            <a:ext cx="9858375" cy="46990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ru-RU" sz="1600" b="1" i="1" dirty="0">
                <a:ea typeface="DengXian" panose="02010600030101010101" pitchFamily="2" charset="-122"/>
              </a:rPr>
              <a:t>Таблица 1. Рейтинг стран-производителей рыбной и </a:t>
            </a:r>
            <a:r>
              <a:rPr lang="ru-RU" sz="1600" b="1" i="1" dirty="0" err="1">
                <a:ea typeface="DengXian" panose="02010600030101010101" pitchFamily="2" charset="-122"/>
              </a:rPr>
              <a:t>аквакультурной</a:t>
            </a:r>
            <a:r>
              <a:rPr lang="ru-RU" sz="1600" b="1" i="1" dirty="0">
                <a:ea typeface="DengXian" panose="02010600030101010101" pitchFamily="2" charset="-122"/>
              </a:rPr>
              <a:t> продукции, млн тонн, 2018 г.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180975" y="6254750"/>
            <a:ext cx="11801475" cy="5365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i="1" dirty="0">
                <a:solidFill>
                  <a:schemeClr val="tx1"/>
                </a:solidFill>
              </a:rPr>
              <a:t>Источник</a:t>
            </a:r>
            <a:r>
              <a:rPr lang="en-US" sz="1200" b="1" i="1" dirty="0">
                <a:solidFill>
                  <a:schemeClr val="tx1"/>
                </a:solidFill>
              </a:rPr>
              <a:t>:</a:t>
            </a:r>
            <a:r>
              <a:rPr lang="ru-RU" sz="1200" b="1" i="1" dirty="0">
                <a:solidFill>
                  <a:schemeClr val="tx1"/>
                </a:solidFill>
              </a:rPr>
              <a:t> </a:t>
            </a:r>
            <a:r>
              <a:rPr lang="en-GB" sz="1200" b="1" i="1" dirty="0">
                <a:solidFill>
                  <a:schemeClr val="tx1"/>
                </a:solidFill>
              </a:rPr>
              <a:t>The EU fish </a:t>
            </a:r>
            <a:r>
              <a:rPr lang="en-GB" sz="1200" b="1" i="1" dirty="0" err="1">
                <a:solidFill>
                  <a:schemeClr val="tx1"/>
                </a:solidFill>
              </a:rPr>
              <a:t>marke</a:t>
            </a:r>
            <a:r>
              <a:rPr lang="en-US" sz="1200" b="1" i="1" dirty="0">
                <a:solidFill>
                  <a:schemeClr val="tx1"/>
                </a:solidFill>
              </a:rPr>
              <a:t>t</a:t>
            </a:r>
            <a:r>
              <a:rPr lang="ru-RU" sz="1200" b="1" i="1" dirty="0">
                <a:solidFill>
                  <a:schemeClr val="tx1"/>
                </a:solidFill>
              </a:rPr>
              <a:t>. </a:t>
            </a:r>
            <a:r>
              <a:rPr lang="en-US" sz="1200" b="1" i="1" dirty="0">
                <a:solidFill>
                  <a:schemeClr val="tx1"/>
                </a:solidFill>
              </a:rPr>
              <a:t>The European Market Observatory for fisheries and aquaculture (EUMOFA</a:t>
            </a:r>
            <a:r>
              <a:rPr lang="ru-RU" sz="1200" b="1" i="1" dirty="0">
                <a:solidFill>
                  <a:schemeClr val="tx1"/>
                </a:solidFill>
              </a:rPr>
              <a:t>). 2020.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i="1" dirty="0">
                <a:solidFill>
                  <a:schemeClr val="tx1"/>
                </a:solidFill>
              </a:rPr>
              <a:t>URL</a:t>
            </a:r>
            <a:r>
              <a:rPr lang="ru-RU" sz="1200" b="1" i="1" dirty="0">
                <a:solidFill>
                  <a:schemeClr val="tx1"/>
                </a:solidFill>
              </a:rPr>
              <a:t>: </a:t>
            </a:r>
            <a:r>
              <a:rPr lang="en-GB" sz="1200" b="1" i="1" dirty="0">
                <a:solidFill>
                  <a:schemeClr val="tx1"/>
                </a:solidFill>
              </a:rPr>
              <a:t>https://www.eumofa.eu/documents/20178/415635/EN_The+EU+fish+market_2021.pdf/fe6285bb-5446-ac1a-e213-6fd6f64d0d85?t=1604671147068</a:t>
            </a:r>
            <a:endParaRPr lang="ru-RU" sz="1200" b="1" i="1" dirty="0">
              <a:solidFill>
                <a:schemeClr val="tx1"/>
              </a:solidFill>
            </a:endParaRPr>
          </a:p>
        </p:txBody>
      </p:sp>
      <p:graphicFrame>
        <p:nvGraphicFramePr>
          <p:cNvPr id="33992" name="Group 200"/>
          <p:cNvGraphicFramePr>
            <a:graphicFrameLocks noGrp="1"/>
          </p:cNvGraphicFramePr>
          <p:nvPr/>
        </p:nvGraphicFramePr>
        <p:xfrm>
          <a:off x="180975" y="646113"/>
          <a:ext cx="11791950" cy="5497521"/>
        </p:xfrm>
        <a:graphic>
          <a:graphicData uri="http://schemas.openxmlformats.org/drawingml/2006/table">
            <a:tbl>
              <a:tblPr/>
              <a:tblGrid>
                <a:gridCol w="1635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1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93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68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192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318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6700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001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314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endParaRPr kumimoji="0" 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Вылов</a:t>
                      </a:r>
                      <a:endParaRPr kumimoji="0" 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% от общего объема вылова</a:t>
                      </a:r>
                      <a:endParaRPr kumimoji="0" 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Место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общем рейтинге вылова</a:t>
                      </a:r>
                      <a:endParaRPr kumimoji="0" 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Аквакультура</a:t>
                      </a:r>
                      <a:endParaRPr kumimoji="0" 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% от общего объема аквакультуры</a:t>
                      </a:r>
                      <a:endParaRPr kumimoji="0" 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</a:t>
                      </a:r>
                      <a:endParaRPr kumimoji="0" 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% от общего объема всей продукции</a:t>
                      </a:r>
                      <a:endParaRPr kumimoji="0" 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Место в совокуп-ном рейтинге</a:t>
                      </a:r>
                      <a:endParaRPr kumimoji="0" 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Китай</a:t>
                      </a:r>
                      <a:endParaRPr kumimoji="0" 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14,8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15,3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66,1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57,8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81,0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38,2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Индонезия</a:t>
                      </a:r>
                      <a:endParaRPr kumimoji="0" 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7,3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7,5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14,8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12,9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22,0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10,4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Индия</a:t>
                      </a:r>
                      <a:endParaRPr kumimoji="0" 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5,3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5,5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7,1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6,2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12,4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5,9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Вьетнам</a:t>
                      </a:r>
                      <a:endParaRPr kumimoji="0" 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3,3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3,4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4,2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3,6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7,5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3,5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Перу</a:t>
                      </a:r>
                      <a:endParaRPr kumimoji="0" 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7,2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7,4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7,3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3,5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ЕС - 28</a:t>
                      </a:r>
                      <a:endParaRPr kumimoji="0" 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5,3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5,5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6,7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3,1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Россия</a:t>
                      </a:r>
                      <a:endParaRPr kumimoji="0" 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5,1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5,3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5,3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2,5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США</a:t>
                      </a:r>
                      <a:endParaRPr kumimoji="0" 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4,8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4,9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5,2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2,5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Филиппины</a:t>
                      </a:r>
                      <a:endParaRPr kumimoji="0" 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2,1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2,1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2,3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2,0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4,4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2,1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Бангладеш</a:t>
                      </a:r>
                      <a:endParaRPr kumimoji="0" 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2,4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2,1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4,3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2,0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Япония</a:t>
                      </a:r>
                      <a:endParaRPr kumimoji="0" 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3,2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3,3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4,2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2,0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11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Норвегия</a:t>
                      </a:r>
                      <a:endParaRPr kumimoji="0" 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2,7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2,7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4,0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Чили</a:t>
                      </a:r>
                      <a:endParaRPr kumimoji="0" 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2,4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2,4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3,7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13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Республика Корея</a:t>
                      </a:r>
                      <a:endParaRPr kumimoji="0" 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2,3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2,0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3,6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14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Мьянма</a:t>
                      </a:r>
                      <a:endParaRPr kumimoji="0" 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2,0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2,1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3,2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15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Другие</a:t>
                      </a:r>
                      <a:endParaRPr kumimoji="0" 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28,5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29,3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8,4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7,4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36,9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17,4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Всего</a:t>
                      </a:r>
                      <a:endParaRPr kumimoji="0" lang="ru-RU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97,2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100,0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114,5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100,0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211,7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100,0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8525" y="176213"/>
            <a:ext cx="10631488" cy="37465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sz="1600" b="1" i="1">
                <a:solidFill>
                  <a:srgbClr val="000000"/>
                </a:solidFill>
                <a:cs typeface="Times New Roman" pitchFamily="18" charset="0"/>
              </a:rPr>
              <a:t>Таблица 2. Вылов морских биоресурсов российскими рыбопромысловыми компаниями, тыс. тонн</a:t>
            </a:r>
            <a:br>
              <a:rPr lang="ru-RU" sz="1600" b="1" i="1">
                <a:solidFill>
                  <a:srgbClr val="000000"/>
                </a:solidFill>
                <a:cs typeface="Times New Roman" pitchFamily="18" charset="0"/>
              </a:rPr>
            </a:br>
            <a:endParaRPr lang="ru-RU" sz="1600" b="1" i="1">
              <a:ea typeface="DengXian"/>
              <a:cs typeface="DengXian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109538" y="6216649"/>
            <a:ext cx="11887200" cy="574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charset="0"/>
              </a:rPr>
              <a:t>* По сумме данных (данные могут отличаться в зависимости от источника)</a:t>
            </a:r>
            <a:endParaRPr lang="ru-RU" sz="1200" b="1" i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i="1" dirty="0">
                <a:solidFill>
                  <a:schemeClr val="tx1"/>
                </a:solidFill>
              </a:rPr>
              <a:t>Источник</a:t>
            </a:r>
            <a:r>
              <a:rPr lang="en-US" sz="1200" b="1" i="1" dirty="0">
                <a:solidFill>
                  <a:schemeClr val="tx1"/>
                </a:solidFill>
              </a:rPr>
              <a:t>:</a:t>
            </a:r>
            <a:r>
              <a:rPr lang="ru-RU" sz="1200" b="1" i="1">
                <a:solidFill>
                  <a:schemeClr val="tx1"/>
                </a:solidFill>
              </a:rPr>
              <a:t> «Квоты </a:t>
            </a:r>
            <a:r>
              <a:rPr lang="ru-RU" sz="1200" b="1" i="1" dirty="0">
                <a:solidFill>
                  <a:schemeClr val="tx1"/>
                </a:solidFill>
              </a:rPr>
              <a:t>под киль: грабли на </a:t>
            </a:r>
            <a:r>
              <a:rPr lang="ru-RU" sz="1200" b="1" i="1">
                <a:solidFill>
                  <a:schemeClr val="tx1"/>
                </a:solidFill>
              </a:rPr>
              <a:t>рыбном месте». </a:t>
            </a:r>
            <a:r>
              <a:rPr lang="en-GB" sz="1200" b="1" i="1" dirty="0">
                <a:solidFill>
                  <a:srgbClr val="000000"/>
                </a:solidFill>
              </a:rPr>
              <a:t>KORABEL.RU</a:t>
            </a:r>
            <a:r>
              <a:rPr lang="ru-RU" sz="1200" b="1" i="1" dirty="0">
                <a:solidFill>
                  <a:srgbClr val="000000"/>
                </a:solidFill>
              </a:rPr>
              <a:t>. </a:t>
            </a:r>
            <a:r>
              <a:rPr lang="ru-RU" sz="1200" b="1" i="1" dirty="0">
                <a:solidFill>
                  <a:schemeClr val="tx1"/>
                </a:solidFill>
              </a:rPr>
              <a:t>16.02.2022. </a:t>
            </a:r>
            <a:r>
              <a:rPr lang="en-US" sz="1200" b="1" i="1" dirty="0">
                <a:solidFill>
                  <a:schemeClr val="tx1"/>
                </a:solidFill>
              </a:rPr>
              <a:t>RL</a:t>
            </a:r>
            <a:r>
              <a:rPr lang="ru-RU" sz="1200" b="1" i="1" dirty="0">
                <a:solidFill>
                  <a:schemeClr val="tx1"/>
                </a:solidFill>
              </a:rPr>
              <a:t>: </a:t>
            </a:r>
            <a:r>
              <a:rPr lang="en-GB" sz="1200" b="1" i="1" dirty="0">
                <a:solidFill>
                  <a:srgbClr val="000000"/>
                </a:solidFill>
              </a:rPr>
              <a:t>https://www.korabel.ru/news/comments/kvoty_pod_kil_grabli_na_rybnom_meste_2.html</a:t>
            </a:r>
            <a:r>
              <a:rPr lang="en-GB" sz="1200" b="1" i="1" dirty="0"/>
              <a:t> </a:t>
            </a:r>
            <a:endParaRPr lang="ru-RU" sz="1200" b="1" i="1" dirty="0">
              <a:solidFill>
                <a:schemeClr val="tx1"/>
              </a:solidFill>
            </a:endParaRPr>
          </a:p>
        </p:txBody>
      </p:sp>
      <p:graphicFrame>
        <p:nvGraphicFramePr>
          <p:cNvPr id="35940" name="Group 1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66001"/>
              </p:ext>
            </p:extLst>
          </p:nvPr>
        </p:nvGraphicFramePr>
        <p:xfrm>
          <a:off x="268288" y="641350"/>
          <a:ext cx="11545887" cy="5418071"/>
        </p:xfrm>
        <a:graphic>
          <a:graphicData uri="http://schemas.openxmlformats.org/drawingml/2006/table">
            <a:tbl>
              <a:tblPr/>
              <a:tblGrid>
                <a:gridCol w="22431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0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7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57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45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604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445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938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8395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Бассейны / регионы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2016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2017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2019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2021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2016,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% от всего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объема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2021,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% от всего объема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2021/2016,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%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4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Дальневосточный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3 140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3 110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3 420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3 570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3 550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67,7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71,1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+ 13,1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664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Улов в конвенционных районах, исключительной экономической зоне иностранных государств и открытых водах Мирового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DengXian"/>
                          <a:cs typeface="Times New Roman" pitchFamily="18" charset="0"/>
                        </a:rPr>
                        <a:t>океана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682,8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803,8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702,9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626,5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657,3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14,7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13,2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- 3,7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7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Северный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566,7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569,2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495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492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541,3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12,2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10,8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- 4,9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7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Волжско-Каспийский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68,8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71,9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80,9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89,3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100,5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1,5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2,0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+ 46,1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7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Западный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74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75,8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78,04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83,2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78,63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1,6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1,6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+ 6,3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7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Азово-Черноморский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103,5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90,1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74,12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68,5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64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2,2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1,3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- 38,2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2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Всего*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4 636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4 721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4 851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4 930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4 992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100,0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100,0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+ 7,7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DengXian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Объект 6"/>
          <p:cNvSpPr>
            <a:spLocks noGrp="1"/>
          </p:cNvSpPr>
          <p:nvPr>
            <p:ph sz="half" idx="1"/>
          </p:nvPr>
        </p:nvSpPr>
        <p:spPr>
          <a:xfrm>
            <a:off x="3262313" y="2646363"/>
            <a:ext cx="5303837" cy="66357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Спасибо за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внимание!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ru-RU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Подзаголовок 2"/>
          <p:cNvSpPr txBox="1">
            <a:spLocks/>
          </p:cNvSpPr>
          <p:nvPr/>
        </p:nvSpPr>
        <p:spPr bwMode="auto">
          <a:xfrm>
            <a:off x="6934200" y="4537075"/>
            <a:ext cx="4752975" cy="17526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16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Колесникова Марина Львовна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16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научный сотрудник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16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Института Европы РАН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4380</TotalTime>
  <Words>2345</Words>
  <Application>Microsoft Office PowerPoint</Application>
  <PresentationFormat>Широкоэкранный</PresentationFormat>
  <Paragraphs>339</Paragraphs>
  <Slides>8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1_Тема Office</vt:lpstr>
      <vt:lpstr>ПЕТЕРБУРГСКИЙ МЕЖДУНАРОДНЫЙ ЭКОНОМИЧЕСКИЙ ФОРУМ -2022 «НОВЫЙ МИР – НОВЫЕ ВОЗМОЖНОСТИ»</vt:lpstr>
      <vt:lpstr>Направление «Новый экономический порядок: отвечая на вызовы времен» Сессия «Мировой океан и глобальные трансформации: какой флот нужен России и миру?» (16.06.2022)</vt:lpstr>
      <vt:lpstr>АО «Объединенная судостроительная корпорация» (АО «ОСК»)</vt:lpstr>
      <vt:lpstr>Некоторые итоги ПМЭФ- 2022</vt:lpstr>
      <vt:lpstr>Последние новости морской отрасли Российской Федерации</vt:lpstr>
      <vt:lpstr>Таблица 1. Рейтинг стран-производителей рыбной и аквакультурной продукции, млн тонн, 2018 г.</vt:lpstr>
      <vt:lpstr>Таблица 2. Вылов морских биоресурсов российскими рыбопромысловыми компаниями, тыс. тонн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«Синяя экономика» Европейского союза  The Blue Economy of the European Union</dc:title>
  <dc:creator>Ольга К.</dc:creator>
  <cp:lastModifiedBy>Ольга К.</cp:lastModifiedBy>
  <cp:revision>404</cp:revision>
  <dcterms:created xsi:type="dcterms:W3CDTF">2021-02-26T07:14:55Z</dcterms:created>
  <dcterms:modified xsi:type="dcterms:W3CDTF">2022-07-13T20:33:14Z</dcterms:modified>
</cp:coreProperties>
</file>