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0"/>
  </p:notesMasterIdLst>
  <p:sldIdLst>
    <p:sldId id="256" r:id="rId2"/>
    <p:sldId id="302" r:id="rId3"/>
    <p:sldId id="329" r:id="rId4"/>
    <p:sldId id="330" r:id="rId5"/>
    <p:sldId id="332" r:id="rId6"/>
    <p:sldId id="331" r:id="rId7"/>
    <p:sldId id="344" r:id="rId8"/>
    <p:sldId id="337" r:id="rId9"/>
    <p:sldId id="338" r:id="rId10"/>
    <p:sldId id="336" r:id="rId11"/>
    <p:sldId id="339" r:id="rId12"/>
    <p:sldId id="333" r:id="rId13"/>
    <p:sldId id="335" r:id="rId14"/>
    <p:sldId id="334" r:id="rId15"/>
    <p:sldId id="340" r:id="rId16"/>
    <p:sldId id="341" r:id="rId17"/>
    <p:sldId id="342" r:id="rId18"/>
    <p:sldId id="343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3"/>
    <a:srgbClr val="0080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XCEL\&#1042;&#1072;&#1083;&#1102;&#1090;&#1099;\Turnover_BIS_by%20countries_1998-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6162885362464"/>
          <c:y val="5.0019603921128718E-2"/>
          <c:w val="0.83778079317351839"/>
          <c:h val="0.884153637038729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Лист1!$A$25:$A$31</c:f>
              <c:strCache>
                <c:ptCount val="7"/>
                <c:pt idx="0">
                  <c:v>1998.</c:v>
                </c:pt>
                <c:pt idx="1">
                  <c:v>2001.</c:v>
                </c:pt>
                <c:pt idx="2">
                  <c:v>2004.</c:v>
                </c:pt>
                <c:pt idx="3">
                  <c:v>2007.</c:v>
                </c:pt>
                <c:pt idx="4">
                  <c:v>2010.</c:v>
                </c:pt>
                <c:pt idx="5">
                  <c:v>2013.</c:v>
                </c:pt>
                <c:pt idx="6">
                  <c:v>2016. </c:v>
                </c:pt>
              </c:strCache>
            </c:strRef>
          </c:cat>
          <c:val>
            <c:numRef>
              <c:f>Лист1!$B$25:$B$31</c:f>
              <c:numCache>
                <c:formatCode>General</c:formatCode>
                <c:ptCount val="7"/>
                <c:pt idx="0">
                  <c:v>1325</c:v>
                </c:pt>
                <c:pt idx="1">
                  <c:v>1114</c:v>
                </c:pt>
                <c:pt idx="2">
                  <c:v>1702</c:v>
                </c:pt>
                <c:pt idx="3">
                  <c:v>2845</c:v>
                </c:pt>
                <c:pt idx="4">
                  <c:v>3371</c:v>
                </c:pt>
                <c:pt idx="5">
                  <c:v>4662</c:v>
                </c:pt>
                <c:pt idx="6">
                  <c:v>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F-4A72-A5EA-9C747F5A11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16757552"/>
        <c:axId val="516749352"/>
      </c:barChart>
      <c:catAx>
        <c:axId val="51675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749352"/>
        <c:crosses val="autoZero"/>
        <c:auto val="1"/>
        <c:lblAlgn val="ctr"/>
        <c:lblOffset val="100"/>
        <c:noMultiLvlLbl val="0"/>
      </c:catAx>
      <c:valAx>
        <c:axId val="51674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75755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9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9C416A76-5FC8-475E-BE1C-927EA46C64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8055A01-E51E-41A2-A71E-93E1950702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C948AD82-4D8E-4F39-98CF-9EBC1BC779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F1A7CB06-CE1C-48A4-93A7-59E841A298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BEC2A404-A6D8-443A-B684-35572415D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BAFE6B-0F8E-4F0E-9CB7-678C6380E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2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D0DB0-0C16-4334-995F-E22142CBA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46FB2-6BF4-470B-A9A7-6E471EF96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B9E2A-69C8-454A-80D1-2C97521B5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A504-C3D0-4DD4-B959-C29A75A01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51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1426-4AF1-414D-9C21-9FBA91C3C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9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CDFC-3877-44F0-A786-3FF2A166B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97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60F3-308E-4B80-96BF-180619B61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35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B689-D9B8-4272-A255-9D5893C1F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42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35EF-7D24-4865-85F0-16B5D68BC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2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5652-7E83-4B34-A93A-A35C078E9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21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5660-DF54-4F3C-835A-B9E38059F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41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AF41-ABDB-4626-B522-422676ABA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1C46-D495-4C37-9A97-442F2DB75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0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6C21-72F6-44CF-82F9-26FC43C5C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6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536D-BB71-4A3B-A931-8C5C615B0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2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815E-B48B-4FC9-8E38-BCCD1C7FA7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46D4F-7299-46E4-9C63-CAD0C6A99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01C4-FDB7-4B7E-A853-0B2C64579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10CE-C346-413E-95B4-5466BE3DEC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6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4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C750CA-28C3-4ADA-BEBC-4EF9A6FF2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404193"/>
          </a:xfrm>
        </p:spPr>
        <p:txBody>
          <a:bodyPr/>
          <a:lstStyle/>
          <a:p>
            <a:r>
              <a:rPr lang="en-US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from the Russian Perspective</a:t>
            </a: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4A6427-5CFA-4658-AA47-C88BCBD7E9ED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AE6EC2-85FC-4F90-82AA-F965BC372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72200" y="3068960"/>
            <a:ext cx="2664296" cy="2835534"/>
          </a:xfrm>
          <a:solidFill>
            <a:schemeClr val="accent3">
              <a:alpha val="0"/>
            </a:schemeClr>
          </a:solidFill>
        </p:spPr>
        <p:txBody>
          <a:bodyPr/>
          <a:lstStyle/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Olga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Butorina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Europe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Russian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Academy 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Sciences</a:t>
            </a:r>
          </a:p>
          <a:p>
            <a:pPr marL="0" indent="0" algn="r">
              <a:buNone/>
              <a:defRPr/>
            </a:pPr>
            <a:r>
              <a:rPr lang="ru-RU" sz="24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7D34B1D-A4B5-481C-9132-EC95FB398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76695"/>
              </p:ext>
            </p:extLst>
          </p:nvPr>
        </p:nvGraphicFramePr>
        <p:xfrm>
          <a:off x="74035" y="1931255"/>
          <a:ext cx="6156176" cy="397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hoto Editor Photo" r:id="rId3" imgW="6668431" imgH="4304762" progId="MSPhotoEd.3">
                  <p:embed/>
                </p:oleObj>
              </mc:Choice>
              <mc:Fallback>
                <p:oleObj name="Photo Editor Photo" r:id="rId3" imgW="6668431" imgH="4304762" progId="MSPhotoEd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CA94767-B80F-47E1-930E-2A57B4860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5" y="1931255"/>
                        <a:ext cx="6156176" cy="3973239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3652F-AC10-4FE7-8E01-43E2C292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role of the Euro, ECB-2017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8950AF-BEDC-46AF-8D14-7E8BC1D542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04" y="1736981"/>
            <a:ext cx="4725342" cy="4622485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041772A1-C7FC-47A9-98D0-5B2F4212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4088" y="1752600"/>
            <a:ext cx="3456384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Euro remains second most important currency in international monetary system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3BCBC-4739-4177-9DD9-3EA540B8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85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3A69C-034C-45A9-87FB-39359573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48AE0C-413E-495C-AC5B-7BBAD92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/>
              <a:t>Dollarization, USD as a unit of account for business and households.</a:t>
            </a:r>
          </a:p>
          <a:p>
            <a:r>
              <a:rPr lang="en-US" altLang="ru-RU" dirty="0"/>
              <a:t>Lack of experience and expertise. </a:t>
            </a:r>
          </a:p>
          <a:p>
            <a:r>
              <a:rPr lang="en-US" altLang="ru-RU" dirty="0"/>
              <a:t>Euro markets are less deep and liquid than dollar markets.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F6E72D-5870-44CD-A5CE-0A72064E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51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7729B-3A6B-487C-8168-F83E7226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interbank FX market</a:t>
            </a:r>
            <a:endParaRPr lang="ru-RU" dirty="0"/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F0AB64FE-77ED-4C0F-944E-0D141EF77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184" y="1752600"/>
            <a:ext cx="2664296" cy="42672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Dollar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Ruble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D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</a:t>
            </a:r>
          </a:p>
          <a:p>
            <a:pPr marL="0" indent="0">
              <a:buNone/>
            </a:pPr>
            <a:r>
              <a:rPr lang="en-US" dirty="0"/>
              <a:t>Almost total euro turnover =EUR-USD</a:t>
            </a:r>
          </a:p>
          <a:p>
            <a:pPr marL="0" indent="0">
              <a:buNone/>
            </a:pPr>
            <a:r>
              <a:rPr lang="en-US" dirty="0"/>
              <a:t>operations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CEB586-0850-4595-BF03-1C1017BC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F30296-2E9E-4811-B503-CC031F06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752600"/>
            <a:ext cx="5941292" cy="41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8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C3689D5-C81D-4A69-A2CB-20F3E81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 as a peg currency in RF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F673359-A2DA-41E6-BC5D-12B1EE44C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200" dirty="0"/>
              <a:t>01.02.2005 Bank of Russia: basket of currencies for exchange rate policy </a:t>
            </a:r>
            <a:r>
              <a:rPr lang="ru-RU" altLang="ru-RU" sz="3200" dirty="0"/>
              <a:t>0,1 </a:t>
            </a:r>
            <a:r>
              <a:rPr lang="en-US" altLang="ru-RU" sz="3200" dirty="0"/>
              <a:t>EUR and </a:t>
            </a:r>
            <a:r>
              <a:rPr lang="ru-RU" altLang="ru-RU" sz="3200" dirty="0"/>
              <a:t>0,9 </a:t>
            </a:r>
            <a:r>
              <a:rPr lang="en-US" altLang="ru-RU" sz="3200" dirty="0"/>
              <a:t>USD</a:t>
            </a:r>
            <a:r>
              <a:rPr lang="ru-RU" altLang="ru-RU" sz="3200" dirty="0"/>
              <a:t> </a:t>
            </a:r>
          </a:p>
          <a:p>
            <a:r>
              <a:rPr lang="en-US" altLang="ru-RU" sz="3200" dirty="0"/>
              <a:t>02.12.2005</a:t>
            </a:r>
            <a:r>
              <a:rPr lang="ru-RU" altLang="ru-RU" sz="3200" dirty="0"/>
              <a:t>: </a:t>
            </a:r>
            <a:r>
              <a:rPr lang="ru-RU" altLang="ru-RU" sz="3200" dirty="0">
                <a:solidFill>
                  <a:srgbClr val="FF0000"/>
                </a:solidFill>
              </a:rPr>
              <a:t>0,4 </a:t>
            </a:r>
            <a:r>
              <a:rPr lang="en-US" altLang="ru-RU" sz="3200" dirty="0">
                <a:solidFill>
                  <a:srgbClr val="FF0000"/>
                </a:solidFill>
              </a:rPr>
              <a:t>EUR and </a:t>
            </a:r>
            <a:r>
              <a:rPr lang="ru-RU" altLang="ru-RU" sz="3200" dirty="0">
                <a:solidFill>
                  <a:srgbClr val="FF0000"/>
                </a:solidFill>
              </a:rPr>
              <a:t>0,6</a:t>
            </a:r>
            <a:r>
              <a:rPr lang="en-US" altLang="ru-RU" sz="3200" dirty="0">
                <a:solidFill>
                  <a:srgbClr val="FF0000"/>
                </a:solidFill>
              </a:rPr>
              <a:t> USD</a:t>
            </a:r>
            <a:r>
              <a:rPr lang="ru-RU" altLang="ru-RU" sz="3200" dirty="0">
                <a:solidFill>
                  <a:srgbClr val="FF0000"/>
                </a:solidFill>
              </a:rPr>
              <a:t> </a:t>
            </a:r>
          </a:p>
          <a:p>
            <a:r>
              <a:rPr lang="ru-RU" altLang="ru-RU" sz="3200" dirty="0"/>
              <a:t>25</a:t>
            </a:r>
            <a:r>
              <a:rPr lang="en-US" altLang="ru-RU" sz="3200" dirty="0"/>
              <a:t>.08.2</a:t>
            </a:r>
            <a:r>
              <a:rPr lang="ru-RU" altLang="ru-RU" sz="3200" dirty="0"/>
              <a:t>005</a:t>
            </a:r>
            <a:r>
              <a:rPr lang="en-US" altLang="ru-RU" sz="3200" dirty="0"/>
              <a:t> – first FX interventions EUR-RUB. </a:t>
            </a:r>
            <a:endParaRPr lang="en-US" dirty="0"/>
          </a:p>
          <a:p>
            <a:r>
              <a:rPr lang="en-US" dirty="0"/>
              <a:t>November 2014 – FX margins were eliminated.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B85EC7-DBCE-487C-A022-A318B479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79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A4C6CD8-6A91-4CFF-B3AD-74DF6956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loans to corporate sector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0EEF7DF-3096-4CC9-983F-3E5997651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722" y="1752600"/>
            <a:ext cx="7667031" cy="42672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35A8EC-7628-4364-8B2C-F874A07F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56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EC4CF-3AD8-472F-91F0-69B87831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04800"/>
            <a:ext cx="8856984" cy="1216025"/>
          </a:xfrm>
        </p:spPr>
        <p:txBody>
          <a:bodyPr/>
          <a:lstStyle/>
          <a:p>
            <a:r>
              <a:rPr lang="en-US" sz="3600" b="1" dirty="0"/>
              <a:t>RUB-USD spreads </a:t>
            </a:r>
            <a:r>
              <a:rPr lang="en-US" sz="3600" dirty="0"/>
              <a:t>= 1,0 – 1,3</a:t>
            </a:r>
            <a:br>
              <a:rPr lang="en-US" sz="3600" b="1" dirty="0"/>
            </a:br>
            <a:r>
              <a:rPr lang="en-US" sz="3600" dirty="0"/>
              <a:t>18.04-16.05.2018, RBC</a:t>
            </a: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A4CEFC-BD11-4224-8DE2-EEB82D019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787" y="1844824"/>
            <a:ext cx="8514693" cy="410445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614E68-C269-4112-B8BA-ED30CA98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28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869D-7114-44A7-A4F2-47FD48C9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RUB-USD spreads </a:t>
            </a:r>
            <a:r>
              <a:rPr lang="en-US" sz="3600" dirty="0"/>
              <a:t>= 1,3 – 1,7</a:t>
            </a:r>
            <a:br>
              <a:rPr lang="en-US" sz="3600" b="1" dirty="0"/>
            </a:br>
            <a:r>
              <a:rPr lang="en-US" sz="3600" dirty="0"/>
              <a:t>18.04-16.05.2018, RBC</a:t>
            </a: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9BDEB7-23AD-491D-B30E-CC32F06E0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38" y="1916833"/>
            <a:ext cx="8001000" cy="424847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F225C8-7163-40EE-9E91-31F19DE9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88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CD938-9A61-4D69-82C2-4F776E3A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276808"/>
            <a:ext cx="8001000" cy="1216025"/>
          </a:xfrm>
        </p:spPr>
        <p:txBody>
          <a:bodyPr/>
          <a:lstStyle/>
          <a:p>
            <a:r>
              <a:rPr lang="en-US" dirty="0"/>
              <a:t>RUB weighted spreads, 16.05.2018 - RBC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82AE3-CE3F-4513-902B-2BD66B20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B735CC-2523-435B-BF75-0BBB9395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E255F11-CFCE-4472-BDB3-6AB11D518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95178"/>
              </p:ext>
            </p:extLst>
          </p:nvPr>
        </p:nvGraphicFramePr>
        <p:xfrm>
          <a:off x="1763688" y="2060849"/>
          <a:ext cx="5256584" cy="390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3072810574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17561758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EUR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2,11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790501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USD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2,28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95963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GBP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4,92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364872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CHF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effectLst/>
                        </a:rPr>
                        <a:t>5,36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76282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CAD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12,73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905907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PLN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19,77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39003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CNY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19,94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499566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KZT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28,48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891962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DKK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30,68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366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46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7CD049-2F49-45D7-A703-28B148E5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the attention!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2C36CC0-9C1F-47D9-AE78-04F18E4A0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1834662"/>
            <a:ext cx="8001000" cy="410307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1D782-A1CD-474F-9793-E7B202BF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78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discuss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96CD9978-9347-47D2-8A0C-450237D9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133600"/>
            <a:ext cx="8001000" cy="3886200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en-US" dirty="0"/>
              <a:t>Partners’ policy goals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en-US" dirty="0"/>
              <a:t>Russia at the global FX markets </a:t>
            </a:r>
            <a:r>
              <a:rPr lang="ru-RU" dirty="0"/>
              <a:t> 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en-US" dirty="0"/>
              <a:t>Euro as an international currency in Russia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en-US" dirty="0"/>
              <a:t>Liquidity enigma 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endParaRPr lang="ru-RU" dirty="0"/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AB7DA9-BADA-4891-BE9B-81ECFCC12765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56FD9-FA15-4435-B34C-0B3129C1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Russia’s explicit policy goals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7E9EC-6495-43CB-B78F-68FDCC32C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7821686" cy="4267200"/>
          </a:xfrm>
        </p:spPr>
        <p:txBody>
          <a:bodyPr/>
          <a:lstStyle/>
          <a:p>
            <a:r>
              <a:rPr lang="en-US" dirty="0"/>
              <a:t>To diversify currency structure of international payments</a:t>
            </a:r>
          </a:p>
          <a:p>
            <a:r>
              <a:rPr lang="en-US" dirty="0"/>
              <a:t>To decrease country’s dependence on US dollar</a:t>
            </a:r>
          </a:p>
          <a:p>
            <a:r>
              <a:rPr lang="en-US" dirty="0"/>
              <a:t>To reduce foreign exchange risks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413A1-A4A9-49A7-ACF9-9329DC43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1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31DC1-66A2-4FCF-8356-E2D31A43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implicit policy goals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06904-82BE-4794-8B51-D4603A600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the euro a key international currency</a:t>
            </a:r>
          </a:p>
          <a:p>
            <a:r>
              <a:rPr lang="en-US" dirty="0"/>
              <a:t>To use euro as an invoice/settlement currency in energy trade</a:t>
            </a:r>
          </a:p>
          <a:p>
            <a:r>
              <a:rPr lang="en-US" dirty="0"/>
              <a:t>To make euro an attractive foreign currency for non-EU Europe, CIS, Mediterranean region.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4108C8-1D77-4586-9399-9BE54D80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90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A7FCC-0725-4458-826E-7AA778AF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035968"/>
          </a:xfrm>
        </p:spPr>
        <p:txBody>
          <a:bodyPr/>
          <a:lstStyle/>
          <a:p>
            <a:r>
              <a:rPr lang="en-US" sz="3600" b="1" dirty="0"/>
              <a:t>Turnover </a:t>
            </a:r>
            <a:r>
              <a:rPr lang="en-US" sz="3600" dirty="0"/>
              <a:t>of OTC FX instruments</a:t>
            </a:r>
            <a:br>
              <a:rPr lang="en-US" sz="3600" dirty="0"/>
            </a:br>
            <a:r>
              <a:rPr lang="en-US" sz="3600" b="1" dirty="0"/>
              <a:t>by currency</a:t>
            </a:r>
            <a:r>
              <a:rPr lang="en-US" sz="3600" dirty="0"/>
              <a:t>, </a:t>
            </a:r>
            <a:r>
              <a:rPr lang="en-US" sz="3600" dirty="0" err="1"/>
              <a:t>bln</a:t>
            </a:r>
            <a:r>
              <a:rPr lang="en-US" sz="3600" dirty="0"/>
              <a:t> USD, BIS</a:t>
            </a:r>
            <a:endParaRPr lang="ru-RU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1E286F-6A7C-4FCF-A824-0D901BD8C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063" y="1422855"/>
            <a:ext cx="3024337" cy="493251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Shares – 2016</a:t>
            </a:r>
          </a:p>
          <a:p>
            <a:r>
              <a:rPr lang="en-US" sz="2400" dirty="0"/>
              <a:t>USD – 88%</a:t>
            </a:r>
          </a:p>
          <a:p>
            <a:r>
              <a:rPr lang="en-US" sz="2400" dirty="0"/>
              <a:t>EUR – 31%</a:t>
            </a:r>
          </a:p>
          <a:p>
            <a:r>
              <a:rPr lang="en-US" sz="2400" dirty="0"/>
              <a:t>JPY – 22%</a:t>
            </a:r>
          </a:p>
          <a:p>
            <a:r>
              <a:rPr lang="en-US" sz="2400" dirty="0"/>
              <a:t>GBP – 13%</a:t>
            </a:r>
          </a:p>
          <a:p>
            <a:r>
              <a:rPr lang="en-US" sz="2400" dirty="0"/>
              <a:t>AUD – 7%</a:t>
            </a:r>
          </a:p>
          <a:p>
            <a:r>
              <a:rPr lang="en-US" sz="2400" dirty="0"/>
              <a:t>CAD – 5%</a:t>
            </a:r>
          </a:p>
          <a:p>
            <a:r>
              <a:rPr lang="en-US" sz="2400" dirty="0"/>
              <a:t>CHF – 5%</a:t>
            </a:r>
          </a:p>
          <a:p>
            <a:r>
              <a:rPr lang="en-US" sz="2400" dirty="0"/>
              <a:t>CNY – 4%</a:t>
            </a:r>
          </a:p>
          <a:p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 – 1%</a:t>
            </a:r>
          </a:p>
          <a:p>
            <a:r>
              <a:rPr lang="en-US" sz="2400" dirty="0"/>
              <a:t>PLN – 1%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CC8376-4DE8-47F8-9E21-9813E526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25FB0DD-5621-44E2-A915-10B54727D0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9017707"/>
              </p:ext>
            </p:extLst>
          </p:nvPr>
        </p:nvGraphicFramePr>
        <p:xfrm>
          <a:off x="107504" y="1520825"/>
          <a:ext cx="5184576" cy="464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19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869D8-290F-4F50-A16E-5E2F095A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Turnover </a:t>
            </a:r>
            <a:r>
              <a:rPr lang="en-US" sz="3200" dirty="0"/>
              <a:t>of OTC FX instruments</a:t>
            </a:r>
            <a:br>
              <a:rPr lang="en-US" sz="3200" dirty="0"/>
            </a:br>
            <a:r>
              <a:rPr lang="en-US" sz="3200" b="1" dirty="0"/>
              <a:t>by country</a:t>
            </a:r>
            <a:r>
              <a:rPr lang="en-US" sz="3200" dirty="0"/>
              <a:t>, BIS</a:t>
            </a:r>
            <a:endParaRPr lang="ru-RU" sz="3200" dirty="0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535B48C-0779-434A-9E19-D7BA1F2B63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2311528"/>
              </p:ext>
            </p:extLst>
          </p:nvPr>
        </p:nvGraphicFramePr>
        <p:xfrm>
          <a:off x="323528" y="1844824"/>
          <a:ext cx="4167508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32">
                  <a:extLst>
                    <a:ext uri="{9D8B030D-6E8A-4147-A177-3AD203B41FA5}">
                      <a16:colId xmlns:a16="http://schemas.microsoft.com/office/drawing/2014/main" val="1173332268"/>
                    </a:ext>
                  </a:extLst>
                </a:gridCol>
                <a:gridCol w="1296432">
                  <a:extLst>
                    <a:ext uri="{9D8B030D-6E8A-4147-A177-3AD203B41FA5}">
                      <a16:colId xmlns:a16="http://schemas.microsoft.com/office/drawing/2014/main" val="3681591663"/>
                    </a:ext>
                  </a:extLst>
                </a:gridCol>
                <a:gridCol w="609786">
                  <a:extLst>
                    <a:ext uri="{9D8B030D-6E8A-4147-A177-3AD203B41FA5}">
                      <a16:colId xmlns:a16="http://schemas.microsoft.com/office/drawing/2014/main" val="2352970390"/>
                    </a:ext>
                  </a:extLst>
                </a:gridCol>
                <a:gridCol w="609786">
                  <a:extLst>
                    <a:ext uri="{9D8B030D-6E8A-4147-A177-3AD203B41FA5}">
                      <a16:colId xmlns:a16="http://schemas.microsoft.com/office/drawing/2014/main" val="1694161084"/>
                    </a:ext>
                  </a:extLst>
                </a:gridCol>
                <a:gridCol w="609786">
                  <a:extLst>
                    <a:ext uri="{9D8B030D-6E8A-4147-A177-3AD203B41FA5}">
                      <a16:colId xmlns:a16="http://schemas.microsoft.com/office/drawing/2014/main" val="2457452498"/>
                    </a:ext>
                  </a:extLst>
                </a:gridCol>
                <a:gridCol w="609786">
                  <a:extLst>
                    <a:ext uri="{9D8B030D-6E8A-4147-A177-3AD203B41FA5}">
                      <a16:colId xmlns:a16="http://schemas.microsoft.com/office/drawing/2014/main" val="212124275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1998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1435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Total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2099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6514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34816278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UK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32,6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36,9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578708685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USA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2185632055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Japan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399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417357481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Singapore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431970849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Switzerland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77705857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Hong Kong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6,7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1109101019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France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1997992747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Australia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4212761345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Germany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652011753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Denmark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2424309278"/>
                  </a:ext>
                </a:extLst>
              </a:tr>
            </a:tbl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5D09AA40-9CAE-4102-8B86-119295E2833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1582823"/>
              </p:ext>
            </p:extLst>
          </p:nvPr>
        </p:nvGraphicFramePr>
        <p:xfrm>
          <a:off x="4643438" y="1844824"/>
          <a:ext cx="4321049" cy="367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845">
                  <a:extLst>
                    <a:ext uri="{9D8B030D-6E8A-4147-A177-3AD203B41FA5}">
                      <a16:colId xmlns:a16="http://schemas.microsoft.com/office/drawing/2014/main" val="1591121408"/>
                    </a:ext>
                  </a:extLst>
                </a:gridCol>
                <a:gridCol w="1344196">
                  <a:extLst>
                    <a:ext uri="{9D8B030D-6E8A-4147-A177-3AD203B41FA5}">
                      <a16:colId xmlns:a16="http://schemas.microsoft.com/office/drawing/2014/main" val="2904039521"/>
                    </a:ext>
                  </a:extLst>
                </a:gridCol>
                <a:gridCol w="632252">
                  <a:extLst>
                    <a:ext uri="{9D8B030D-6E8A-4147-A177-3AD203B41FA5}">
                      <a16:colId xmlns:a16="http://schemas.microsoft.com/office/drawing/2014/main" val="2768315649"/>
                    </a:ext>
                  </a:extLst>
                </a:gridCol>
                <a:gridCol w="632252">
                  <a:extLst>
                    <a:ext uri="{9D8B030D-6E8A-4147-A177-3AD203B41FA5}">
                      <a16:colId xmlns:a16="http://schemas.microsoft.com/office/drawing/2014/main" val="3201296569"/>
                    </a:ext>
                  </a:extLst>
                </a:gridCol>
                <a:gridCol w="632252">
                  <a:extLst>
                    <a:ext uri="{9D8B030D-6E8A-4147-A177-3AD203B41FA5}">
                      <a16:colId xmlns:a16="http://schemas.microsoft.com/office/drawing/2014/main" val="1839909811"/>
                    </a:ext>
                  </a:extLst>
                </a:gridCol>
                <a:gridCol w="632252">
                  <a:extLst>
                    <a:ext uri="{9D8B030D-6E8A-4147-A177-3AD203B41FA5}">
                      <a16:colId xmlns:a16="http://schemas.microsoft.com/office/drawing/2014/main" val="3319664462"/>
                    </a:ext>
                  </a:extLst>
                </a:gridCol>
              </a:tblGrid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857912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Total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2099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6514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587108808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Denmark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2860666775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Canada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2956040289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Netherlands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553326856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China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</a:rPr>
                        <a:t>1,1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767899584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Korea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1907526511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chemeClr val="accent6"/>
                          </a:solidFill>
                          <a:effectLst/>
                        </a:rPr>
                        <a:t>Russia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</a:rPr>
                        <a:t>0,5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</a:rPr>
                        <a:t>45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/>
                          </a:solidFill>
                          <a:effectLst/>
                        </a:rPr>
                        <a:t>0,7</a:t>
                      </a:r>
                      <a:endParaRPr lang="ru-RU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064391649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Sweden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1097032064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Norway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3112209002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Luxembourg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477320669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India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1523668556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Spain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8" marR="64598" marT="0" marB="0" anchor="b"/>
                </a:tc>
                <a:extLst>
                  <a:ext uri="{0D108BD9-81ED-4DB2-BD59-A6C34878D82A}">
                    <a16:rowId xmlns:a16="http://schemas.microsoft.com/office/drawing/2014/main" val="241120855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12D1BE-DE41-4C70-A614-C80FFB12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31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3E3CCAB-1598-40BF-8D8D-13B34E7E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the international currency</a:t>
            </a:r>
            <a:endParaRPr lang="ru-RU" sz="1800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7A39C71-BF33-45CE-B4E6-D4A2A26122A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645856"/>
              </p:ext>
            </p:extLst>
          </p:nvPr>
        </p:nvGraphicFramePr>
        <p:xfrm>
          <a:off x="566738" y="1752600"/>
          <a:ext cx="7967661" cy="254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887">
                  <a:extLst>
                    <a:ext uri="{9D8B030D-6E8A-4147-A177-3AD203B41FA5}">
                      <a16:colId xmlns:a16="http://schemas.microsoft.com/office/drawing/2014/main" val="1631017038"/>
                    </a:ext>
                  </a:extLst>
                </a:gridCol>
                <a:gridCol w="2655887">
                  <a:extLst>
                    <a:ext uri="{9D8B030D-6E8A-4147-A177-3AD203B41FA5}">
                      <a16:colId xmlns:a16="http://schemas.microsoft.com/office/drawing/2014/main" val="1217842382"/>
                    </a:ext>
                  </a:extLst>
                </a:gridCol>
                <a:gridCol w="2655887">
                  <a:extLst>
                    <a:ext uri="{9D8B030D-6E8A-4147-A177-3AD203B41FA5}">
                      <a16:colId xmlns:a16="http://schemas.microsoft.com/office/drawing/2014/main" val="3892051275"/>
                    </a:ext>
                  </a:extLst>
                </a:gridCol>
              </a:tblGrid>
              <a:tr h="419384">
                <a:tc>
                  <a:txBody>
                    <a:bodyPr/>
                    <a:lstStyle/>
                    <a:p>
                      <a:r>
                        <a:rPr lang="en-US" sz="2000" dirty="0"/>
                        <a:t>Functions</a:t>
                      </a:r>
                      <a:endParaRPr lang="ru-RU" sz="2000" dirty="0"/>
                    </a:p>
                  </a:txBody>
                  <a:tcPr marL="44849" marR="44849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Private use</a:t>
                      </a:r>
                      <a:endParaRPr lang="ru-RU" sz="2000" dirty="0"/>
                    </a:p>
                  </a:txBody>
                  <a:tcPr marL="44849" marR="44849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Public use</a:t>
                      </a:r>
                      <a:endParaRPr lang="ru-RU" sz="2000" dirty="0"/>
                    </a:p>
                  </a:txBody>
                  <a:tcPr marL="44849" marR="44849"/>
                </a:tc>
                <a:extLst>
                  <a:ext uri="{0D108BD9-81ED-4DB2-BD59-A6C34878D82A}">
                    <a16:rowId xmlns:a16="http://schemas.microsoft.com/office/drawing/2014/main" val="265594410"/>
                  </a:ext>
                </a:extLst>
              </a:tr>
              <a:tr h="958592">
                <a:tc>
                  <a:txBody>
                    <a:bodyPr/>
                    <a:lstStyle/>
                    <a:p>
                      <a:r>
                        <a:rPr lang="en-US" sz="2000" dirty="0"/>
                        <a:t>Means of payments</a:t>
                      </a:r>
                      <a:endParaRPr lang="ru-RU" sz="2000" dirty="0"/>
                    </a:p>
                  </a:txBody>
                  <a:tcPr marL="44849" marR="44849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Vehicle currency, currency substitution</a:t>
                      </a:r>
                      <a:endParaRPr lang="ru-RU" sz="2000" dirty="0"/>
                    </a:p>
                  </a:txBody>
                  <a:tcPr marL="44849" marR="44849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Intervention currency</a:t>
                      </a:r>
                      <a:endParaRPr lang="ru-RU" sz="2000" dirty="0"/>
                    </a:p>
                  </a:txBody>
                  <a:tcPr marL="44849" marR="44849"/>
                </a:tc>
                <a:extLst>
                  <a:ext uri="{0D108BD9-81ED-4DB2-BD59-A6C34878D82A}">
                    <a16:rowId xmlns:a16="http://schemas.microsoft.com/office/drawing/2014/main" val="3802391967"/>
                  </a:ext>
                </a:extLst>
              </a:tr>
              <a:tr h="419384">
                <a:tc>
                  <a:txBody>
                    <a:bodyPr/>
                    <a:lstStyle/>
                    <a:p>
                      <a:r>
                        <a:rPr lang="en-US" sz="2000" dirty="0"/>
                        <a:t>Unit of account</a:t>
                      </a:r>
                      <a:endParaRPr lang="ru-RU" sz="2000" dirty="0"/>
                    </a:p>
                  </a:txBody>
                  <a:tcPr marL="44849" marR="44849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Invoice currency </a:t>
                      </a:r>
                      <a:endParaRPr lang="ru-RU" sz="2000" dirty="0"/>
                    </a:p>
                  </a:txBody>
                  <a:tcPr marL="44849" marR="44849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Anchor</a:t>
                      </a:r>
                      <a:endParaRPr lang="ru-RU" sz="2000" dirty="0"/>
                    </a:p>
                  </a:txBody>
                  <a:tcPr marL="44849" marR="44849"/>
                </a:tc>
                <a:extLst>
                  <a:ext uri="{0D108BD9-81ED-4DB2-BD59-A6C34878D82A}">
                    <a16:rowId xmlns:a16="http://schemas.microsoft.com/office/drawing/2014/main" val="3131440542"/>
                  </a:ext>
                </a:extLst>
              </a:tr>
              <a:tr h="599120">
                <a:tc>
                  <a:txBody>
                    <a:bodyPr/>
                    <a:lstStyle/>
                    <a:p>
                      <a:r>
                        <a:rPr lang="en-US" sz="2000" dirty="0"/>
                        <a:t>Store of value</a:t>
                      </a:r>
                      <a:endParaRPr lang="ru-RU" sz="2000" dirty="0"/>
                    </a:p>
                  </a:txBody>
                  <a:tcPr marL="44849" marR="44849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Investment &amp; financing</a:t>
                      </a:r>
                      <a:endParaRPr lang="ru-RU" sz="2000" dirty="0"/>
                    </a:p>
                  </a:txBody>
                  <a:tcPr marL="44849" marR="44849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Official reserves</a:t>
                      </a:r>
                      <a:endParaRPr lang="ru-RU" sz="2000" dirty="0"/>
                    </a:p>
                  </a:txBody>
                  <a:tcPr marL="44849" marR="44849"/>
                </a:tc>
                <a:extLst>
                  <a:ext uri="{0D108BD9-81ED-4DB2-BD59-A6C34878D82A}">
                    <a16:rowId xmlns:a16="http://schemas.microsoft.com/office/drawing/2014/main" val="3450213164"/>
                  </a:ext>
                </a:extLst>
              </a:tr>
            </a:tbl>
          </a:graphicData>
        </a:graphic>
      </p:graphicFrame>
      <p:sp>
        <p:nvSpPr>
          <p:cNvPr id="9" name="Объект 8">
            <a:extLst>
              <a:ext uri="{FF2B5EF4-FFF2-40B4-BE49-F238E27FC236}">
                <a16:creationId xmlns:a16="http://schemas.microsoft.com/office/drawing/2014/main" id="{57689E7E-F591-4370-82CF-2EE7ADA47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75" y="4581128"/>
            <a:ext cx="7993063" cy="14386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Krugman, Paul (1991) Currencies and Crises. Cambridge, MA: MIT Press</a:t>
            </a: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2E6A8D-6C94-40D3-97C8-D095C7F4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66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F859E41-FCF6-44B9-B185-031199B8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 and benefits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AD0D14C-D5D2-4E40-9D32-78A9E2A2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/>
              <a:t>Bank of Russia 1998: regulations for the use of the euro. Report. </a:t>
            </a:r>
          </a:p>
          <a:p>
            <a:r>
              <a:rPr lang="en-US" altLang="ru-RU" dirty="0"/>
              <a:t>1999 – operations at the MICEX </a:t>
            </a:r>
          </a:p>
          <a:p>
            <a:r>
              <a:rPr lang="en-US" altLang="ru-RU" dirty="0"/>
              <a:t>Transparent prices in the euro area</a:t>
            </a:r>
          </a:p>
          <a:p>
            <a:r>
              <a:rPr lang="en-US" altLang="ru-RU" dirty="0"/>
              <a:t>Lower exchange costs and FX risks (logistics, tourism)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18EE56-ADFB-47B8-9AC9-ADFC5E7E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85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27848-F047-4BAA-ADBC-607DDF62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 at the retail FX markets 2001 – 2006, %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185976-8438-4F63-A379-D8C0FAAE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8EAF21C-D136-4FBF-AD6E-473DC2AE5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C37E0E0-510E-4110-83C9-02BEDB4A7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69611"/>
              </p:ext>
            </p:extLst>
          </p:nvPr>
        </p:nvGraphicFramePr>
        <p:xfrm>
          <a:off x="578327" y="1635212"/>
          <a:ext cx="7245622" cy="48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hart" r:id="rId3" imgW="5248275" imgH="3800475" progId="Excel.Chart.8">
                  <p:embed/>
                </p:oleObj>
              </mc:Choice>
              <mc:Fallback>
                <p:oleObj name="Chart" r:id="rId3" imgW="5248275" imgH="3800475" progId="Excel.Chart.8">
                  <p:embed/>
                  <p:pic>
                    <p:nvPicPr>
                      <p:cNvPr id="125955" name="Object 3">
                        <a:extLst>
                          <a:ext uri="{FF2B5EF4-FFF2-40B4-BE49-F238E27FC236}">
                            <a16:creationId xmlns:a16="http://schemas.microsoft.com/office/drawing/2014/main" id="{6811BA85-3634-42D6-A9B2-E7CF653896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7" y="1635212"/>
                        <a:ext cx="7245622" cy="48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534420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1835</TotalTime>
  <Words>574</Words>
  <Application>Microsoft Office PowerPoint</Application>
  <PresentationFormat>Экран (4:3)</PresentationFormat>
  <Paragraphs>257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Profile</vt:lpstr>
      <vt:lpstr>Microsoft Photo Editor 3.0 Photo</vt:lpstr>
      <vt:lpstr>Microsoft Excel Chart</vt:lpstr>
      <vt:lpstr>Euro from the Russian Perspective  </vt:lpstr>
      <vt:lpstr>Issues to discuss </vt:lpstr>
      <vt:lpstr>Russia’s explicit policy goals</vt:lpstr>
      <vt:lpstr>EU implicit policy goals </vt:lpstr>
      <vt:lpstr>Turnover of OTC FX instruments by currency, bln USD, BIS</vt:lpstr>
      <vt:lpstr>Turnover of OTC FX instruments by country, BIS</vt:lpstr>
      <vt:lpstr>Functions of the international currency</vt:lpstr>
      <vt:lpstr>Preparations and benefits</vt:lpstr>
      <vt:lpstr>Spreads at the retail FX markets 2001 – 2006, %</vt:lpstr>
      <vt:lpstr>International role of the Euro, ECB-2017</vt:lpstr>
      <vt:lpstr>Challenges </vt:lpstr>
      <vt:lpstr>Russian interbank FX market</vt:lpstr>
      <vt:lpstr>Euro as a peg currency in RF</vt:lpstr>
      <vt:lpstr>Bank loans to corporate sector</vt:lpstr>
      <vt:lpstr>RUB-USD spreads = 1,0 – 1,3 18.04-16.05.2018, RBC</vt:lpstr>
      <vt:lpstr>RUB-USD spreads = 1,3 – 1,7 18.04-16.05.2018, RBC</vt:lpstr>
      <vt:lpstr>RUB weighted spreads, 16.05.2018 - RBC</vt:lpstr>
      <vt:lpstr>Thank you for the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Bytorina_O_V</dc:creator>
  <cp:lastModifiedBy>Ольга</cp:lastModifiedBy>
  <cp:revision>118</cp:revision>
  <dcterms:created xsi:type="dcterms:W3CDTF">2006-11-09T08:03:11Z</dcterms:created>
  <dcterms:modified xsi:type="dcterms:W3CDTF">2018-05-17T18:15:27Z</dcterms:modified>
</cp:coreProperties>
</file>