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83" r:id="rId3"/>
    <p:sldId id="284" r:id="rId4"/>
    <p:sldId id="285" r:id="rId5"/>
    <p:sldId id="286" r:id="rId6"/>
    <p:sldId id="293" r:id="rId7"/>
    <p:sldId id="294" r:id="rId8"/>
    <p:sldId id="292" r:id="rId9"/>
    <p:sldId id="290" r:id="rId10"/>
    <p:sldId id="305" r:id="rId11"/>
    <p:sldId id="291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287" r:id="rId23"/>
    <p:sldId id="288" r:id="rId24"/>
    <p:sldId id="289" r:id="rId25"/>
    <p:sldId id="306" r:id="rId26"/>
    <p:sldId id="307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E9CDDB1D-4637-44B3-A33A-7BF51C231B6F}">
          <p14:sldIdLst>
            <p14:sldId id="256"/>
          </p14:sldIdLst>
        </p14:section>
        <p14:section name="Раздел без заголовка" id="{26BC82C7-1798-4095-9462-3322D5B02121}">
          <p14:sldIdLst>
            <p14:sldId id="283"/>
            <p14:sldId id="284"/>
            <p14:sldId id="285"/>
            <p14:sldId id="286"/>
            <p14:sldId id="293"/>
            <p14:sldId id="294"/>
            <p14:sldId id="292"/>
            <p14:sldId id="290"/>
            <p14:sldId id="305"/>
            <p14:sldId id="291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287"/>
            <p14:sldId id="288"/>
            <p14:sldId id="289"/>
            <p14:sldId id="306"/>
            <p14:sldId id="30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5FA0-C8B7-477C-9C35-32CD6F5C474E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01A3-89A4-4573-8FC6-83FE8DCF17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537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5FA0-C8B7-477C-9C35-32CD6F5C474E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01A3-89A4-4573-8FC6-83FE8DCF17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336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5FA0-C8B7-477C-9C35-32CD6F5C474E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01A3-89A4-4573-8FC6-83FE8DCF1764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938784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5FA0-C8B7-477C-9C35-32CD6F5C474E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01A3-89A4-4573-8FC6-83FE8DCF17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783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5FA0-C8B7-477C-9C35-32CD6F5C474E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01A3-89A4-4573-8FC6-83FE8DCF1764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608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5FA0-C8B7-477C-9C35-32CD6F5C474E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01A3-89A4-4573-8FC6-83FE8DCF17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2483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5FA0-C8B7-477C-9C35-32CD6F5C474E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01A3-89A4-4573-8FC6-83FE8DCF17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6376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5FA0-C8B7-477C-9C35-32CD6F5C474E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01A3-89A4-4573-8FC6-83FE8DCF17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9004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5FA0-C8B7-477C-9C35-32CD6F5C474E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01A3-89A4-4573-8FC6-83FE8DCF17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2555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5FA0-C8B7-477C-9C35-32CD6F5C474E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01A3-89A4-4573-8FC6-83FE8DCF17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356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5FA0-C8B7-477C-9C35-32CD6F5C474E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01A3-89A4-4573-8FC6-83FE8DCF17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3303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5FA0-C8B7-477C-9C35-32CD6F5C474E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01A3-89A4-4573-8FC6-83FE8DCF17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355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5FA0-C8B7-477C-9C35-32CD6F5C474E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01A3-89A4-4573-8FC6-83FE8DCF17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62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5FA0-C8B7-477C-9C35-32CD6F5C474E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01A3-89A4-4573-8FC6-83FE8DCF17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876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5FA0-C8B7-477C-9C35-32CD6F5C474E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01A3-89A4-4573-8FC6-83FE8DCF17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6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5FA0-C8B7-477C-9C35-32CD6F5C474E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01A3-89A4-4573-8FC6-83FE8DCF17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565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C5FA0-C8B7-477C-9C35-32CD6F5C474E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06A01A3-89A4-4573-8FC6-83FE8DCF17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310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D99B82-9955-4368-A6DC-F80B795F47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Эволюционная теория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E83342B-DF88-49AB-9F95-7261E14118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435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7B0651-123D-453C-BD72-FF92D642A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7806"/>
          </a:xfrm>
        </p:spPr>
        <p:txBody>
          <a:bodyPr/>
          <a:lstStyle/>
          <a:p>
            <a:r>
              <a:rPr lang="ru-RU" dirty="0"/>
              <a:t>Рутины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8E707B-1457-40C2-AF5E-6BBC25A0A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67407"/>
            <a:ext cx="8596668" cy="4673956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	</a:t>
            </a:r>
            <a:r>
              <a:rPr lang="ru-RU" sz="2800" dirty="0"/>
              <a:t>Член организации – единица, которая может осуществлять нечто сама по себе.</a:t>
            </a:r>
          </a:p>
          <a:p>
            <a:pPr marL="0" indent="0" algn="just">
              <a:buNone/>
            </a:pPr>
            <a:r>
              <a:rPr lang="ru-RU" sz="2800" dirty="0"/>
              <a:t>	Типичный член организации владеет определенными умениями или рутинами.</a:t>
            </a:r>
          </a:p>
          <a:p>
            <a:pPr marL="0" indent="0" algn="just">
              <a:buNone/>
            </a:pPr>
            <a:r>
              <a:rPr lang="ru-RU" sz="2800" dirty="0"/>
              <a:t>	Совокупность умений и рутин – </a:t>
            </a:r>
            <a:r>
              <a:rPr lang="ru-RU" sz="2800" b="1" dirty="0"/>
              <a:t>репертуар</a:t>
            </a:r>
            <a:r>
              <a:rPr lang="ru-RU" sz="2800" dirty="0"/>
              <a:t> члена организации. </a:t>
            </a:r>
          </a:p>
        </p:txBody>
      </p:sp>
    </p:spTree>
    <p:extLst>
      <p:ext uri="{BB962C8B-B14F-4D97-AF65-F5344CB8AC3E}">
        <p14:creationId xmlns:p14="http://schemas.microsoft.com/office/powerpoint/2010/main" val="4132650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52338"/>
            <a:ext cx="8596668" cy="729842"/>
          </a:xfrm>
        </p:spPr>
        <p:txBody>
          <a:bodyPr/>
          <a:lstStyle/>
          <a:p>
            <a:r>
              <a:rPr lang="ru-RU" dirty="0"/>
              <a:t>Рутины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3" y="1325460"/>
            <a:ext cx="9540457" cy="5180201"/>
          </a:xfrm>
        </p:spPr>
        <p:txBody>
          <a:bodyPr/>
          <a:lstStyle/>
          <a:p>
            <a:pPr algn="just">
              <a:buNone/>
            </a:pPr>
            <a:r>
              <a:rPr lang="ru-RU" dirty="0"/>
              <a:t>			</a:t>
            </a:r>
            <a:r>
              <a:rPr lang="ru-RU" sz="2800" dirty="0"/>
              <a:t>Рутины это память организации в которой сохраняется вся ранее накопленная информация и навыки и умения. </a:t>
            </a:r>
          </a:p>
          <a:p>
            <a:pPr algn="just">
              <a:buNone/>
            </a:pPr>
            <a:r>
              <a:rPr lang="ru-RU" sz="2800" dirty="0"/>
              <a:t>			Организации запоминают путем делания (</a:t>
            </a:r>
            <a:r>
              <a:rPr lang="en-US" sz="2800" dirty="0"/>
              <a:t>remember by doing</a:t>
            </a:r>
            <a:r>
              <a:rPr lang="ru-RU" sz="2800" dirty="0"/>
              <a:t>).</a:t>
            </a:r>
          </a:p>
          <a:p>
            <a:pPr algn="just">
              <a:buNone/>
            </a:pPr>
            <a:r>
              <a:rPr lang="ru-RU" sz="2800" dirty="0"/>
              <a:t>		«…наиболее важная форма хранения специфических операционных знаний организации – </a:t>
            </a:r>
            <a:r>
              <a:rPr lang="ru-RU" sz="2800" dirty="0" err="1">
                <a:solidFill>
                  <a:srgbClr val="FF0000"/>
                </a:solidFill>
              </a:rPr>
              <a:t>рутинизация</a:t>
            </a:r>
            <a:r>
              <a:rPr lang="ru-RU" sz="2800" dirty="0"/>
              <a:t> её деятельности».</a:t>
            </a:r>
          </a:p>
          <a:p>
            <a:pPr algn="just">
              <a:buNone/>
            </a:pPr>
            <a:r>
              <a:rPr lang="ru-RU" sz="2800" dirty="0"/>
              <a:t>	(импортозамещение)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3D9476-D4F3-40AE-AB10-F7F410C60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34892"/>
            <a:ext cx="8596668" cy="864066"/>
          </a:xfrm>
        </p:spPr>
        <p:txBody>
          <a:bodyPr/>
          <a:lstStyle/>
          <a:p>
            <a:r>
              <a:rPr lang="ru-RU" dirty="0"/>
              <a:t>Эволюционный институционализм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E51DE08-9B7E-47E0-918D-6C2CEA486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99627"/>
            <a:ext cx="8596668" cy="484173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Нельсон и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Уинтер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впервые указали на существование в экономической эволюции двух диалектически противоположных процессов "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изменчивости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" (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variation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и "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отбора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" (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selection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), аналогичных биологическим мутациям и дарвиновскому отбору.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 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Изменчивость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предполагает появление промышленных инноваций в результате эвристического процесса поиска, сочетающего как динамическое, так и стохастическое поведение фирм.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Отбор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соответствует конкурентному выживанию и адаптации.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95660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A72CF2-F087-4E34-8E3E-798485611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84558"/>
            <a:ext cx="8596668" cy="788565"/>
          </a:xfrm>
        </p:spPr>
        <p:txBody>
          <a:bodyPr/>
          <a:lstStyle/>
          <a:p>
            <a:r>
              <a:rPr lang="ru-RU" dirty="0"/>
              <a:t>Эволюционный институционализм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F5DD30D-5176-4B28-94AD-69540CC62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48624"/>
            <a:ext cx="8596668" cy="548639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/>
              <a:t>	</a:t>
            </a:r>
            <a:r>
              <a:rPr lang="ru-RU" sz="2800" dirty="0"/>
              <a:t>Смена парадигм соответствует </a:t>
            </a:r>
            <a:r>
              <a:rPr lang="ru-RU" sz="2800" dirty="0" err="1"/>
              <a:t>шумпетеровским</a:t>
            </a:r>
            <a:r>
              <a:rPr lang="ru-RU" sz="2800" dirty="0"/>
              <a:t> "последовательным промышленным революциям" и циклам Кондратьева. </a:t>
            </a:r>
          </a:p>
          <a:p>
            <a:pPr marL="0" indent="0" algn="just">
              <a:buNone/>
            </a:pPr>
            <a:r>
              <a:rPr lang="ru-RU" sz="2800" dirty="0"/>
              <a:t>	Как показал Дж. </a:t>
            </a:r>
            <a:r>
              <a:rPr lang="ru-RU" sz="2800" dirty="0" err="1"/>
              <a:t>Дози</a:t>
            </a:r>
            <a:r>
              <a:rPr lang="ru-RU" sz="2800" dirty="0"/>
              <a:t> (</a:t>
            </a:r>
            <a:r>
              <a:rPr lang="ru-RU" sz="2800" dirty="0" err="1"/>
              <a:t>Dosi</a:t>
            </a:r>
            <a:r>
              <a:rPr lang="ru-RU" sz="2800" dirty="0"/>
              <a:t>), на более низких иерархических уровнях также имеются свои парадигмы различной степени общности. </a:t>
            </a:r>
          </a:p>
          <a:p>
            <a:pPr marL="0" indent="0" algn="just">
              <a:buNone/>
            </a:pPr>
            <a:r>
              <a:rPr lang="ru-RU" sz="2800" dirty="0"/>
              <a:t>	Он различает "</a:t>
            </a:r>
            <a:r>
              <a:rPr lang="ru-RU" sz="2800" b="1" dirty="0"/>
              <a:t>обыкновенный</a:t>
            </a:r>
            <a:r>
              <a:rPr lang="ru-RU" sz="2800" dirty="0"/>
              <a:t>" технический прогресс на уровне промышленных отраслей и "</a:t>
            </a:r>
            <a:r>
              <a:rPr lang="ru-RU" sz="2800" b="1" dirty="0"/>
              <a:t>экстраординарный</a:t>
            </a:r>
            <a:r>
              <a:rPr lang="ru-RU" sz="2800" dirty="0"/>
              <a:t>" прогресс, ведущий к установлению глобальной технико-экономической парадигмы. </a:t>
            </a:r>
          </a:p>
          <a:p>
            <a:pPr marL="0" indent="0" algn="just">
              <a:buNone/>
            </a:pPr>
            <a:r>
              <a:rPr lang="ru-RU" sz="2800" dirty="0"/>
              <a:t>	Технический прогресс обладает свойством универсальной масштабной инвариантности по отношению к микро-и </a:t>
            </a:r>
            <a:r>
              <a:rPr lang="ru-RU" sz="2800" dirty="0" err="1"/>
              <a:t>макропарадигмам</a:t>
            </a:r>
            <a:r>
              <a:rPr lang="ru-RU" sz="2800" dirty="0"/>
              <a:t> всех уровней.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9993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6464E3-031D-4BAA-84F3-20E26684E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67780"/>
            <a:ext cx="8596668" cy="788565"/>
          </a:xfrm>
        </p:spPr>
        <p:txBody>
          <a:bodyPr/>
          <a:lstStyle/>
          <a:p>
            <a:r>
              <a:rPr lang="ru-RU" dirty="0"/>
              <a:t>Эволюционный институционализм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85240CF-EE15-48E2-8B55-364D41CAB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40235"/>
            <a:ext cx="8596668" cy="500112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/>
              <a:t>	</a:t>
            </a:r>
            <a:r>
              <a:rPr lang="ru-RU" sz="2800" dirty="0"/>
              <a:t>Ввиду неравновесности и необратимости эволюционных процессов наиболее перспективным формальным аппаратом их описания представляется теория </a:t>
            </a:r>
            <a:r>
              <a:rPr lang="ru-RU" sz="2800" b="1" dirty="0"/>
              <a:t>самоорганизации нелинейных систем</a:t>
            </a:r>
            <a:r>
              <a:rPr lang="ru-RU" sz="2800" dirty="0"/>
              <a:t>. </a:t>
            </a:r>
          </a:p>
          <a:p>
            <a:pPr marL="0" indent="0" algn="just">
              <a:buNone/>
            </a:pPr>
            <a:r>
              <a:rPr lang="ru-RU" sz="2800" dirty="0"/>
              <a:t>	В рамках этой теории уже созданы содержательные модели </a:t>
            </a:r>
            <a:r>
              <a:rPr lang="ru-RU" sz="2800" b="1" dirty="0"/>
              <a:t>эволюции видов </a:t>
            </a:r>
            <a:r>
              <a:rPr lang="ru-RU" sz="2800" dirty="0"/>
              <a:t>(</a:t>
            </a:r>
            <a:r>
              <a:rPr lang="ru-RU" sz="2800" b="1" dirty="0"/>
              <a:t>филогенез</a:t>
            </a:r>
            <a:r>
              <a:rPr lang="ru-RU" sz="2800" dirty="0"/>
              <a:t>) и развития организмов (</a:t>
            </a:r>
            <a:r>
              <a:rPr lang="ru-RU" sz="2800" b="1" dirty="0"/>
              <a:t>онтогенез</a:t>
            </a:r>
            <a:r>
              <a:rPr lang="ru-RU" sz="2800" dirty="0"/>
              <a:t>). 	П. Аллен и Дж. </a:t>
            </a:r>
            <a:r>
              <a:rPr lang="ru-RU" sz="2800" dirty="0" err="1"/>
              <a:t>Сильверберг</a:t>
            </a:r>
            <a:r>
              <a:rPr lang="ru-RU" sz="2800" dirty="0"/>
              <a:t> впервые привлекли внимание к конструктивности подобного подхода при моделировании эволюционных процессов в экономике.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6721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02BC89-4971-4819-951D-89B7150DF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76169"/>
            <a:ext cx="8596668" cy="922789"/>
          </a:xfrm>
        </p:spPr>
        <p:txBody>
          <a:bodyPr/>
          <a:lstStyle/>
          <a:p>
            <a:r>
              <a:rPr lang="ru-RU" dirty="0"/>
              <a:t>Эволюционный институционализм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4EC875B-3F3B-43CD-A51F-20AC74F74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66071"/>
            <a:ext cx="8596668" cy="4875292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	</a:t>
            </a:r>
            <a:r>
              <a:rPr lang="ru-RU" sz="2800" dirty="0"/>
              <a:t>Способностью к самоорганизации обладают только открытые неравновесные нелинейные системы, где возможны процессы самоускорения (</a:t>
            </a:r>
            <a:r>
              <a:rPr lang="ru-RU" sz="2800" b="1" dirty="0"/>
              <a:t>автокатализа</a:t>
            </a:r>
            <a:r>
              <a:rPr lang="ru-RU" sz="2800" dirty="0"/>
              <a:t>) посредством петель положительной обратной связи. </a:t>
            </a:r>
          </a:p>
          <a:p>
            <a:pPr marL="0" indent="0" algn="just">
              <a:buNone/>
            </a:pPr>
            <a:r>
              <a:rPr lang="ru-RU" sz="2800" dirty="0"/>
              <a:t>	Экономические системы, так же, как и биологические, действительно являют собой пример самоорганизующихся систем. </a:t>
            </a:r>
          </a:p>
        </p:txBody>
      </p:sp>
    </p:spTree>
    <p:extLst>
      <p:ext uri="{BB962C8B-B14F-4D97-AF65-F5344CB8AC3E}">
        <p14:creationId xmlns:p14="http://schemas.microsoft.com/office/powerpoint/2010/main" val="41033607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9B395C5-8455-47ED-9A1B-1B7C72A882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60059"/>
            <a:ext cx="9121007" cy="6241409"/>
          </a:xfrm>
        </p:spPr>
        <p:txBody>
          <a:bodyPr>
            <a:normAutofit lnSpcReduction="10000"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dirty="0"/>
              <a:t>	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Эффект конкуренции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- свойство самоорганизующихся систем. Фактически любая упорядоченная структура есть следствие конкуренции между неустойчивыми видами: "выживающий" вид подавляет остальные и навязывает соответствующую структуру системе. (противопоставление конкуренции в мейнстриме)</a:t>
            </a: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		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биологических системах естественный отбор наилучших свойств системы (популяции) происходит в процессе конкуренции объектов (особей), являющихся носителями этих свойств. </a:t>
            </a:r>
          </a:p>
          <a:p>
            <a:pPr marL="0" indent="0"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Единицей отбора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служит 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популяция вида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		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Конкурентное взаимодействие может 	быть обусловлено 	двумя причинами: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конкуренцией за общий ограниченный 	ресурс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	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антагонистической конкуренцией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690360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C95228A-C1C4-45F3-822A-9B70EB063D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478173"/>
            <a:ext cx="9188119" cy="556319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/>
              <a:t>	</a:t>
            </a:r>
            <a:r>
              <a:rPr lang="ru-RU" sz="2800" dirty="0"/>
              <a:t>Теоретическое исследование задачи о конкуренции двух и более видов, впервые сформулированной в работах А. Лотки и В. Вольтерра, позволило вывести фундаментальную теорему экологии о том, что число соответствующих видов не может превышать число независимых ресурсов. </a:t>
            </a:r>
          </a:p>
          <a:p>
            <a:pPr marL="0" indent="0" algn="just">
              <a:buNone/>
            </a:pPr>
            <a:r>
              <a:rPr lang="ru-RU" sz="2800" dirty="0"/>
              <a:t>	</a:t>
            </a:r>
            <a:r>
              <a:rPr lang="ru-RU" sz="2800" dirty="0">
                <a:solidFill>
                  <a:srgbClr val="FF0000"/>
                </a:solidFill>
              </a:rPr>
              <a:t>Из нескольких видов</a:t>
            </a:r>
            <a:r>
              <a:rPr lang="ru-RU" sz="2800" dirty="0"/>
              <a:t>, первоначально обитающих в одной экологической нише (то есть потребляющих один и тот же ресурс), по истечении достаточного времени </a:t>
            </a:r>
            <a:r>
              <a:rPr lang="ru-RU" sz="2800" dirty="0">
                <a:solidFill>
                  <a:srgbClr val="FF0000"/>
                </a:solidFill>
              </a:rPr>
              <a:t>остается только один вид</a:t>
            </a:r>
            <a:r>
              <a:rPr lang="ru-RU" sz="2800" dirty="0"/>
              <a:t>, потребляющий данный ресурс наиболее эффективно. </a:t>
            </a:r>
          </a:p>
          <a:p>
            <a:pPr marL="0" indent="0" algn="just">
              <a:buNone/>
            </a:pPr>
            <a:r>
              <a:rPr lang="ru-RU" sz="2800" dirty="0"/>
              <a:t>	Сосуществование возможно лишь тогда, когда виды относятся к разным нишам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181253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847DDFF-9ABA-424C-A56F-8FE4DD77E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360727"/>
            <a:ext cx="9272009" cy="618268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	</a:t>
            </a:r>
            <a:r>
              <a:rPr lang="ru-RU" sz="2800" dirty="0"/>
              <a:t>В научно-техническом прогрессе единицей отбора служит технология. 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rgbClr val="FF0000"/>
                </a:solidFill>
              </a:rPr>
              <a:t>	Технология</a:t>
            </a:r>
            <a:r>
              <a:rPr lang="ru-RU" sz="2800" dirty="0"/>
              <a:t> — это человеческое представление об использовании ресурса. </a:t>
            </a:r>
          </a:p>
          <a:p>
            <a:pPr marL="0" indent="0" algn="just">
              <a:buNone/>
            </a:pPr>
            <a:r>
              <a:rPr lang="ru-RU" sz="2800" dirty="0"/>
              <a:t>	К ресурсу относятся </a:t>
            </a:r>
            <a:r>
              <a:rPr lang="ru-RU" sz="2800" b="1" dirty="0"/>
              <a:t>сырье</a:t>
            </a:r>
            <a:r>
              <a:rPr lang="ru-RU" sz="2800" dirty="0"/>
              <a:t>, </a:t>
            </a:r>
            <a:r>
              <a:rPr lang="ru-RU" sz="2800" b="1" dirty="0"/>
              <a:t>труд</a:t>
            </a:r>
            <a:r>
              <a:rPr lang="ru-RU" sz="2800" dirty="0"/>
              <a:t>, </a:t>
            </a:r>
            <a:r>
              <a:rPr lang="ru-RU" sz="2800" b="1" dirty="0"/>
              <a:t>капитал</a:t>
            </a:r>
            <a:r>
              <a:rPr lang="ru-RU" sz="2800" dirty="0"/>
              <a:t> и другие факторы производства, а также соответствующий потребительский рынок - словом, все то, за что в принципе могут конкурировать альтернативные инновационные типы производства. </a:t>
            </a:r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sz="2800" dirty="0"/>
              <a:t>Аналогом оформившегося биологического вида является установившаяся в результате окончательного отбора </a:t>
            </a:r>
            <a:r>
              <a:rPr lang="ru-RU" sz="2800" b="1" dirty="0"/>
              <a:t>доминирующая</a:t>
            </a:r>
            <a:r>
              <a:rPr lang="ru-RU" sz="2800" dirty="0"/>
              <a:t> </a:t>
            </a:r>
            <a:r>
              <a:rPr lang="ru-RU" sz="2800" b="1" dirty="0"/>
              <a:t>технология</a:t>
            </a:r>
            <a:r>
              <a:rPr lang="ru-RU" sz="2800" dirty="0"/>
              <a:t> - </a:t>
            </a:r>
            <a:r>
              <a:rPr lang="ru-RU" sz="2800" dirty="0">
                <a:solidFill>
                  <a:srgbClr val="FF0000"/>
                </a:solidFill>
              </a:rPr>
              <a:t>новая технико-экономическая парадигма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201933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C2C8202-C782-462B-BE1B-826C2605C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536895"/>
            <a:ext cx="9171341" cy="550446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	</a:t>
            </a:r>
            <a:r>
              <a:rPr lang="ru-RU" sz="2800" dirty="0"/>
              <a:t>Выделяют две основные эволюционные стадии развития: </a:t>
            </a:r>
            <a:r>
              <a:rPr lang="ru-RU" sz="2800" dirty="0">
                <a:solidFill>
                  <a:srgbClr val="FF0000"/>
                </a:solidFill>
              </a:rPr>
              <a:t>дивергентную</a:t>
            </a:r>
            <a:r>
              <a:rPr lang="ru-RU" sz="2800" dirty="0"/>
              <a:t> и </a:t>
            </a:r>
            <a:r>
              <a:rPr lang="ru-RU" sz="2800" dirty="0">
                <a:solidFill>
                  <a:srgbClr val="FF0000"/>
                </a:solidFill>
              </a:rPr>
              <a:t>конвергентную</a:t>
            </a:r>
            <a:r>
              <a:rPr lang="ru-RU" sz="2800" dirty="0"/>
              <a:t>. </a:t>
            </a:r>
          </a:p>
          <a:p>
            <a:pPr marL="0" indent="0" algn="just">
              <a:buNone/>
            </a:pPr>
            <a:r>
              <a:rPr lang="ru-RU" sz="2800" dirty="0"/>
              <a:t>	Каждая из стадий самоорганизации подготавливает условия для другой. </a:t>
            </a:r>
          </a:p>
          <a:p>
            <a:pPr marL="0" indent="0" algn="just">
              <a:buNone/>
            </a:pPr>
            <a:r>
              <a:rPr lang="ru-RU" sz="2800" dirty="0"/>
              <a:t>	И на одной, и на другой стадии вследствие эвристической природы инновационной деятельности постоянно возникают различные </a:t>
            </a:r>
            <a:r>
              <a:rPr lang="ru-RU" sz="2800" b="1" dirty="0"/>
              <a:t>вариации (мутации)</a:t>
            </a:r>
            <a:r>
              <a:rPr lang="ru-RU" sz="2800" dirty="0"/>
              <a:t> доминирующей технико-экономической парадигмы и происходит последующий конкурентный отбор одной технологии из нескольких альтернативных. </a:t>
            </a:r>
          </a:p>
        </p:txBody>
      </p:sp>
    </p:spTree>
    <p:extLst>
      <p:ext uri="{BB962C8B-B14F-4D97-AF65-F5344CB8AC3E}">
        <p14:creationId xmlns:p14="http://schemas.microsoft.com/office/powerpoint/2010/main" val="1380332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423592" y="5877272"/>
            <a:ext cx="7272808" cy="522288"/>
          </a:xfrm>
        </p:spPr>
        <p:txBody>
          <a:bodyPr>
            <a:normAutofit/>
          </a:bodyPr>
          <a:lstStyle/>
          <a:p>
            <a:r>
              <a:rPr lang="ru-RU" dirty="0"/>
              <a:t>Ричард Нельсон (</a:t>
            </a:r>
            <a:r>
              <a:rPr lang="la-Latn" dirty="0"/>
              <a:t>Richard R. Nelson</a:t>
            </a:r>
            <a:r>
              <a:rPr lang="ru-RU" dirty="0"/>
              <a:t>) (род 1930)</a:t>
            </a:r>
          </a:p>
        </p:txBody>
      </p:sp>
      <p:pic>
        <p:nvPicPr>
          <p:cNvPr id="41988" name="Picture 4" descr="http://www.theartsdesk.com/sites/default/files/imagecache/mast_image_landscape/mastimages/richard_nelson__1220576803_6262-2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1758" r="11758"/>
          <a:stretch>
            <a:fillRect/>
          </a:stretch>
        </p:blipFill>
        <p:spPr bwMode="auto">
          <a:xfrm>
            <a:off x="3815134" y="616634"/>
            <a:ext cx="6243267" cy="45405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C41F265-4C53-49FE-84C3-A28C2092D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94283"/>
            <a:ext cx="8596668" cy="564707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	</a:t>
            </a:r>
            <a:r>
              <a:rPr lang="ru-RU" sz="2800" dirty="0"/>
              <a:t>На </a:t>
            </a:r>
            <a:r>
              <a:rPr lang="ru-RU" sz="2800" dirty="0">
                <a:solidFill>
                  <a:srgbClr val="FF0000"/>
                </a:solidFill>
              </a:rPr>
              <a:t>дивергентной</a:t>
            </a:r>
            <a:r>
              <a:rPr lang="ru-RU" sz="2800" dirty="0"/>
              <a:t> стадии появляется технология, способная к освоению качественно иного ресурса. Обычно такие технологические вариации не дают селективных преимуществ.</a:t>
            </a:r>
          </a:p>
          <a:p>
            <a:pPr marL="0" indent="0" algn="just">
              <a:buNone/>
            </a:pPr>
            <a:r>
              <a:rPr lang="ru-RU" sz="2800" dirty="0"/>
              <a:t>	Они могут успешно участвовать в отборе именно тогда, когда вследствие изменения условий существования прежний тип технологии становится функционально неадекватным. 	Причиной, как правило, служит </a:t>
            </a:r>
            <a:r>
              <a:rPr lang="ru-RU" sz="2800" b="1" dirty="0"/>
              <a:t>истощение привычных источников обобщенного ресурса</a:t>
            </a:r>
            <a:r>
              <a:rPr lang="ru-RU" sz="2800" dirty="0"/>
              <a:t>. (зеленый переход)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45262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1243A6-42F3-4547-9214-55E97BB57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48144"/>
            <a:ext cx="8596668" cy="1086374"/>
          </a:xfrm>
        </p:spPr>
        <p:txBody>
          <a:bodyPr/>
          <a:lstStyle/>
          <a:p>
            <a:r>
              <a:rPr lang="ru-RU"/>
              <a:t>Эволюционный институционализм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31B0F6-51D4-4821-814D-A1570B217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33182"/>
            <a:ext cx="8596668" cy="52766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	</a:t>
            </a:r>
            <a:r>
              <a:rPr lang="ru-RU" sz="2800" dirty="0"/>
              <a:t>На </a:t>
            </a:r>
            <a:r>
              <a:rPr lang="ru-RU" sz="2800" dirty="0">
                <a:solidFill>
                  <a:srgbClr val="FF0000"/>
                </a:solidFill>
              </a:rPr>
              <a:t>конвергентной</a:t>
            </a:r>
            <a:r>
              <a:rPr lang="ru-RU" sz="2800" dirty="0"/>
              <a:t> стадии возникающие вновь технологии используют один и тот же обобщенный ресурс. </a:t>
            </a:r>
          </a:p>
          <a:p>
            <a:pPr marL="0" indent="0" algn="just">
              <a:buNone/>
            </a:pPr>
            <a:r>
              <a:rPr lang="ru-RU" sz="2800" dirty="0"/>
              <a:t>	Отбор приводит к количественному улучшению эффективности уже утвердившихся типов технологий или форм хозяйствования в рамках господствующей парадигмы. </a:t>
            </a:r>
          </a:p>
          <a:p>
            <a:pPr marL="0" indent="0" algn="just">
              <a:buNone/>
            </a:pPr>
            <a:r>
              <a:rPr lang="ru-RU" sz="2800" dirty="0"/>
              <a:t>	Происходит совершенствование - </a:t>
            </a:r>
            <a:r>
              <a:rPr lang="ru-RU" sz="2800" b="1" dirty="0"/>
              <a:t>адаптация</a:t>
            </a:r>
            <a:r>
              <a:rPr lang="ru-RU" sz="2800" dirty="0"/>
              <a:t> парадигмы к данным экономическим условиям существования.</a:t>
            </a:r>
          </a:p>
        </p:txBody>
      </p:sp>
    </p:spTree>
    <p:extLst>
      <p:ext uri="{BB962C8B-B14F-4D97-AF65-F5344CB8AC3E}">
        <p14:creationId xmlns:p14="http://schemas.microsoft.com/office/powerpoint/2010/main" val="12148915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26504"/>
            <a:ext cx="8596668" cy="780176"/>
          </a:xfrm>
        </p:spPr>
        <p:txBody>
          <a:bodyPr/>
          <a:lstStyle/>
          <a:p>
            <a:r>
              <a:rPr lang="ru-RU" dirty="0"/>
              <a:t>Эволюционный институционализм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4949" y="1283516"/>
            <a:ext cx="10503017" cy="50978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/>
              <a:t>		</a:t>
            </a:r>
            <a:r>
              <a:rPr lang="ru-RU" sz="3200" dirty="0"/>
              <a:t>В эволюционной теории особенностью является учет роли исторического времени. </a:t>
            </a:r>
          </a:p>
          <a:p>
            <a:pPr algn="just">
              <a:buNone/>
            </a:pPr>
            <a:r>
              <a:rPr lang="ru-RU" sz="3200" dirty="0"/>
              <a:t>		</a:t>
            </a:r>
            <a:r>
              <a:rPr lang="ru-RU" sz="3200" dirty="0">
                <a:solidFill>
                  <a:srgbClr val="FF0000"/>
                </a:solidFill>
              </a:rPr>
              <a:t>	Прошлое является необратимым</a:t>
            </a:r>
            <a:r>
              <a:rPr lang="ru-RU" sz="3200" dirty="0"/>
              <a:t>.  							</a:t>
            </a:r>
            <a:r>
              <a:rPr lang="ru-RU" sz="3200" dirty="0">
                <a:solidFill>
                  <a:srgbClr val="0070C0"/>
                </a:solidFill>
              </a:rPr>
              <a:t>Неоптимальные экономические </a:t>
            </a:r>
            <a:r>
              <a:rPr lang="ru-RU" sz="3200" dirty="0"/>
              <a:t>результаты в настоящем. </a:t>
            </a:r>
          </a:p>
          <a:p>
            <a:pPr algn="just">
              <a:buNone/>
            </a:pPr>
            <a:r>
              <a:rPr lang="ru-RU" sz="3200" dirty="0"/>
              <a:t>		Подобные явления являются проявлением зависимости от прошлого развития. </a:t>
            </a:r>
          </a:p>
        </p:txBody>
      </p:sp>
      <p:sp>
        <p:nvSpPr>
          <p:cNvPr id="4" name="Стрелка вправо 3"/>
          <p:cNvSpPr/>
          <p:nvPr/>
        </p:nvSpPr>
        <p:spPr>
          <a:xfrm>
            <a:off x="8102222" y="2539402"/>
            <a:ext cx="834392" cy="268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8840" y="548680"/>
            <a:ext cx="9936760" cy="5904656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/>
              <a:t>		</a:t>
            </a:r>
            <a:r>
              <a:rPr lang="ru-RU" sz="3200" dirty="0"/>
              <a:t>Выделяют «</a:t>
            </a:r>
            <a:r>
              <a:rPr lang="ru-RU" sz="3200" dirty="0">
                <a:solidFill>
                  <a:srgbClr val="0070C0"/>
                </a:solidFill>
              </a:rPr>
              <a:t>кумулятивную причинность</a:t>
            </a:r>
            <a:r>
              <a:rPr lang="ru-RU" sz="3200" dirty="0"/>
              <a:t>», «</a:t>
            </a:r>
            <a:r>
              <a:rPr lang="ru-RU" sz="3200" dirty="0">
                <a:solidFill>
                  <a:srgbClr val="0070C0"/>
                </a:solidFill>
              </a:rPr>
              <a:t>гистерезис</a:t>
            </a:r>
            <a:r>
              <a:rPr lang="ru-RU" sz="3200" dirty="0"/>
              <a:t>», «</a:t>
            </a:r>
            <a:r>
              <a:rPr lang="ru-RU" sz="3200" dirty="0">
                <a:solidFill>
                  <a:srgbClr val="0070C0"/>
                </a:solidFill>
              </a:rPr>
              <a:t>блокировку</a:t>
            </a:r>
            <a:r>
              <a:rPr lang="ru-RU" sz="3200" dirty="0"/>
              <a:t>».</a:t>
            </a:r>
          </a:p>
          <a:p>
            <a:pPr algn="just">
              <a:buNone/>
            </a:pPr>
            <a:r>
              <a:rPr lang="ru-RU" sz="3200" dirty="0"/>
              <a:t>		</a:t>
            </a:r>
            <a:r>
              <a:rPr lang="ru-RU" sz="3200" dirty="0">
                <a:solidFill>
                  <a:srgbClr val="FF0000"/>
                </a:solidFill>
              </a:rPr>
              <a:t>Кумулятивная причинность</a:t>
            </a:r>
            <a:r>
              <a:rPr lang="ru-RU" sz="3200" dirty="0"/>
              <a:t> (положительная обратная связь) - это такая зависимость каких-либо переменных, при которой их изменения в определенном направлении взаимно усиливают друг друга. 	</a:t>
            </a:r>
          </a:p>
          <a:p>
            <a:pPr algn="just">
              <a:buNone/>
            </a:pPr>
            <a:r>
              <a:rPr lang="ru-RU" sz="3200" dirty="0"/>
              <a:t>			В результате будет</a:t>
            </a:r>
            <a:br>
              <a:rPr lang="ru-RU" sz="3200" dirty="0"/>
            </a:br>
            <a:r>
              <a:rPr lang="ru-RU" sz="3200" dirty="0"/>
              <a:t>невозможно вернуться в равновесное состояние, и всякое изменение будет создавать предпосылки для своего продолжения и усиления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6895" y="692697"/>
            <a:ext cx="9978705" cy="6085608"/>
          </a:xfrm>
        </p:spPr>
        <p:txBody>
          <a:bodyPr/>
          <a:lstStyle/>
          <a:p>
            <a:pPr algn="just">
              <a:buNone/>
            </a:pPr>
            <a:r>
              <a:rPr lang="ru-RU" dirty="0"/>
              <a:t>		</a:t>
            </a:r>
          </a:p>
          <a:p>
            <a:pPr algn="just">
              <a:buNone/>
            </a:pPr>
            <a:r>
              <a:rPr lang="ru-RU" dirty="0"/>
              <a:t>	</a:t>
            </a:r>
            <a:r>
              <a:rPr lang="ru-RU" sz="3200" dirty="0"/>
              <a:t>	«</a:t>
            </a:r>
            <a:r>
              <a:rPr lang="ru-RU" sz="3200" dirty="0">
                <a:solidFill>
                  <a:srgbClr val="FF0000"/>
                </a:solidFill>
              </a:rPr>
              <a:t>Гистерезис</a:t>
            </a:r>
            <a:r>
              <a:rPr lang="ru-RU" sz="3200" dirty="0"/>
              <a:t>» </a:t>
            </a:r>
            <a:r>
              <a:rPr lang="ru-RU" sz="3200"/>
              <a:t>(задержка</a:t>
            </a:r>
            <a:r>
              <a:rPr lang="ru-RU" sz="3200" dirty="0"/>
              <a:t>) представляет собой зависимость конечных результатов функционирования экономической системы от ее предшествующих результатов.</a:t>
            </a:r>
          </a:p>
          <a:p>
            <a:pPr algn="just">
              <a:buNone/>
            </a:pPr>
            <a:r>
              <a:rPr lang="ru-RU" sz="3200" dirty="0"/>
              <a:t>		«</a:t>
            </a:r>
            <a:r>
              <a:rPr lang="ru-RU" sz="3200" dirty="0">
                <a:solidFill>
                  <a:srgbClr val="FF0000"/>
                </a:solidFill>
              </a:rPr>
              <a:t>Блокировка</a:t>
            </a:r>
            <a:r>
              <a:rPr lang="ru-RU" sz="3200" dirty="0"/>
              <a:t>» это неоптимальное состояние системы, определяемое результатом прошлых событий.</a:t>
            </a:r>
          </a:p>
          <a:p>
            <a:pPr algn="just">
              <a:buNone/>
            </a:pPr>
            <a:r>
              <a:rPr lang="ru-RU" sz="3200" dirty="0"/>
              <a:t>	Пол Дэвид «Зависимость от пути развития» (</a:t>
            </a:r>
            <a:r>
              <a:rPr lang="en-US" sz="3200" dirty="0"/>
              <a:t>Path Dependence</a:t>
            </a:r>
            <a:r>
              <a:rPr lang="ru-RU" sz="3200" dirty="0"/>
              <a:t>) </a:t>
            </a:r>
            <a:r>
              <a:rPr lang="en-US" sz="3200" dirty="0"/>
              <a:t>QWERTY</a:t>
            </a:r>
            <a:endParaRPr lang="ru-RU" sz="32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3C0BE4-7B0F-4EE7-8D82-0A77627E0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34892"/>
            <a:ext cx="8596668" cy="713064"/>
          </a:xfrm>
        </p:spPr>
        <p:txBody>
          <a:bodyPr/>
          <a:lstStyle/>
          <a:p>
            <a:r>
              <a:rPr lang="ru-RU" dirty="0"/>
              <a:t>Литература по теме: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63D81D-E5CA-417B-BEC8-46B0E2B70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24125"/>
            <a:ext cx="9397844" cy="540251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	1.	</a:t>
            </a:r>
            <a:r>
              <a:rPr lang="ru-RU" dirty="0" err="1"/>
              <a:t>Дози</a:t>
            </a:r>
            <a:r>
              <a:rPr lang="ru-RU" dirty="0"/>
              <a:t> Дж. Экономическая координация и динамика: некоторые особенности альтернативной эволюционной парадигмы // Вопросы экономики 2012. №12 С.31-60. </a:t>
            </a:r>
          </a:p>
          <a:p>
            <a:pPr marL="0" indent="0">
              <a:buNone/>
            </a:pPr>
            <a:r>
              <a:rPr lang="ru-RU" dirty="0"/>
              <a:t>2.	</a:t>
            </a:r>
            <a:r>
              <a:rPr lang="ru-RU" dirty="0" err="1"/>
              <a:t>Дози</a:t>
            </a:r>
            <a:r>
              <a:rPr lang="ru-RU" dirty="0"/>
              <a:t> Д., Нельсон Р. Введение в эволюционную экономическую теорию // </a:t>
            </a:r>
            <a:r>
              <a:rPr lang="ru-RU" dirty="0" err="1"/>
              <a:t>Вестн</a:t>
            </a:r>
            <a:r>
              <a:rPr lang="ru-RU" dirty="0"/>
              <a:t>. молодых ученых. Сер. Экономические науки. — 1999. — № 1. — С. 87.</a:t>
            </a:r>
          </a:p>
          <a:p>
            <a:pPr marL="0" indent="0">
              <a:buNone/>
            </a:pPr>
            <a:r>
              <a:rPr lang="ru-RU" dirty="0"/>
              <a:t>3.	Маевский В.И. Эволюция </a:t>
            </a:r>
            <a:r>
              <a:rPr lang="ru-RU" dirty="0" err="1"/>
              <a:t>макрогенераций</a:t>
            </a:r>
            <a:r>
              <a:rPr lang="ru-RU" dirty="0"/>
              <a:t> и современные макроэкономические теории // Эволюционная экономика на пороге </a:t>
            </a:r>
            <a:r>
              <a:rPr lang="en-US" dirty="0"/>
              <a:t>XXI </a:t>
            </a:r>
            <a:r>
              <a:rPr lang="ru-RU" dirty="0"/>
              <a:t>века (доклады и выступления участников международного симпозиума). — М., 1997.</a:t>
            </a:r>
          </a:p>
          <a:p>
            <a:pPr marL="0" indent="0">
              <a:buNone/>
            </a:pPr>
            <a:r>
              <a:rPr lang="ru-RU" dirty="0"/>
              <a:t>4.	Маевский В.И. Эволюционная экономическая теория и некоторые проблемы современной российской экономики // Эволюционная экономика: проблемы и противоречия теории и практики (доклады и выступления участников международного симпозиума). — М., 2000.</a:t>
            </a:r>
          </a:p>
          <a:p>
            <a:pPr marL="0" indent="0">
              <a:buNone/>
            </a:pPr>
            <a:r>
              <a:rPr lang="ru-RU" dirty="0"/>
              <a:t>5.	Маевский В.И. О взаимоотношении эволюционной теории и ортодоксии // Экономическая трансформация и эволюционная теория Й. </a:t>
            </a:r>
            <a:r>
              <a:rPr lang="ru-RU" dirty="0" err="1"/>
              <a:t>Шумпетера</a:t>
            </a:r>
            <a:r>
              <a:rPr lang="ru-RU" dirty="0"/>
              <a:t> (доклады и выступления участников международного симпозиума). — М., 2004.</a:t>
            </a:r>
          </a:p>
          <a:p>
            <a:pPr marL="0" indent="0">
              <a:buNone/>
            </a:pPr>
            <a:r>
              <a:rPr lang="ru-RU" dirty="0"/>
              <a:t>6.	Нельсон Р., </a:t>
            </a:r>
            <a:r>
              <a:rPr lang="ru-RU" dirty="0" err="1"/>
              <a:t>Уинтер</a:t>
            </a:r>
            <a:r>
              <a:rPr lang="ru-RU" dirty="0"/>
              <a:t> С. Эволюционная теория экономических изменений. — М., 2000.</a:t>
            </a:r>
          </a:p>
          <a:p>
            <a:pPr marL="0" indent="0">
              <a:buNone/>
            </a:pPr>
            <a:r>
              <a:rPr lang="ru-RU" dirty="0"/>
              <a:t>7.	</a:t>
            </a:r>
            <a:r>
              <a:rPr lang="ru-RU" dirty="0" err="1"/>
              <a:t>Норт</a:t>
            </a:r>
            <a:r>
              <a:rPr lang="ru-RU" dirty="0"/>
              <a:t> Д. Институты, институциональные изменения и функционирование экономики. — М, 1997.</a:t>
            </a:r>
          </a:p>
          <a:p>
            <a:pPr marL="0" indent="0">
              <a:buNone/>
            </a:pPr>
            <a:r>
              <a:rPr lang="ru-RU" dirty="0"/>
              <a:t>8.	Пригожин И., </a:t>
            </a:r>
            <a:r>
              <a:rPr lang="ru-RU" dirty="0" err="1"/>
              <a:t>Стенгерс</a:t>
            </a:r>
            <a:r>
              <a:rPr lang="ru-RU" dirty="0"/>
              <a:t> И. Порядок из хаоса. — М.: Прогресс, 1986.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43249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F9AAFC1-708C-4C2E-B588-8D671E944C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61395"/>
            <a:ext cx="9448178" cy="55799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	9.	</a:t>
            </a:r>
            <a:r>
              <a:rPr lang="ru-RU" dirty="0" err="1"/>
              <a:t>Ходжсон</a:t>
            </a:r>
            <a:r>
              <a:rPr lang="ru-RU" dirty="0"/>
              <a:t> Дж. Дарвинизм в экономике: от аналогии к онтологии // Экономическая трансформация и эволюционная теория Й. </a:t>
            </a:r>
            <a:r>
              <a:rPr lang="ru-RU" dirty="0" err="1"/>
              <a:t>Шумпетера</a:t>
            </a:r>
            <a:r>
              <a:rPr lang="ru-RU" dirty="0"/>
              <a:t> (доклады и выступления участников международного симпозиума). — М., 2004.</a:t>
            </a:r>
          </a:p>
          <a:p>
            <a:pPr marL="0" indent="0">
              <a:buNone/>
            </a:pPr>
            <a:r>
              <a:rPr lang="ru-RU" dirty="0"/>
              <a:t>10.	Чернавский Д.С. Сопоставление математических основ классической и эволюционной экономики // Эволюционна теория, инновации и экономические изменения (доклады и выступления участников международного симпозиума). — М. 2005.</a:t>
            </a:r>
          </a:p>
          <a:p>
            <a:pPr marL="0" indent="0">
              <a:buNone/>
            </a:pPr>
            <a:r>
              <a:rPr lang="ru-RU" dirty="0"/>
              <a:t>11.	</a:t>
            </a:r>
            <a:r>
              <a:rPr lang="en-US" dirty="0"/>
              <a:t>David P. A. (2005). Path Dependence in Economic Processes: Implications for Policy Analysis in Dynamical System Contexts // The Evolutionary Foundations of Economics / K. </a:t>
            </a:r>
            <a:r>
              <a:rPr lang="en-US" dirty="0" err="1"/>
              <a:t>Dopfer</a:t>
            </a:r>
            <a:r>
              <a:rPr lang="en-US" dirty="0"/>
              <a:t> (ed.). Cambridge: Cambridge University Press. </a:t>
            </a:r>
            <a:r>
              <a:rPr lang="ru-RU" dirty="0"/>
              <a:t>Р. 151—194.</a:t>
            </a:r>
          </a:p>
          <a:p>
            <a:pPr marL="0" indent="0">
              <a:buNone/>
            </a:pPr>
            <a:r>
              <a:rPr lang="ru-RU" dirty="0"/>
              <a:t>12.	</a:t>
            </a:r>
            <a:r>
              <a:rPr lang="en-US" dirty="0" err="1"/>
              <a:t>Klamer</a:t>
            </a:r>
            <a:r>
              <a:rPr lang="en-US" dirty="0"/>
              <a:t> A. (1984). The New Classical Macroeconomics. Conversations with the New Classical Economists and their Opponents. Brighton: Wheatsheaf Books.</a:t>
            </a:r>
          </a:p>
          <a:p>
            <a:pPr marL="0" indent="0">
              <a:buNone/>
            </a:pPr>
            <a:r>
              <a:rPr lang="en-US" dirty="0"/>
              <a:t>13.	Metcalfe J. S. (1998). Evolutionary Economics and Creative Destruction. L.: Routledge.</a:t>
            </a:r>
          </a:p>
          <a:p>
            <a:pPr marL="0" indent="0">
              <a:buNone/>
            </a:pPr>
            <a:r>
              <a:rPr lang="en-US" dirty="0"/>
              <a:t>14.	Nelson R.  R., Winter S.  G. (1982). An Evolutionary Theory of Economic Change. Cambridge, MA: The Belknap Press. [</a:t>
            </a:r>
            <a:r>
              <a:rPr lang="ru-RU" dirty="0"/>
              <a:t>Рус. пер.: Нельсон Р., </a:t>
            </a:r>
            <a:r>
              <a:rPr lang="ru-RU" dirty="0" err="1"/>
              <a:t>Уинтер</a:t>
            </a:r>
            <a:r>
              <a:rPr lang="ru-RU" dirty="0"/>
              <a:t> С. Эволюционная теория экономических изменений. М.: Дело, 2002.]</a:t>
            </a:r>
          </a:p>
          <a:p>
            <a:pPr marL="0" indent="0">
              <a:buNone/>
            </a:pPr>
            <a:r>
              <a:rPr lang="ru-RU" dirty="0"/>
              <a:t>15.	</a:t>
            </a:r>
            <a:r>
              <a:rPr lang="en-US" dirty="0"/>
              <a:t>Winter S. G. (1964). Economic “Natural Selection” and the Theory of the Firm // Yale Economic Essays. Vol. 4, No 1. P. 225—272.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2967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35560" y="5805264"/>
            <a:ext cx="6912768" cy="522288"/>
          </a:xfrm>
        </p:spPr>
        <p:txBody>
          <a:bodyPr>
            <a:normAutofit/>
          </a:bodyPr>
          <a:lstStyle/>
          <a:p>
            <a:r>
              <a:rPr lang="ru-RU" dirty="0"/>
              <a:t>Сидней </a:t>
            </a:r>
            <a:r>
              <a:rPr lang="ru-RU" dirty="0" err="1"/>
              <a:t>Уинтер</a:t>
            </a:r>
            <a:r>
              <a:rPr lang="ru-RU" dirty="0"/>
              <a:t> (</a:t>
            </a:r>
            <a:r>
              <a:rPr lang="en-US" dirty="0"/>
              <a:t>Sidney Winter</a:t>
            </a:r>
            <a:r>
              <a:rPr lang="ru-RU" dirty="0"/>
              <a:t>) (род. 1935) </a:t>
            </a:r>
          </a:p>
        </p:txBody>
      </p:sp>
      <p:pic>
        <p:nvPicPr>
          <p:cNvPr id="49156" name="Picture 4" descr="https://www.wikiberal.org/images/3/37/Winters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2025" b="2025"/>
          <a:stretch>
            <a:fillRect/>
          </a:stretch>
        </p:blipFill>
        <p:spPr bwMode="auto">
          <a:xfrm>
            <a:off x="5375920" y="188640"/>
            <a:ext cx="4713084" cy="527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71442" y="100667"/>
            <a:ext cx="8534400" cy="880845"/>
          </a:xfrm>
        </p:spPr>
        <p:txBody>
          <a:bodyPr/>
          <a:lstStyle/>
          <a:p>
            <a:r>
              <a:rPr lang="ru-RU" dirty="0"/>
              <a:t>Эволюционный институционализм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862158" y="1543108"/>
            <a:ext cx="10058400" cy="4808763"/>
          </a:xfrm>
        </p:spPr>
        <p:txBody>
          <a:bodyPr/>
          <a:lstStyle/>
          <a:p>
            <a:pPr algn="just">
              <a:buNone/>
            </a:pPr>
            <a:r>
              <a:rPr lang="ru-RU" dirty="0"/>
              <a:t>			</a:t>
            </a:r>
            <a:r>
              <a:rPr lang="ru-RU" sz="3200" dirty="0"/>
              <a:t>Формирование направления эволюционного институционализма началось после выхода работы Нельсона и </a:t>
            </a:r>
            <a:r>
              <a:rPr lang="ru-RU" sz="3200" dirty="0" err="1"/>
              <a:t>Уинтера</a:t>
            </a:r>
            <a:r>
              <a:rPr lang="ru-RU" sz="3200" dirty="0"/>
              <a:t> «Эволюционная теория экономических изменений» (</a:t>
            </a:r>
            <a:r>
              <a:rPr lang="en-US" sz="3200" dirty="0"/>
              <a:t>An Evolutionary Theory of Economic Change, 1982</a:t>
            </a:r>
            <a:r>
              <a:rPr lang="ru-RU" sz="3200" dirty="0"/>
              <a:t>).</a:t>
            </a:r>
          </a:p>
          <a:p>
            <a:pPr algn="just">
              <a:buNone/>
            </a:pPr>
            <a:r>
              <a:rPr lang="ru-RU" sz="3200" dirty="0"/>
              <a:t>			Теория явилась ответом на быстрые экономические перемены в мире и обществе.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88640"/>
            <a:ext cx="8596668" cy="985819"/>
          </a:xfrm>
        </p:spPr>
        <p:txBody>
          <a:bodyPr/>
          <a:lstStyle/>
          <a:p>
            <a:r>
              <a:rPr lang="ru-RU" dirty="0"/>
              <a:t>Эволюционный институционализм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11728" y="1258349"/>
            <a:ext cx="10003872" cy="5411011"/>
          </a:xfrm>
        </p:spPr>
        <p:txBody>
          <a:bodyPr/>
          <a:lstStyle/>
          <a:p>
            <a:pPr algn="just">
              <a:buNone/>
            </a:pPr>
            <a:r>
              <a:rPr lang="ru-RU" dirty="0"/>
              <a:t>	</a:t>
            </a:r>
            <a:r>
              <a:rPr lang="ru-RU" sz="3200" dirty="0"/>
              <a:t>		Авторы считали что </a:t>
            </a:r>
            <a:r>
              <a:rPr lang="ru-RU" sz="3200" dirty="0">
                <a:solidFill>
                  <a:srgbClr val="002060"/>
                </a:solidFill>
              </a:rPr>
              <a:t>стоит изучать не экономическое равновесие как это принято в ортодоксальной теории, а стремится пониманию того, </a:t>
            </a:r>
            <a:r>
              <a:rPr lang="ru-RU" sz="3200" dirty="0">
                <a:solidFill>
                  <a:srgbClr val="FF0000"/>
                </a:solidFill>
              </a:rPr>
              <a:t>как происходят экономические изменения. </a:t>
            </a:r>
          </a:p>
          <a:p>
            <a:pPr algn="just">
              <a:buNone/>
            </a:pPr>
            <a:r>
              <a:rPr lang="ru-RU" sz="3200" dirty="0"/>
              <a:t>			</a:t>
            </a:r>
            <a:r>
              <a:rPr lang="ru-RU" sz="3200" dirty="0">
                <a:solidFill>
                  <a:schemeClr val="tx1"/>
                </a:solidFill>
              </a:rPr>
              <a:t>Это и есть суть теории эволюционной экономики.</a:t>
            </a:r>
          </a:p>
          <a:p>
            <a:pPr algn="just">
              <a:buNone/>
            </a:pPr>
            <a:r>
              <a:rPr lang="ru-RU" sz="3200" dirty="0"/>
              <a:t>			Главный объект изучения </a:t>
            </a:r>
            <a:r>
              <a:rPr lang="ru-RU" sz="3200" dirty="0">
                <a:solidFill>
                  <a:srgbClr val="FF0000"/>
                </a:solidFill>
              </a:rPr>
              <a:t>популяция</a:t>
            </a:r>
            <a:r>
              <a:rPr lang="ru-RU" sz="3200" dirty="0"/>
              <a:t> (биология) фирм, т.е. своего рода противовес (механике ) неоклассическому подходу.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816519-9B57-4578-9AC9-7B45E5B02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77505"/>
            <a:ext cx="8596668" cy="989901"/>
          </a:xfrm>
        </p:spPr>
        <p:txBody>
          <a:bodyPr/>
          <a:lstStyle/>
          <a:p>
            <a:r>
              <a:rPr lang="ru-RU" dirty="0"/>
              <a:t>Критика ортодоксального подхода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A353F8-D37E-4CBC-8F97-56CE62ED2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8072"/>
            <a:ext cx="9246842" cy="5251509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dirty="0"/>
              <a:t>	1. Нереалистическое описание поведения и событий. Приверженность крайним абстракциям приводит экономическую науку к изоляции от информации о открытий. (Изоляция от теории и практики управления, психологии, экономической истории). </a:t>
            </a:r>
          </a:p>
          <a:p>
            <a:pPr marL="0" indent="0" algn="just">
              <a:buNone/>
            </a:pPr>
            <a:r>
              <a:rPr lang="ru-RU" sz="2800" dirty="0"/>
              <a:t>2. Использование громоздкого аппарата исследования. Столкновение с практикой приводит к появлению многочисленных абстрактных моделей. </a:t>
            </a:r>
          </a:p>
          <a:p>
            <a:pPr marL="0" indent="0" algn="just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06174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DB9AFA-ABE7-4F6F-BD82-B554ABE14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18114"/>
            <a:ext cx="8596668" cy="855677"/>
          </a:xfrm>
        </p:spPr>
        <p:txBody>
          <a:bodyPr/>
          <a:lstStyle/>
          <a:p>
            <a:r>
              <a:rPr lang="ru-RU" dirty="0"/>
              <a:t>Предшествующие теории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BE6749-9867-4BB2-A23F-BE75E6725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62299"/>
            <a:ext cx="8596668" cy="5477587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2800" dirty="0"/>
              <a:t>Менеджеризм. </a:t>
            </a:r>
            <a:r>
              <a:rPr lang="ru-RU" sz="2800" dirty="0" err="1"/>
              <a:t>Баумоль</a:t>
            </a:r>
            <a:r>
              <a:rPr lang="ru-RU" sz="2800" dirty="0"/>
              <a:t> (доход вместо прибыли). </a:t>
            </a:r>
            <a:r>
              <a:rPr lang="ru-RU" sz="2800" dirty="0" err="1"/>
              <a:t>Ульямсон</a:t>
            </a:r>
            <a:r>
              <a:rPr lang="ru-RU" sz="2800" dirty="0"/>
              <a:t> (более сложная мотивация менеджеров)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800" dirty="0"/>
              <a:t>Классическая политическая экономия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800" dirty="0"/>
              <a:t>Марксизм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800" dirty="0"/>
              <a:t>Бихевиоризм. </a:t>
            </a:r>
            <a:r>
              <a:rPr lang="ru-RU" sz="2800" dirty="0" err="1"/>
              <a:t>Г.Саймон</a:t>
            </a:r>
            <a:r>
              <a:rPr lang="ru-RU" sz="2800" dirty="0"/>
              <a:t>. (Рациональные ожидания, приемлемые решения)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800" dirty="0"/>
              <a:t>Стратегические теории фирмы </a:t>
            </a:r>
          </a:p>
        </p:txBody>
      </p:sp>
    </p:spTree>
    <p:extLst>
      <p:ext uri="{BB962C8B-B14F-4D97-AF65-F5344CB8AC3E}">
        <p14:creationId xmlns:p14="http://schemas.microsoft.com/office/powerpoint/2010/main" val="298690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76837"/>
            <a:ext cx="8596668" cy="922789"/>
          </a:xfrm>
        </p:spPr>
        <p:txBody>
          <a:bodyPr/>
          <a:lstStyle/>
          <a:p>
            <a:r>
              <a:rPr lang="ru-RU" dirty="0"/>
              <a:t>Эволюционный институционализм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95618" y="1554162"/>
            <a:ext cx="9919982" cy="489917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/>
              <a:t>		</a:t>
            </a:r>
            <a:r>
              <a:rPr lang="ru-RU" sz="3600" dirty="0"/>
              <a:t>Популяция фирм или любая другая популяция определяется правилами: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ru-RU" sz="3600" dirty="0"/>
              <a:t> Поведения индивидуальной фирмы;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ru-RU" sz="3600" dirty="0"/>
              <a:t> Взаимодействием фирм между собой;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ru-RU" sz="3600" dirty="0"/>
              <a:t> Появлением новых фирм и выхода из популяции (исчезновение)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76838"/>
            <a:ext cx="8596668" cy="746620"/>
          </a:xfrm>
        </p:spPr>
        <p:txBody>
          <a:bodyPr/>
          <a:lstStyle/>
          <a:p>
            <a:r>
              <a:rPr lang="ru-RU" dirty="0"/>
              <a:t>Рутины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2396" y="1283516"/>
            <a:ext cx="9903204" cy="516982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/>
              <a:t>	</a:t>
            </a:r>
            <a:r>
              <a:rPr lang="ru-RU" sz="3200" dirty="0"/>
              <a:t>		Важнейшей категорией является понятие рутины. 	</a:t>
            </a:r>
          </a:p>
          <a:p>
            <a:pPr algn="just">
              <a:buNone/>
            </a:pPr>
            <a:r>
              <a:rPr lang="ru-RU" sz="3200" dirty="0">
                <a:solidFill>
                  <a:srgbClr val="FF0000"/>
                </a:solidFill>
              </a:rPr>
              <a:t>			Рутина </a:t>
            </a:r>
            <a:r>
              <a:rPr lang="en-US" sz="3200" dirty="0">
                <a:solidFill>
                  <a:srgbClr val="FF0000"/>
                </a:solidFill>
              </a:rPr>
              <a:t>(routine)</a:t>
            </a:r>
            <a:r>
              <a:rPr lang="ru-RU" sz="3200" dirty="0">
                <a:solidFill>
                  <a:srgbClr val="FF0000"/>
                </a:solidFill>
              </a:rPr>
              <a:t>-</a:t>
            </a:r>
            <a:r>
              <a:rPr lang="ru-RU" sz="3200" dirty="0"/>
              <a:t> это подобие устойчивых стереотипов поведения не только  среди фирм, но и людей. </a:t>
            </a:r>
          </a:p>
          <a:p>
            <a:pPr algn="just">
              <a:buNone/>
            </a:pPr>
            <a:r>
              <a:rPr lang="ru-RU" sz="3200" dirty="0"/>
              <a:t>		«…может относиться к постоянно повторяющемуся шаблону деятельности всей организации, к индивидуальному умению или к гладкому </a:t>
            </a:r>
            <a:r>
              <a:rPr lang="ru-RU" sz="3200" dirty="0" err="1"/>
              <a:t>бессобытийному</a:t>
            </a:r>
            <a:r>
              <a:rPr lang="ru-RU" sz="3200" dirty="0"/>
              <a:t> эффективному функционированию такого рода на уровне индивидуума  или организации».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518</TotalTime>
  <Words>1758</Words>
  <Application>Microsoft Office PowerPoint</Application>
  <PresentationFormat>Широкоэкранный</PresentationFormat>
  <Paragraphs>101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2" baseType="lpstr">
      <vt:lpstr>Arial</vt:lpstr>
      <vt:lpstr>Times New Roman</vt:lpstr>
      <vt:lpstr>Trebuchet MS</vt:lpstr>
      <vt:lpstr>Wingdings</vt:lpstr>
      <vt:lpstr>Wingdings 3</vt:lpstr>
      <vt:lpstr>Аспект</vt:lpstr>
      <vt:lpstr>Эволюционная теория</vt:lpstr>
      <vt:lpstr>Ричард Нельсон (Richard R. Nelson) (род 1930)</vt:lpstr>
      <vt:lpstr>Сидней Уинтер (Sidney Winter) (род. 1935) </vt:lpstr>
      <vt:lpstr>Эволюционный институционализм</vt:lpstr>
      <vt:lpstr>Эволюционный институционализм</vt:lpstr>
      <vt:lpstr>Критика ортодоксального подхода</vt:lpstr>
      <vt:lpstr>Предшествующие теории</vt:lpstr>
      <vt:lpstr>Эволюционный институционализм</vt:lpstr>
      <vt:lpstr>Рутины</vt:lpstr>
      <vt:lpstr>Рутины</vt:lpstr>
      <vt:lpstr>Рутины</vt:lpstr>
      <vt:lpstr>Эволюционный институционализм</vt:lpstr>
      <vt:lpstr>Эволюционный институционализм</vt:lpstr>
      <vt:lpstr>Эволюционный институционализм</vt:lpstr>
      <vt:lpstr>Эволюционный институционализм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Эволюционный институционализм</vt:lpstr>
      <vt:lpstr>Эволюционный институционализм</vt:lpstr>
      <vt:lpstr>Презентация PowerPoint</vt:lpstr>
      <vt:lpstr>Презентация PowerPoint</vt:lpstr>
      <vt:lpstr>Литература по теме: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 Дубянский</dc:creator>
  <cp:lastModifiedBy>Александр Дубянский</cp:lastModifiedBy>
  <cp:revision>17</cp:revision>
  <dcterms:created xsi:type="dcterms:W3CDTF">2022-04-04T04:44:10Z</dcterms:created>
  <dcterms:modified xsi:type="dcterms:W3CDTF">2022-04-22T14:09:07Z</dcterms:modified>
</cp:coreProperties>
</file>