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5"/>
  </p:notesMasterIdLst>
  <p:sldIdLst>
    <p:sldId id="256" r:id="rId2"/>
    <p:sldId id="302" r:id="rId3"/>
    <p:sldId id="329" r:id="rId4"/>
    <p:sldId id="330" r:id="rId5"/>
    <p:sldId id="331" r:id="rId6"/>
    <p:sldId id="332" r:id="rId7"/>
    <p:sldId id="333" r:id="rId8"/>
    <p:sldId id="334" r:id="rId9"/>
    <p:sldId id="335" r:id="rId10"/>
    <p:sldId id="336" r:id="rId11"/>
    <p:sldId id="337" r:id="rId12"/>
    <p:sldId id="338" r:id="rId13"/>
    <p:sldId id="328" r:id="rId1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57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&#1062;&#1080;&#1092;_&#1091;&#1089;&#1083;&#1091;&#1075;&#1080;_&#1088;&#1077;&#1072;&#1082;&#1094;&#1080;&#1103;_&#1082;&#1088;&#1080;&#1079;&#1080;&#1089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&#1062;&#1080;&#1092;&#1088;&#1086;&#1074;&#1099;&#1077;_&#1091;&#1089;&#1083;&#1091;&#1075;&#1080;_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&#1062;&#1080;&#1092;&#1088;&#1086;&#1074;&#1099;&#1077;_&#1091;&#1089;&#1083;&#1091;&#1075;&#1080;_20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&#1062;&#1080;&#1092;&#1088;&#1086;&#1074;&#1099;&#1077;_&#1091;&#1089;&#1083;&#1091;&#1075;&#1080;_20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&#1062;&#1080;&#1092;&#1088;&#1086;&#1074;&#1099;&#1077;_&#1091;&#1089;&#1083;&#1091;&#1075;&#1080;_20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&#1062;&#1080;&#1092;&#1088;&#1086;&#1074;&#1099;&#1077;_&#1091;&#1089;&#1083;&#1091;&#1075;&#1080;.%201.0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ITC%20&#1091;&#1089;&#1083;&#1091;&#1075;&#1080;%20(percentage%20of%20total%20world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&#1055;&#1059;&#1041;&#1051;&#1048;&#1050;&#1040;&#1062;&#1048;&#1048;_&#1058;&#1077;&#1082;&#1089;&#1090;&#1099;\2022\&#1062;&#1080;&#1092;&#1088;&#1086;&#1074;&#1099;&#1077;_&#1091;&#1089;&#1083;&#1091;&#1075;&#1080;\ITC%20&#1091;&#1089;&#1083;&#1091;&#1075;&#1080;%20(percentage%20of%20total%20world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Услуги!$B$6</c:f>
              <c:strCache>
                <c:ptCount val="1"/>
                <c:pt idx="0">
                  <c:v>CATEGORY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Услуги!$C$5:$AS$5</c:f>
              <c:strCache>
                <c:ptCount val="43"/>
                <c:pt idx="0">
                  <c:v>Q1 2011</c:v>
                </c:pt>
                <c:pt idx="1">
                  <c:v>Q2 2011</c:v>
                </c:pt>
                <c:pt idx="2">
                  <c:v>Q3 2011</c:v>
                </c:pt>
                <c:pt idx="3">
                  <c:v>Q4 2011</c:v>
                </c:pt>
                <c:pt idx="4">
                  <c:v>Q1 2012</c:v>
                </c:pt>
                <c:pt idx="5">
                  <c:v>Q2 2012</c:v>
                </c:pt>
                <c:pt idx="6">
                  <c:v>Q3 2012</c:v>
                </c:pt>
                <c:pt idx="7">
                  <c:v>Q4 2012</c:v>
                </c:pt>
                <c:pt idx="8">
                  <c:v>Q1 2013</c:v>
                </c:pt>
                <c:pt idx="9">
                  <c:v>Q2 2013</c:v>
                </c:pt>
                <c:pt idx="10">
                  <c:v>Q3 2013</c:v>
                </c:pt>
                <c:pt idx="11">
                  <c:v>Q4 2013</c:v>
                </c:pt>
                <c:pt idx="12">
                  <c:v>Q1 2014</c:v>
                </c:pt>
                <c:pt idx="13">
                  <c:v>Q2 2014</c:v>
                </c:pt>
                <c:pt idx="14">
                  <c:v>Q3 2014</c:v>
                </c:pt>
                <c:pt idx="15">
                  <c:v>Q4 2014</c:v>
                </c:pt>
                <c:pt idx="16">
                  <c:v>Q1 2015</c:v>
                </c:pt>
                <c:pt idx="17">
                  <c:v>Q2 2015</c:v>
                </c:pt>
                <c:pt idx="18">
                  <c:v>Q3 2015</c:v>
                </c:pt>
                <c:pt idx="19">
                  <c:v>Q4 2015</c:v>
                </c:pt>
                <c:pt idx="20">
                  <c:v>Q1 2016</c:v>
                </c:pt>
                <c:pt idx="21">
                  <c:v>Q2 2016</c:v>
                </c:pt>
                <c:pt idx="22">
                  <c:v>Q3 2016</c:v>
                </c:pt>
                <c:pt idx="23">
                  <c:v>Q4 2016</c:v>
                </c:pt>
                <c:pt idx="24">
                  <c:v>Q1 2017</c:v>
                </c:pt>
                <c:pt idx="25">
                  <c:v>Q2 2017</c:v>
                </c:pt>
                <c:pt idx="26">
                  <c:v>Q3 2017</c:v>
                </c:pt>
                <c:pt idx="27">
                  <c:v>Q4 2017</c:v>
                </c:pt>
                <c:pt idx="28">
                  <c:v>Q1 2018</c:v>
                </c:pt>
                <c:pt idx="29">
                  <c:v>Q2 2018</c:v>
                </c:pt>
                <c:pt idx="30">
                  <c:v>Q3 2018</c:v>
                </c:pt>
                <c:pt idx="31">
                  <c:v>Q4 2018</c:v>
                </c:pt>
                <c:pt idx="32">
                  <c:v>Q1 2019</c:v>
                </c:pt>
                <c:pt idx="33">
                  <c:v>Q2 2019</c:v>
                </c:pt>
                <c:pt idx="34">
                  <c:v>Q3 2019</c:v>
                </c:pt>
                <c:pt idx="35">
                  <c:v>Q4 2019</c:v>
                </c:pt>
                <c:pt idx="36">
                  <c:v>Q1 2020</c:v>
                </c:pt>
                <c:pt idx="37">
                  <c:v>Q2 2020</c:v>
                </c:pt>
                <c:pt idx="38">
                  <c:v>Q3 2020</c:v>
                </c:pt>
                <c:pt idx="39">
                  <c:v>Q4 2020</c:v>
                </c:pt>
                <c:pt idx="40">
                  <c:v>Q1 2021</c:v>
                </c:pt>
                <c:pt idx="41">
                  <c:v>Q2 2021</c:v>
                </c:pt>
                <c:pt idx="42">
                  <c:v>Q3 2021</c:v>
                </c:pt>
              </c:strCache>
            </c:strRef>
          </c:cat>
          <c:val>
            <c:numRef>
              <c:f>Услуги!$C$6:$AS$6</c:f>
              <c:numCache>
                <c:formatCode>General</c:formatCode>
                <c:ptCount val="43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827-4919-937E-30F129BE8DFA}"/>
            </c:ext>
          </c:extLst>
        </c:ser>
        <c:ser>
          <c:idx val="1"/>
          <c:order val="1"/>
          <c:tx>
            <c:strRef>
              <c:f>Услуги!$B$7</c:f>
              <c:strCache>
                <c:ptCount val="1"/>
                <c:pt idx="0">
                  <c:v>  Services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Услуги!$C$5:$AS$5</c:f>
              <c:strCache>
                <c:ptCount val="43"/>
                <c:pt idx="0">
                  <c:v>Q1 2011</c:v>
                </c:pt>
                <c:pt idx="1">
                  <c:v>Q2 2011</c:v>
                </c:pt>
                <c:pt idx="2">
                  <c:v>Q3 2011</c:v>
                </c:pt>
                <c:pt idx="3">
                  <c:v>Q4 2011</c:v>
                </c:pt>
                <c:pt idx="4">
                  <c:v>Q1 2012</c:v>
                </c:pt>
                <c:pt idx="5">
                  <c:v>Q2 2012</c:v>
                </c:pt>
                <c:pt idx="6">
                  <c:v>Q3 2012</c:v>
                </c:pt>
                <c:pt idx="7">
                  <c:v>Q4 2012</c:v>
                </c:pt>
                <c:pt idx="8">
                  <c:v>Q1 2013</c:v>
                </c:pt>
                <c:pt idx="9">
                  <c:v>Q2 2013</c:v>
                </c:pt>
                <c:pt idx="10">
                  <c:v>Q3 2013</c:v>
                </c:pt>
                <c:pt idx="11">
                  <c:v>Q4 2013</c:v>
                </c:pt>
                <c:pt idx="12">
                  <c:v>Q1 2014</c:v>
                </c:pt>
                <c:pt idx="13">
                  <c:v>Q2 2014</c:v>
                </c:pt>
                <c:pt idx="14">
                  <c:v>Q3 2014</c:v>
                </c:pt>
                <c:pt idx="15">
                  <c:v>Q4 2014</c:v>
                </c:pt>
                <c:pt idx="16">
                  <c:v>Q1 2015</c:v>
                </c:pt>
                <c:pt idx="17">
                  <c:v>Q2 2015</c:v>
                </c:pt>
                <c:pt idx="18">
                  <c:v>Q3 2015</c:v>
                </c:pt>
                <c:pt idx="19">
                  <c:v>Q4 2015</c:v>
                </c:pt>
                <c:pt idx="20">
                  <c:v>Q1 2016</c:v>
                </c:pt>
                <c:pt idx="21">
                  <c:v>Q2 2016</c:v>
                </c:pt>
                <c:pt idx="22">
                  <c:v>Q3 2016</c:v>
                </c:pt>
                <c:pt idx="23">
                  <c:v>Q4 2016</c:v>
                </c:pt>
                <c:pt idx="24">
                  <c:v>Q1 2017</c:v>
                </c:pt>
                <c:pt idx="25">
                  <c:v>Q2 2017</c:v>
                </c:pt>
                <c:pt idx="26">
                  <c:v>Q3 2017</c:v>
                </c:pt>
                <c:pt idx="27">
                  <c:v>Q4 2017</c:v>
                </c:pt>
                <c:pt idx="28">
                  <c:v>Q1 2018</c:v>
                </c:pt>
                <c:pt idx="29">
                  <c:v>Q2 2018</c:v>
                </c:pt>
                <c:pt idx="30">
                  <c:v>Q3 2018</c:v>
                </c:pt>
                <c:pt idx="31">
                  <c:v>Q4 2018</c:v>
                </c:pt>
                <c:pt idx="32">
                  <c:v>Q1 2019</c:v>
                </c:pt>
                <c:pt idx="33">
                  <c:v>Q2 2019</c:v>
                </c:pt>
                <c:pt idx="34">
                  <c:v>Q3 2019</c:v>
                </c:pt>
                <c:pt idx="35">
                  <c:v>Q4 2019</c:v>
                </c:pt>
                <c:pt idx="36">
                  <c:v>Q1 2020</c:v>
                </c:pt>
                <c:pt idx="37">
                  <c:v>Q2 2020</c:v>
                </c:pt>
                <c:pt idx="38">
                  <c:v>Q3 2020</c:v>
                </c:pt>
                <c:pt idx="39">
                  <c:v>Q4 2020</c:v>
                </c:pt>
                <c:pt idx="40">
                  <c:v>Q1 2021</c:v>
                </c:pt>
                <c:pt idx="41">
                  <c:v>Q2 2021</c:v>
                </c:pt>
                <c:pt idx="42">
                  <c:v>Q3 2021</c:v>
                </c:pt>
              </c:strCache>
            </c:strRef>
          </c:cat>
          <c:val>
            <c:numRef>
              <c:f>Услуги!$C$7:$AS$7</c:f>
              <c:numCache>
                <c:formatCode>General</c:formatCode>
                <c:ptCount val="43"/>
                <c:pt idx="0">
                  <c:v>12.454578097900001</c:v>
                </c:pt>
                <c:pt idx="1">
                  <c:v>17.939685272799998</c:v>
                </c:pt>
                <c:pt idx="2">
                  <c:v>15.2036878138</c:v>
                </c:pt>
                <c:pt idx="3">
                  <c:v>6.9332383655000003</c:v>
                </c:pt>
                <c:pt idx="4">
                  <c:v>5.8745703905999997</c:v>
                </c:pt>
                <c:pt idx="5">
                  <c:v>1.2030268972</c:v>
                </c:pt>
                <c:pt idx="6">
                  <c:v>-0.7627767433</c:v>
                </c:pt>
                <c:pt idx="7">
                  <c:v>4.9989279953999999</c:v>
                </c:pt>
                <c:pt idx="8">
                  <c:v>4.9192138875999998</c:v>
                </c:pt>
                <c:pt idx="9">
                  <c:v>6.2014834669000001</c:v>
                </c:pt>
                <c:pt idx="10">
                  <c:v>7.5805724228000004</c:v>
                </c:pt>
                <c:pt idx="11">
                  <c:v>7.3305221931000002</c:v>
                </c:pt>
                <c:pt idx="12">
                  <c:v>7.0726213581000001</c:v>
                </c:pt>
                <c:pt idx="13">
                  <c:v>9.2288007707999995</c:v>
                </c:pt>
                <c:pt idx="14">
                  <c:v>6.8423124018000001</c:v>
                </c:pt>
                <c:pt idx="15">
                  <c:v>2.2850084229999998</c:v>
                </c:pt>
                <c:pt idx="16">
                  <c:v>-2.7323134536000002</c:v>
                </c:pt>
                <c:pt idx="17">
                  <c:v>-6.2874073249000002</c:v>
                </c:pt>
                <c:pt idx="18">
                  <c:v>-6.1296804280000003</c:v>
                </c:pt>
                <c:pt idx="19">
                  <c:v>-3.867066076</c:v>
                </c:pt>
                <c:pt idx="20">
                  <c:v>-0.91167814300000005</c:v>
                </c:pt>
                <c:pt idx="21">
                  <c:v>1.3622850180999999</c:v>
                </c:pt>
                <c:pt idx="22">
                  <c:v>2.9345019038000002</c:v>
                </c:pt>
                <c:pt idx="23">
                  <c:v>1.9306987286999999</c:v>
                </c:pt>
                <c:pt idx="24">
                  <c:v>4.9247457320999999</c:v>
                </c:pt>
                <c:pt idx="25">
                  <c:v>6.5582032230999996</c:v>
                </c:pt>
                <c:pt idx="26">
                  <c:v>10.6960477538</c:v>
                </c:pt>
                <c:pt idx="27">
                  <c:v>13.745477086699999</c:v>
                </c:pt>
                <c:pt idx="28">
                  <c:v>17.8220581538</c:v>
                </c:pt>
                <c:pt idx="29">
                  <c:v>11.7638769488</c:v>
                </c:pt>
                <c:pt idx="30">
                  <c:v>6.3289201415000003</c:v>
                </c:pt>
                <c:pt idx="31">
                  <c:v>5.6875952814000001</c:v>
                </c:pt>
                <c:pt idx="32">
                  <c:v>0.84705129999999995</c:v>
                </c:pt>
                <c:pt idx="33">
                  <c:v>2.9548980074000002</c:v>
                </c:pt>
                <c:pt idx="34">
                  <c:v>3.4530835948999998</c:v>
                </c:pt>
                <c:pt idx="35">
                  <c:v>3.4496611009000002</c:v>
                </c:pt>
                <c:pt idx="36">
                  <c:v>-6.2954957792000004</c:v>
                </c:pt>
                <c:pt idx="37">
                  <c:v>-27.262558389700001</c:v>
                </c:pt>
                <c:pt idx="38">
                  <c:v>-22.771592737599999</c:v>
                </c:pt>
                <c:pt idx="39">
                  <c:v>-13.5362678755</c:v>
                </c:pt>
                <c:pt idx="40">
                  <c:v>-4.1393365624999996</c:v>
                </c:pt>
                <c:pt idx="41">
                  <c:v>26.7280251269</c:v>
                </c:pt>
                <c:pt idx="42">
                  <c:v>24.597672703800001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27-4919-937E-30F129BE8D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2236520"/>
        <c:axId val="592240456"/>
      </c:lineChart>
      <c:catAx>
        <c:axId val="592236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2240456"/>
        <c:crosses val="autoZero"/>
        <c:auto val="1"/>
        <c:lblAlgn val="ctr"/>
        <c:lblOffset val="100"/>
        <c:noMultiLvlLbl val="0"/>
      </c:catAx>
      <c:valAx>
        <c:axId val="592240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92236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3382335485149"/>
          <c:y val="4.588049427371952E-2"/>
          <c:w val="0.87090775326342362"/>
          <c:h val="0.80469062372042022"/>
        </c:manualLayout>
      </c:layout>
      <c:lineChart>
        <c:grouping val="standard"/>
        <c:varyColors val="0"/>
        <c:ser>
          <c:idx val="0"/>
          <c:order val="0"/>
          <c:spPr>
            <a:ln w="38100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MySheet!$A$64:$P$64</c:f>
              <c:strCache>
                <c:ptCount val="16"/>
                <c:pt idx="0">
                  <c:v>World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  <c:pt idx="12">
                  <c:v>2017</c:v>
                </c:pt>
                <c:pt idx="13">
                  <c:v>2018</c:v>
                </c:pt>
                <c:pt idx="14">
                  <c:v>2019</c:v>
                </c:pt>
                <c:pt idx="15">
                  <c:v>2020</c:v>
                </c:pt>
              </c:strCache>
            </c:strRef>
          </c:cat>
          <c:val>
            <c:numRef>
              <c:f>MySheet!$A$65:$P$65</c:f>
              <c:numCache>
                <c:formatCode>General</c:formatCode>
                <c:ptCount val="16"/>
                <c:pt idx="1">
                  <c:v>45.940005341400003</c:v>
                </c:pt>
                <c:pt idx="2">
                  <c:v>46.828032089899999</c:v>
                </c:pt>
                <c:pt idx="3">
                  <c:v>46.298873756799999</c:v>
                </c:pt>
                <c:pt idx="4">
                  <c:v>48.231414676900002</c:v>
                </c:pt>
                <c:pt idx="5">
                  <c:v>47.137083243600003</c:v>
                </c:pt>
                <c:pt idx="6">
                  <c:v>47.982658385100002</c:v>
                </c:pt>
                <c:pt idx="7">
                  <c:v>48.198428550700001</c:v>
                </c:pt>
                <c:pt idx="8">
                  <c:v>48.624217012999999</c:v>
                </c:pt>
                <c:pt idx="9">
                  <c:v>49.572144507799997</c:v>
                </c:pt>
                <c:pt idx="10">
                  <c:v>50.322240430500003</c:v>
                </c:pt>
                <c:pt idx="11">
                  <c:v>51.166567049599998</c:v>
                </c:pt>
                <c:pt idx="12">
                  <c:v>50.908406876699999</c:v>
                </c:pt>
                <c:pt idx="13">
                  <c:v>51.1817779812</c:v>
                </c:pt>
                <c:pt idx="14">
                  <c:v>51.794491286700001</c:v>
                </c:pt>
                <c:pt idx="15">
                  <c:v>63.552717360199999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C4-4E8E-BDF6-F7B6CB2B45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51809744"/>
        <c:axId val="260367536"/>
      </c:lineChart>
      <c:catAx>
        <c:axId val="351809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0367536"/>
        <c:crosses val="autoZero"/>
        <c:auto val="1"/>
        <c:lblAlgn val="ctr"/>
        <c:lblOffset val="100"/>
        <c:noMultiLvlLbl val="0"/>
      </c:catAx>
      <c:valAx>
        <c:axId val="260367536"/>
        <c:scaling>
          <c:orientation val="minMax"/>
          <c:min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1809744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2">
        <a:lumMod val="90000"/>
      </a:schemeClr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875041662037545E-2"/>
          <c:y val="3.273809523809524E-2"/>
          <c:w val="0.61912773580713254"/>
          <c:h val="0.89740110611173607"/>
        </c:manualLayout>
      </c:layout>
      <c:lineChart>
        <c:grouping val="standard"/>
        <c:varyColors val="0"/>
        <c:ser>
          <c:idx val="1"/>
          <c:order val="0"/>
          <c:tx>
            <c:strRef>
              <c:f>Лист1!$A$4</c:f>
              <c:strCache>
                <c:ptCount val="1"/>
                <c:pt idx="0">
                  <c:v>  Africa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Лист1!$B$2:$P$2</c:f>
              <c:strCach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strCache>
            </c:strRef>
          </c:cat>
          <c:val>
            <c:numRef>
              <c:f>Лист1!$B$4:$P$4</c:f>
              <c:numCache>
                <c:formatCode>General</c:formatCode>
                <c:ptCount val="15"/>
                <c:pt idx="0">
                  <c:v>11699.2115478911</c:v>
                </c:pt>
                <c:pt idx="1">
                  <c:v>14651.4398792392</c:v>
                </c:pt>
                <c:pt idx="2">
                  <c:v>18397.3956930682</c:v>
                </c:pt>
                <c:pt idx="3">
                  <c:v>17086.880521244701</c:v>
                </c:pt>
                <c:pt idx="4">
                  <c:v>18452.532134541099</c:v>
                </c:pt>
                <c:pt idx="5">
                  <c:v>20024.386553043001</c:v>
                </c:pt>
                <c:pt idx="6">
                  <c:v>22044.625115749299</c:v>
                </c:pt>
                <c:pt idx="7">
                  <c:v>21246.878105887801</c:v>
                </c:pt>
                <c:pt idx="8">
                  <c:v>21391.999869592699</c:v>
                </c:pt>
                <c:pt idx="9">
                  <c:v>24258.970995568401</c:v>
                </c:pt>
                <c:pt idx="10">
                  <c:v>23532.5838828054</c:v>
                </c:pt>
                <c:pt idx="11">
                  <c:v>25825.301919994701</c:v>
                </c:pt>
                <c:pt idx="12">
                  <c:v>27721.741214832</c:v>
                </c:pt>
                <c:pt idx="13">
                  <c:v>29247.056362158499</c:v>
                </c:pt>
                <c:pt idx="14">
                  <c:v>27748.1588598079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5CF-476B-B561-BCC9802B60DD}"/>
            </c:ext>
          </c:extLst>
        </c:ser>
        <c:ser>
          <c:idx val="2"/>
          <c:order val="1"/>
          <c:tx>
            <c:strRef>
              <c:f>Лист1!$A$5</c:f>
              <c:strCache>
                <c:ptCount val="1"/>
                <c:pt idx="0">
                  <c:v>    Northern America</c:v>
                </c:pt>
              </c:strCache>
            </c:strRef>
          </c:tx>
          <c:spPr>
            <a:ln w="28575" cap="rnd">
              <a:solidFill>
                <a:srgbClr val="0099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Лист1!$B$2:$P$2</c:f>
              <c:strCach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strCache>
            </c:strRef>
          </c:cat>
          <c:val>
            <c:numRef>
              <c:f>Лист1!$B$5:$P$5</c:f>
              <c:numCache>
                <c:formatCode>General</c:formatCode>
                <c:ptCount val="15"/>
                <c:pt idx="0">
                  <c:v>270870.64</c:v>
                </c:pt>
                <c:pt idx="1">
                  <c:v>324656.29627340002</c:v>
                </c:pt>
                <c:pt idx="2">
                  <c:v>355741.26897999999</c:v>
                </c:pt>
                <c:pt idx="3">
                  <c:v>349744.85874290002</c:v>
                </c:pt>
                <c:pt idx="4">
                  <c:v>383718.86337242002</c:v>
                </c:pt>
                <c:pt idx="5">
                  <c:v>429518.16028399998</c:v>
                </c:pt>
                <c:pt idx="6">
                  <c:v>454074.36418941012</c:v>
                </c:pt>
                <c:pt idx="7">
                  <c:v>471214.82938190998</c:v>
                </c:pt>
                <c:pt idx="8">
                  <c:v>497555.68099999998</c:v>
                </c:pt>
                <c:pt idx="9">
                  <c:v>495024.31300000002</c:v>
                </c:pt>
                <c:pt idx="10">
                  <c:v>510403.78200000001</c:v>
                </c:pt>
                <c:pt idx="11">
                  <c:v>555902.71699999995</c:v>
                </c:pt>
                <c:pt idx="12">
                  <c:v>571989.23300000001</c:v>
                </c:pt>
                <c:pt idx="13">
                  <c:v>588839.36899999995</c:v>
                </c:pt>
                <c:pt idx="14">
                  <c:v>594846.00526000001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5CF-476B-B561-BCC9802B60DD}"/>
            </c:ext>
          </c:extLst>
        </c:ser>
        <c:ser>
          <c:idx val="3"/>
          <c:order val="2"/>
          <c:tx>
            <c:strRef>
              <c:f>Лист1!$A$6</c:f>
              <c:strCache>
                <c:ptCount val="1"/>
                <c:pt idx="0">
                  <c:v>    Latin America and the Caribbean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Лист1!$B$2:$P$2</c:f>
              <c:strCach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strCache>
            </c:strRef>
          </c:cat>
          <c:val>
            <c:numRef>
              <c:f>Лист1!$B$6:$P$6</c:f>
              <c:numCache>
                <c:formatCode>General</c:formatCode>
                <c:ptCount val="15"/>
                <c:pt idx="0">
                  <c:v>25440.9220006836</c:v>
                </c:pt>
                <c:pt idx="1">
                  <c:v>32263.720814699998</c:v>
                </c:pt>
                <c:pt idx="2">
                  <c:v>38350.992976599999</c:v>
                </c:pt>
                <c:pt idx="3">
                  <c:v>36159.896663500003</c:v>
                </c:pt>
                <c:pt idx="4">
                  <c:v>41097.388615000003</c:v>
                </c:pt>
                <c:pt idx="5">
                  <c:v>48512.152866500001</c:v>
                </c:pt>
                <c:pt idx="6">
                  <c:v>54110.049426409998</c:v>
                </c:pt>
                <c:pt idx="7">
                  <c:v>51089.174756070803</c:v>
                </c:pt>
                <c:pt idx="8">
                  <c:v>56001.251468592898</c:v>
                </c:pt>
                <c:pt idx="9">
                  <c:v>52893.336696835097</c:v>
                </c:pt>
                <c:pt idx="10">
                  <c:v>51977.950261999998</c:v>
                </c:pt>
                <c:pt idx="11">
                  <c:v>57259.039074200002</c:v>
                </c:pt>
                <c:pt idx="12">
                  <c:v>59489.351480636302</c:v>
                </c:pt>
                <c:pt idx="13">
                  <c:v>59065.674217134001</c:v>
                </c:pt>
                <c:pt idx="14">
                  <c:v>52628.734315118003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5CF-476B-B561-BCC9802B60DD}"/>
            </c:ext>
          </c:extLst>
        </c:ser>
        <c:ser>
          <c:idx val="4"/>
          <c:order val="3"/>
          <c:tx>
            <c:strRef>
              <c:f>Лист1!$A$7</c:f>
              <c:strCache>
                <c:ptCount val="1"/>
                <c:pt idx="0">
                  <c:v>  Asia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cat>
            <c:strRef>
              <c:f>Лист1!$B$2:$P$2</c:f>
              <c:strCach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strCache>
            </c:strRef>
          </c:cat>
          <c:val>
            <c:numRef>
              <c:f>Лист1!$B$7:$P$7</c:f>
              <c:numCache>
                <c:formatCode>General</c:formatCode>
                <c:ptCount val="15"/>
                <c:pt idx="0">
                  <c:v>246485.96157147561</c:v>
                </c:pt>
                <c:pt idx="1">
                  <c:v>309060.94788033637</c:v>
                </c:pt>
                <c:pt idx="2">
                  <c:v>354569.29176733148</c:v>
                </c:pt>
                <c:pt idx="3">
                  <c:v>334426.12797288841</c:v>
                </c:pt>
                <c:pt idx="4">
                  <c:v>375158.65136932698</c:v>
                </c:pt>
                <c:pt idx="5">
                  <c:v>439748.63215984608</c:v>
                </c:pt>
                <c:pt idx="6">
                  <c:v>462945.39230311027</c:v>
                </c:pt>
                <c:pt idx="7">
                  <c:v>507269.87542662298</c:v>
                </c:pt>
                <c:pt idx="8">
                  <c:v>573936.36004509067</c:v>
                </c:pt>
                <c:pt idx="9">
                  <c:v>577673.17876916239</c:v>
                </c:pt>
                <c:pt idx="10">
                  <c:v>602424.70830546971</c:v>
                </c:pt>
                <c:pt idx="11">
                  <c:v>645818.24169682595</c:v>
                </c:pt>
                <c:pt idx="12">
                  <c:v>736907.15816207009</c:v>
                </c:pt>
                <c:pt idx="13">
                  <c:v>792826.22654543421</c:v>
                </c:pt>
                <c:pt idx="14">
                  <c:v>806639.97691496101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5CF-476B-B561-BCC9802B60DD}"/>
            </c:ext>
          </c:extLst>
        </c:ser>
        <c:ser>
          <c:idx val="5"/>
          <c:order val="4"/>
          <c:tx>
            <c:strRef>
              <c:f>Лист1!$A$8</c:f>
              <c:strCache>
                <c:ptCount val="1"/>
                <c:pt idx="0">
                  <c:v>  Europe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Лист1!$B$2:$P$2</c:f>
              <c:strCache>
                <c:ptCount val="15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  <c:pt idx="13">
                  <c:v>2019</c:v>
                </c:pt>
                <c:pt idx="14">
                  <c:v>2020</c:v>
                </c:pt>
              </c:strCache>
            </c:strRef>
          </c:cat>
          <c:val>
            <c:numRef>
              <c:f>Лист1!$B$8:$P$8</c:f>
              <c:numCache>
                <c:formatCode>General</c:formatCode>
                <c:ptCount val="15"/>
                <c:pt idx="0">
                  <c:v>828714.12004985916</c:v>
                </c:pt>
                <c:pt idx="1">
                  <c:v>1004902.225364431</c:v>
                </c:pt>
                <c:pt idx="2">
                  <c:v>1102562.5489503711</c:v>
                </c:pt>
                <c:pt idx="3">
                  <c:v>1011280.833163788</c:v>
                </c:pt>
                <c:pt idx="4">
                  <c:v>1038518.304371153</c:v>
                </c:pt>
                <c:pt idx="5">
                  <c:v>1187879.7076873661</c:v>
                </c:pt>
                <c:pt idx="6">
                  <c:v>1203651.5819444109</c:v>
                </c:pt>
                <c:pt idx="7">
                  <c:v>1304309.8152703899</c:v>
                </c:pt>
                <c:pt idx="8">
                  <c:v>1429242.794569006</c:v>
                </c:pt>
                <c:pt idx="9">
                  <c:v>1348570.2282478891</c:v>
                </c:pt>
                <c:pt idx="10">
                  <c:v>1395187.2091812571</c:v>
                </c:pt>
                <c:pt idx="11">
                  <c:v>1509901.9328311961</c:v>
                </c:pt>
                <c:pt idx="12">
                  <c:v>1698826.694102783</c:v>
                </c:pt>
                <c:pt idx="13">
                  <c:v>1733027.2990407769</c:v>
                </c:pt>
                <c:pt idx="14">
                  <c:v>1665072.469145742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55CF-476B-B561-BCC9802B60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55920384"/>
        <c:axId val="255919824"/>
      </c:lineChart>
      <c:catAx>
        <c:axId val="255920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5919824"/>
        <c:crosses val="autoZero"/>
        <c:auto val="1"/>
        <c:lblAlgn val="ctr"/>
        <c:lblOffset val="100"/>
        <c:noMultiLvlLbl val="0"/>
      </c:catAx>
      <c:valAx>
        <c:axId val="2559198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5920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39765951931268"/>
          <c:y val="0.20469042932133483"/>
          <c:w val="0.26178387586564456"/>
          <c:h val="0.676928665166854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Лист2!$R$3</c:f>
              <c:strCache>
                <c:ptCount val="1"/>
                <c:pt idx="0">
                  <c:v>2020-2019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2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solidFill>
                  <a:schemeClr val="tx2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69C6-4CEA-ABEF-A0064A14C934}"/>
              </c:ext>
            </c:extLst>
          </c:dPt>
          <c:cat>
            <c:strRef>
              <c:f>Лист2!$Q$4:$Q$15</c:f>
              <c:strCache>
                <c:ptCount val="12"/>
                <c:pt idx="0">
                  <c:v>World</c:v>
                </c:pt>
                <c:pt idx="1">
                  <c:v>  Africa</c:v>
                </c:pt>
                <c:pt idx="3">
                  <c:v>    Northern America</c:v>
                </c:pt>
                <c:pt idx="4">
                  <c:v>    Latin America and the Caribbean</c:v>
                </c:pt>
                <c:pt idx="5">
                  <c:v>  Asia</c:v>
                </c:pt>
                <c:pt idx="8">
                  <c:v>    Eastern Europe</c:v>
                </c:pt>
                <c:pt idx="9">
                  <c:v>    Northern Europe</c:v>
                </c:pt>
                <c:pt idx="10">
                  <c:v>    Southern Europe</c:v>
                </c:pt>
                <c:pt idx="11">
                  <c:v>    Western Europe</c:v>
                </c:pt>
              </c:strCache>
            </c:strRef>
          </c:cat>
          <c:val>
            <c:numRef>
              <c:f>Лист2!$R$4:$R$15</c:f>
              <c:numCache>
                <c:formatCode>General</c:formatCode>
                <c:ptCount val="12"/>
                <c:pt idx="0">
                  <c:v>11.758226073499998</c:v>
                </c:pt>
                <c:pt idx="1">
                  <c:v>10.042356624600004</c:v>
                </c:pt>
                <c:pt idx="3">
                  <c:v>15.179235947499997</c:v>
                </c:pt>
                <c:pt idx="4">
                  <c:v>12.934246779999995</c:v>
                </c:pt>
                <c:pt idx="5">
                  <c:v>13.825866697500004</c:v>
                </c:pt>
                <c:pt idx="8">
                  <c:v>8.458586779800001</c:v>
                </c:pt>
                <c:pt idx="9">
                  <c:v>8.6056270099999921</c:v>
                </c:pt>
                <c:pt idx="10">
                  <c:v>16.438938860700002</c:v>
                </c:pt>
                <c:pt idx="11">
                  <c:v>3.9046039579999956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C6-4CEA-ABEF-A0064A14C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3"/>
        <c:axId val="258485200"/>
        <c:axId val="258484640"/>
      </c:barChart>
      <c:catAx>
        <c:axId val="2584852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8484640"/>
        <c:crosses val="autoZero"/>
        <c:auto val="1"/>
        <c:lblAlgn val="ctr"/>
        <c:lblOffset val="100"/>
        <c:noMultiLvlLbl val="0"/>
      </c:catAx>
      <c:valAx>
        <c:axId val="258484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5848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7.7121609798775151E-2"/>
          <c:y val="1.9771187875709084E-2"/>
          <c:w val="0.84410461192350972"/>
          <c:h val="0.96225851443940014"/>
        </c:manualLayout>
      </c:layout>
      <c:scatterChart>
        <c:scatterStyle val="lineMarker"/>
        <c:varyColors val="0"/>
        <c:ser>
          <c:idx val="0"/>
          <c:order val="0"/>
          <c:tx>
            <c:strRef>
              <c:f>'C-3'!$G$7</c:f>
              <c:strCache>
                <c:ptCount val="1"/>
              </c:strCache>
            </c:strRef>
          </c:tx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25400" cap="rnd">
                <a:solidFill>
                  <a:srgbClr val="C00000"/>
                </a:solidFill>
                <a:prstDash val="sysDash"/>
              </a:ln>
              <a:effectLst/>
            </c:spPr>
            <c:trendlineType val="poly"/>
            <c:order val="2"/>
            <c:dispRSqr val="0"/>
            <c:dispEq val="0"/>
          </c:trendline>
          <c:xVal>
            <c:numRef>
              <c:f>'C-3'!$F$8:$F$126</c:f>
              <c:numCache>
                <c:formatCode>0.0</c:formatCode>
                <c:ptCount val="119"/>
                <c:pt idx="0">
                  <c:v>32.8708561121</c:v>
                </c:pt>
                <c:pt idx="1">
                  <c:v>16.171217237699999</c:v>
                </c:pt>
                <c:pt idx="2">
                  <c:v>66.353880384500002</c:v>
                </c:pt>
                <c:pt idx="3">
                  <c:v>8.4886961840000001</c:v>
                </c:pt>
                <c:pt idx="4">
                  <c:v>46.449505602400002</c:v>
                </c:pt>
                <c:pt idx="5">
                  <c:v>14.8108394091</c:v>
                </c:pt>
                <c:pt idx="6">
                  <c:v>24.785117039199999</c:v>
                </c:pt>
                <c:pt idx="7">
                  <c:v>40.170414845300002</c:v>
                </c:pt>
                <c:pt idx="8">
                  <c:v>20.1772706488</c:v>
                </c:pt>
                <c:pt idx="9">
                  <c:v>26.001529512099999</c:v>
                </c:pt>
                <c:pt idx="10">
                  <c:v>36.113214200500003</c:v>
                </c:pt>
                <c:pt idx="11">
                  <c:v>61.812241166500002</c:v>
                </c:pt>
                <c:pt idx="12">
                  <c:v>5.1199267478000001</c:v>
                </c:pt>
                <c:pt idx="13">
                  <c:v>7.8016611602000001</c:v>
                </c:pt>
                <c:pt idx="14">
                  <c:v>11.457227208999999</c:v>
                </c:pt>
                <c:pt idx="15">
                  <c:v>62.027252009500003</c:v>
                </c:pt>
                <c:pt idx="16">
                  <c:v>1.6754636464999999</c:v>
                </c:pt>
                <c:pt idx="17">
                  <c:v>36.849704396299998</c:v>
                </c:pt>
                <c:pt idx="18">
                  <c:v>6.1895084809999998</c:v>
                </c:pt>
                <c:pt idx="19">
                  <c:v>4.0920726617999996</c:v>
                </c:pt>
                <c:pt idx="20">
                  <c:v>56.221502714000003</c:v>
                </c:pt>
                <c:pt idx="21">
                  <c:v>38.248763418800003</c:v>
                </c:pt>
                <c:pt idx="22">
                  <c:v>50.689126890399997</c:v>
                </c:pt>
                <c:pt idx="23">
                  <c:v>39.961223718399999</c:v>
                </c:pt>
                <c:pt idx="24">
                  <c:v>40.2888035804</c:v>
                </c:pt>
                <c:pt idx="25">
                  <c:v>20.658895693200002</c:v>
                </c:pt>
                <c:pt idx="26">
                  <c:v>4.219406309</c:v>
                </c:pt>
                <c:pt idx="27">
                  <c:v>50.425516400900001</c:v>
                </c:pt>
                <c:pt idx="28">
                  <c:v>18.139161191399999</c:v>
                </c:pt>
                <c:pt idx="29">
                  <c:v>49.214764554600002</c:v>
                </c:pt>
                <c:pt idx="30">
                  <c:v>40.762539442399998</c:v>
                </c:pt>
                <c:pt idx="31">
                  <c:v>26.954444597199998</c:v>
                </c:pt>
                <c:pt idx="32">
                  <c:v>15.3045791863</c:v>
                </c:pt>
                <c:pt idx="33">
                  <c:v>8.4269843825000006</c:v>
                </c:pt>
                <c:pt idx="34">
                  <c:v>8.9191510354000005</c:v>
                </c:pt>
                <c:pt idx="35">
                  <c:v>8.0078241950999995</c:v>
                </c:pt>
                <c:pt idx="36">
                  <c:v>14.6800496451</c:v>
                </c:pt>
                <c:pt idx="37">
                  <c:v>34.706064059699997</c:v>
                </c:pt>
                <c:pt idx="38">
                  <c:v>6.1669382687000001</c:v>
                </c:pt>
                <c:pt idx="39">
                  <c:v>2.8387867273</c:v>
                </c:pt>
                <c:pt idx="40">
                  <c:v>66.028649294299996</c:v>
                </c:pt>
                <c:pt idx="41">
                  <c:v>52.835589253199998</c:v>
                </c:pt>
                <c:pt idx="42">
                  <c:v>4.4654938518999998</c:v>
                </c:pt>
                <c:pt idx="43">
                  <c:v>58.686055164099997</c:v>
                </c:pt>
                <c:pt idx="44">
                  <c:v>9.6814175962999993</c:v>
                </c:pt>
                <c:pt idx="45">
                  <c:v>6.0336607633000003</c:v>
                </c:pt>
                <c:pt idx="46">
                  <c:v>33.775927612799997</c:v>
                </c:pt>
                <c:pt idx="47">
                  <c:v>14.465296435799999</c:v>
                </c:pt>
                <c:pt idx="48">
                  <c:v>40.084819911899999</c:v>
                </c:pt>
                <c:pt idx="49">
                  <c:v>21.987718480200002</c:v>
                </c:pt>
                <c:pt idx="50">
                  <c:v>68.880648276200006</c:v>
                </c:pt>
                <c:pt idx="51">
                  <c:v>27.4437090829</c:v>
                </c:pt>
                <c:pt idx="52">
                  <c:v>25.267502084</c:v>
                </c:pt>
                <c:pt idx="53">
                  <c:v>89.831503894500003</c:v>
                </c:pt>
                <c:pt idx="54">
                  <c:v>71.355738685099993</c:v>
                </c:pt>
                <c:pt idx="55">
                  <c:v>39.789987834599998</c:v>
                </c:pt>
                <c:pt idx="56">
                  <c:v>8.5405769651999996</c:v>
                </c:pt>
                <c:pt idx="57">
                  <c:v>56.726106192800003</c:v>
                </c:pt>
                <c:pt idx="58">
                  <c:v>3.6798571782999998</c:v>
                </c:pt>
                <c:pt idx="59">
                  <c:v>10.6614490495</c:v>
                </c:pt>
                <c:pt idx="60">
                  <c:v>42.388071288399999</c:v>
                </c:pt>
                <c:pt idx="61">
                  <c:v>69.748522606099996</c:v>
                </c:pt>
                <c:pt idx="62">
                  <c:v>6.6998935029000002</c:v>
                </c:pt>
                <c:pt idx="63">
                  <c:v>37.294201186000002</c:v>
                </c:pt>
                <c:pt idx="64">
                  <c:v>78.777757718000004</c:v>
                </c:pt>
                <c:pt idx="65">
                  <c:v>19.7744566539</c:v>
                </c:pt>
                <c:pt idx="66">
                  <c:v>88.393112462700003</c:v>
                </c:pt>
                <c:pt idx="67">
                  <c:v>27.464653354100001</c:v>
                </c:pt>
                <c:pt idx="68">
                  <c:v>49.605605864799998</c:v>
                </c:pt>
                <c:pt idx="69">
                  <c:v>25.319007205399998</c:v>
                </c:pt>
                <c:pt idx="70">
                  <c:v>12.085213405099999</c:v>
                </c:pt>
                <c:pt idx="71">
                  <c:v>28.1480184666</c:v>
                </c:pt>
                <c:pt idx="72">
                  <c:v>22.90684431</c:v>
                </c:pt>
                <c:pt idx="73">
                  <c:v>10.4110228027</c:v>
                </c:pt>
                <c:pt idx="74">
                  <c:v>23.4287779643</c:v>
                </c:pt>
                <c:pt idx="75">
                  <c:v>8.3340762262000005</c:v>
                </c:pt>
                <c:pt idx="76">
                  <c:v>25.041729785099999</c:v>
                </c:pt>
                <c:pt idx="77">
                  <c:v>6.5447130444999999</c:v>
                </c:pt>
                <c:pt idx="78">
                  <c:v>43.482243986900002</c:v>
                </c:pt>
                <c:pt idx="79">
                  <c:v>69.559266797299998</c:v>
                </c:pt>
                <c:pt idx="80">
                  <c:v>22.357212165100002</c:v>
                </c:pt>
                <c:pt idx="81">
                  <c:v>17.136406671</c:v>
                </c:pt>
                <c:pt idx="82">
                  <c:v>21.597139239800001</c:v>
                </c:pt>
                <c:pt idx="83">
                  <c:v>32.008003381599998</c:v>
                </c:pt>
                <c:pt idx="84">
                  <c:v>40.374806694599997</c:v>
                </c:pt>
                <c:pt idx="85">
                  <c:v>50.663100602199997</c:v>
                </c:pt>
                <c:pt idx="86">
                  <c:v>15.8992001059</c:v>
                </c:pt>
                <c:pt idx="87">
                  <c:v>4.0350547547</c:v>
                </c:pt>
                <c:pt idx="88">
                  <c:v>58.096103048000003</c:v>
                </c:pt>
                <c:pt idx="89">
                  <c:v>39.830908003200001</c:v>
                </c:pt>
                <c:pt idx="90">
                  <c:v>20.710576976399999</c:v>
                </c:pt>
                <c:pt idx="91">
                  <c:v>10.287617449100001</c:v>
                </c:pt>
                <c:pt idx="92">
                  <c:v>44.021346812200001</c:v>
                </c:pt>
                <c:pt idx="93">
                  <c:v>33.781046032699997</c:v>
                </c:pt>
                <c:pt idx="94">
                  <c:v>3.5623607721999999</c:v>
                </c:pt>
                <c:pt idx="95">
                  <c:v>9.7215007581999995</c:v>
                </c:pt>
                <c:pt idx="96">
                  <c:v>42.383944979900001</c:v>
                </c:pt>
                <c:pt idx="97">
                  <c:v>31.9497162547</c:v>
                </c:pt>
                <c:pt idx="98">
                  <c:v>57.4619933886</c:v>
                </c:pt>
                <c:pt idx="99">
                  <c:v>36.570748415799997</c:v>
                </c:pt>
                <c:pt idx="100">
                  <c:v>27.654937169099998</c:v>
                </c:pt>
                <c:pt idx="101">
                  <c:v>25.748146037600002</c:v>
                </c:pt>
                <c:pt idx="102">
                  <c:v>32.479157524999998</c:v>
                </c:pt>
                <c:pt idx="103">
                  <c:v>19.260105615099999</c:v>
                </c:pt>
                <c:pt idx="104">
                  <c:v>4.0530632316000004</c:v>
                </c:pt>
                <c:pt idx="105">
                  <c:v>69.172333407500005</c:v>
                </c:pt>
                <c:pt idx="106">
                  <c:v>67.490060000900002</c:v>
                </c:pt>
                <c:pt idx="107">
                  <c:v>3.9375634391999998</c:v>
                </c:pt>
                <c:pt idx="108">
                  <c:v>16.468932140900002</c:v>
                </c:pt>
                <c:pt idx="109">
                  <c:v>12.7665729873</c:v>
                </c:pt>
                <c:pt idx="110">
                  <c:v>10.7579808146</c:v>
                </c:pt>
                <c:pt idx="111">
                  <c:v>13.139173918999999</c:v>
                </c:pt>
                <c:pt idx="112">
                  <c:v>41.345548239300001</c:v>
                </c:pt>
                <c:pt idx="113">
                  <c:v>11.9155354449</c:v>
                </c:pt>
                <c:pt idx="114">
                  <c:v>72.767680074500007</c:v>
                </c:pt>
                <c:pt idx="115">
                  <c:v>60.3647173612</c:v>
                </c:pt>
                <c:pt idx="116">
                  <c:v>43.404848577300001</c:v>
                </c:pt>
                <c:pt idx="117">
                  <c:v>8.6702548233000005</c:v>
                </c:pt>
                <c:pt idx="118">
                  <c:v>11.305348173900001</c:v>
                </c:pt>
              </c:numCache>
            </c:numRef>
          </c:xVal>
          <c:yVal>
            <c:numRef>
              <c:f>'C-3'!$G$8:$G$126</c:f>
              <c:numCache>
                <c:formatCode>0.0</c:formatCode>
                <c:ptCount val="119"/>
                <c:pt idx="0">
                  <c:v>20.563462920600003</c:v>
                </c:pt>
                <c:pt idx="1">
                  <c:v>7.3694180476</c:v>
                </c:pt>
                <c:pt idx="2">
                  <c:v>0.22595478779999212</c:v>
                </c:pt>
                <c:pt idx="3">
                  <c:v>55.225136255400002</c:v>
                </c:pt>
                <c:pt idx="4">
                  <c:v>19.158021068299995</c:v>
                </c:pt>
                <c:pt idx="5">
                  <c:v>23.194062949300005</c:v>
                </c:pt>
                <c:pt idx="6">
                  <c:v>8.896200701599998</c:v>
                </c:pt>
                <c:pt idx="7">
                  <c:v>6.335967071799999</c:v>
                </c:pt>
                <c:pt idx="8">
                  <c:v>1.8535277004000008</c:v>
                </c:pt>
                <c:pt idx="9">
                  <c:v>-3.4723706063999984</c:v>
                </c:pt>
                <c:pt idx="10">
                  <c:v>7.1730692371999965</c:v>
                </c:pt>
                <c:pt idx="11">
                  <c:v>2.5758265133000009</c:v>
                </c:pt>
                <c:pt idx="12">
                  <c:v>2.8383632922999995</c:v>
                </c:pt>
                <c:pt idx="13">
                  <c:v>4.9773093365999994</c:v>
                </c:pt>
                <c:pt idx="14">
                  <c:v>6.4255948600000004</c:v>
                </c:pt>
                <c:pt idx="15">
                  <c:v>2.4708463625999997</c:v>
                </c:pt>
                <c:pt idx="16">
                  <c:v>2.3302479045000002</c:v>
                </c:pt>
                <c:pt idx="17">
                  <c:v>15.599145093200001</c:v>
                </c:pt>
                <c:pt idx="18">
                  <c:v>8.2381908243000019</c:v>
                </c:pt>
                <c:pt idx="19">
                  <c:v>10.5033183648</c:v>
                </c:pt>
                <c:pt idx="20">
                  <c:v>15.067405411800003</c:v>
                </c:pt>
                <c:pt idx="21">
                  <c:v>11.827401129499997</c:v>
                </c:pt>
                <c:pt idx="22">
                  <c:v>4.3213226577000015</c:v>
                </c:pt>
                <c:pt idx="23">
                  <c:v>21.815520172699998</c:v>
                </c:pt>
                <c:pt idx="24">
                  <c:v>14.070924376900003</c:v>
                </c:pt>
                <c:pt idx="25">
                  <c:v>21.073575430699997</c:v>
                </c:pt>
                <c:pt idx="26">
                  <c:v>3.2896797896000001</c:v>
                </c:pt>
                <c:pt idx="27">
                  <c:v>22.423973396599997</c:v>
                </c:pt>
                <c:pt idx="28">
                  <c:v>9.9847919864000012</c:v>
                </c:pt>
                <c:pt idx="29">
                  <c:v>17.986270769400001</c:v>
                </c:pt>
                <c:pt idx="30">
                  <c:v>7.684409886600001</c:v>
                </c:pt>
                <c:pt idx="31">
                  <c:v>3.3314875808000011</c:v>
                </c:pt>
                <c:pt idx="32">
                  <c:v>23.356804800700001</c:v>
                </c:pt>
                <c:pt idx="33">
                  <c:v>8.4928651545000005</c:v>
                </c:pt>
                <c:pt idx="34">
                  <c:v>8.342793143499998</c:v>
                </c:pt>
                <c:pt idx="35">
                  <c:v>7.1828060573000005</c:v>
                </c:pt>
                <c:pt idx="36">
                  <c:v>6.8634077252999983</c:v>
                </c:pt>
                <c:pt idx="37">
                  <c:v>12.087649966100003</c:v>
                </c:pt>
                <c:pt idx="38">
                  <c:v>-0.12021783870000036</c:v>
                </c:pt>
                <c:pt idx="39">
                  <c:v>5.3510298886999994</c:v>
                </c:pt>
                <c:pt idx="40">
                  <c:v>11.325472015700001</c:v>
                </c:pt>
                <c:pt idx="41">
                  <c:v>5.3707174643000002</c:v>
                </c:pt>
                <c:pt idx="42">
                  <c:v>10.6966495971</c:v>
                </c:pt>
                <c:pt idx="43">
                  <c:v>6.8699846516000065</c:v>
                </c:pt>
                <c:pt idx="44">
                  <c:v>6.5060730101999997</c:v>
                </c:pt>
                <c:pt idx="45">
                  <c:v>7.0475756181999998</c:v>
                </c:pt>
                <c:pt idx="46">
                  <c:v>17.140588102900004</c:v>
                </c:pt>
                <c:pt idx="47">
                  <c:v>4.6390928442000003</c:v>
                </c:pt>
                <c:pt idx="48">
                  <c:v>8.8072291754000034</c:v>
                </c:pt>
                <c:pt idx="49">
                  <c:v>26.054485446599998</c:v>
                </c:pt>
                <c:pt idx="50">
                  <c:v>7.2684288263999974</c:v>
                </c:pt>
                <c:pt idx="51">
                  <c:v>21.393619543</c:v>
                </c:pt>
                <c:pt idx="52">
                  <c:v>14.2517868423</c:v>
                </c:pt>
                <c:pt idx="53">
                  <c:v>3.1067259714999977</c:v>
                </c:pt>
                <c:pt idx="54">
                  <c:v>7.9085770967000002</c:v>
                </c:pt>
                <c:pt idx="55">
                  <c:v>15.998257391400003</c:v>
                </c:pt>
                <c:pt idx="56">
                  <c:v>12.065077167600002</c:v>
                </c:pt>
                <c:pt idx="57">
                  <c:v>14.858408035599993</c:v>
                </c:pt>
                <c:pt idx="58">
                  <c:v>4.7799849252</c:v>
                </c:pt>
                <c:pt idx="59">
                  <c:v>5.7078232016000001</c:v>
                </c:pt>
                <c:pt idx="60">
                  <c:v>7.5090150218000034</c:v>
                </c:pt>
                <c:pt idx="61">
                  <c:v>4.0993164833000009</c:v>
                </c:pt>
                <c:pt idx="62">
                  <c:v>12.1073885096</c:v>
                </c:pt>
                <c:pt idx="63">
                  <c:v>10.002976840999999</c:v>
                </c:pt>
                <c:pt idx="64">
                  <c:v>10.598888903599999</c:v>
                </c:pt>
                <c:pt idx="65">
                  <c:v>3.1934923266000013</c:v>
                </c:pt>
                <c:pt idx="66">
                  <c:v>0.31812220339999442</c:v>
                </c:pt>
                <c:pt idx="67">
                  <c:v>22.192303300900001</c:v>
                </c:pt>
                <c:pt idx="68">
                  <c:v>2.5853840271999999</c:v>
                </c:pt>
                <c:pt idx="69">
                  <c:v>27.842813694500002</c:v>
                </c:pt>
                <c:pt idx="70">
                  <c:v>10.570078410200001</c:v>
                </c:pt>
                <c:pt idx="71">
                  <c:v>6.6383023029000015</c:v>
                </c:pt>
                <c:pt idx="72">
                  <c:v>7.3095179938000001</c:v>
                </c:pt>
                <c:pt idx="73">
                  <c:v>17.7266411216</c:v>
                </c:pt>
                <c:pt idx="74">
                  <c:v>13.896246963399999</c:v>
                </c:pt>
                <c:pt idx="75">
                  <c:v>-1.4699046298000003</c:v>
                </c:pt>
                <c:pt idx="76">
                  <c:v>13.500687724100001</c:v>
                </c:pt>
                <c:pt idx="77">
                  <c:v>1.8851366981000002</c:v>
                </c:pt>
                <c:pt idx="78">
                  <c:v>21.356031437699997</c:v>
                </c:pt>
                <c:pt idx="79">
                  <c:v>-1.617722517499999</c:v>
                </c:pt>
                <c:pt idx="80">
                  <c:v>9.6755462721999947</c:v>
                </c:pt>
                <c:pt idx="81">
                  <c:v>11.3699009724</c:v>
                </c:pt>
                <c:pt idx="82">
                  <c:v>7.6113056111999988</c:v>
                </c:pt>
                <c:pt idx="83">
                  <c:v>5.3222720102000025</c:v>
                </c:pt>
                <c:pt idx="84">
                  <c:v>7.7424952536000049</c:v>
                </c:pt>
                <c:pt idx="85">
                  <c:v>9.0042641141000033</c:v>
                </c:pt>
                <c:pt idx="86">
                  <c:v>6.310703651499999</c:v>
                </c:pt>
                <c:pt idx="87">
                  <c:v>1.4752581625000003</c:v>
                </c:pt>
                <c:pt idx="88">
                  <c:v>16.622642167599992</c:v>
                </c:pt>
                <c:pt idx="89">
                  <c:v>6.3756936097000008</c:v>
                </c:pt>
                <c:pt idx="90">
                  <c:v>14.176204467399998</c:v>
                </c:pt>
                <c:pt idx="91">
                  <c:v>6.5859343071999987</c:v>
                </c:pt>
                <c:pt idx="92">
                  <c:v>7.8935979840999977</c:v>
                </c:pt>
                <c:pt idx="93">
                  <c:v>9.4066449675000001</c:v>
                </c:pt>
                <c:pt idx="94">
                  <c:v>2.6216135335999997</c:v>
                </c:pt>
                <c:pt idx="95">
                  <c:v>12.372842003600001</c:v>
                </c:pt>
                <c:pt idx="96">
                  <c:v>9.5282251323999958</c:v>
                </c:pt>
                <c:pt idx="97">
                  <c:v>15.907044707899999</c:v>
                </c:pt>
                <c:pt idx="98">
                  <c:v>7.7286144582999938</c:v>
                </c:pt>
                <c:pt idx="99">
                  <c:v>7.7983751416000047</c:v>
                </c:pt>
                <c:pt idx="100">
                  <c:v>7.8704995218000029</c:v>
                </c:pt>
                <c:pt idx="101">
                  <c:v>18.024985508699999</c:v>
                </c:pt>
                <c:pt idx="102">
                  <c:v>21.626958920300005</c:v>
                </c:pt>
                <c:pt idx="103">
                  <c:v>18.486168536800005</c:v>
                </c:pt>
                <c:pt idx="104">
                  <c:v>0.63507402569999982</c:v>
                </c:pt>
                <c:pt idx="105">
                  <c:v>8.1985829933999952</c:v>
                </c:pt>
                <c:pt idx="106">
                  <c:v>4.9291469604999918</c:v>
                </c:pt>
                <c:pt idx="107">
                  <c:v>1.2431516251000003</c:v>
                </c:pt>
                <c:pt idx="108">
                  <c:v>26.479312994499999</c:v>
                </c:pt>
                <c:pt idx="109">
                  <c:v>0.53724090649999923</c:v>
                </c:pt>
                <c:pt idx="110">
                  <c:v>12.743094454200001</c:v>
                </c:pt>
                <c:pt idx="111">
                  <c:v>8.5494734308999991</c:v>
                </c:pt>
                <c:pt idx="112">
                  <c:v>11.011147872599999</c:v>
                </c:pt>
                <c:pt idx="113">
                  <c:v>5.7444119695999998</c:v>
                </c:pt>
                <c:pt idx="114">
                  <c:v>10.9557663991</c:v>
                </c:pt>
                <c:pt idx="115">
                  <c:v>15.182407743099994</c:v>
                </c:pt>
                <c:pt idx="116">
                  <c:v>11.976044657599999</c:v>
                </c:pt>
                <c:pt idx="117">
                  <c:v>7.628467413200001</c:v>
                </c:pt>
                <c:pt idx="118">
                  <c:v>3.1082870241999991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0EC2-4650-89D0-43B53306E6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6603232"/>
        <c:axId val="315722272"/>
      </c:scatterChart>
      <c:valAx>
        <c:axId val="3566032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15722272"/>
        <c:crosses val="autoZero"/>
        <c:crossBetween val="midCat"/>
      </c:valAx>
      <c:valAx>
        <c:axId val="315722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56603232"/>
        <c:crosses val="autoZero"/>
        <c:crossBetween val="midCat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4925" cap="rnd" cmpd="sng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Лист3!$C$342:$O$342</c:f>
              <c:strCach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strCache>
            </c:strRef>
          </c:cat>
          <c:val>
            <c:numRef>
              <c:f>Лист3!$C$343:$O$343</c:f>
              <c:numCache>
                <c:formatCode>General</c:formatCode>
                <c:ptCount val="13"/>
                <c:pt idx="0">
                  <c:v>624.31193044897338</c:v>
                </c:pt>
                <c:pt idx="1">
                  <c:v>637.908529668185</c:v>
                </c:pt>
                <c:pt idx="2">
                  <c:v>674.43563566960518</c:v>
                </c:pt>
                <c:pt idx="3">
                  <c:v>664.67887731563599</c:v>
                </c:pt>
                <c:pt idx="4">
                  <c:v>664.73057495269165</c:v>
                </c:pt>
                <c:pt idx="5">
                  <c:v>649.94433717738571</c:v>
                </c:pt>
                <c:pt idx="6">
                  <c:v>637.70778380805689</c:v>
                </c:pt>
                <c:pt idx="7">
                  <c:v>655.45291643777534</c:v>
                </c:pt>
                <c:pt idx="8">
                  <c:v>649.97659941573067</c:v>
                </c:pt>
                <c:pt idx="9">
                  <c:v>651.54443244968036</c:v>
                </c:pt>
                <c:pt idx="10">
                  <c:v>621.31275735319571</c:v>
                </c:pt>
                <c:pt idx="11">
                  <c:v>612.76890254485568</c:v>
                </c:pt>
                <c:pt idx="12">
                  <c:v>623.44383273194103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88-4355-B739-4BD22A001C1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2359880"/>
        <c:axId val="572361848"/>
      </c:lineChart>
      <c:catAx>
        <c:axId val="572359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2361848"/>
        <c:crosses val="autoZero"/>
        <c:auto val="1"/>
        <c:lblAlgn val="ctr"/>
        <c:lblOffset val="100"/>
        <c:noMultiLvlLbl val="0"/>
      </c:catAx>
      <c:valAx>
        <c:axId val="5723618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2359880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Лист2!$A$313</c:f>
              <c:strCache>
                <c:ptCount val="1"/>
                <c:pt idx="0">
                  <c:v>ИКТ-услуги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strRef>
              <c:f>Лист2!$B$312:$N$312</c:f>
              <c:strCach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strCache>
            </c:strRef>
          </c:cat>
          <c:val>
            <c:numRef>
              <c:f>Лист2!$B$313:$N$313</c:f>
              <c:numCache>
                <c:formatCode>General</c:formatCode>
                <c:ptCount val="13"/>
                <c:pt idx="0">
                  <c:v>463.80097154859169</c:v>
                </c:pt>
                <c:pt idx="1">
                  <c:v>455.38796051667572</c:v>
                </c:pt>
                <c:pt idx="2">
                  <c:v>533.30625016728925</c:v>
                </c:pt>
                <c:pt idx="3">
                  <c:v>559.81641225797136</c:v>
                </c:pt>
                <c:pt idx="4">
                  <c:v>531.95724485034145</c:v>
                </c:pt>
                <c:pt idx="5">
                  <c:v>549.48088916791414</c:v>
                </c:pt>
                <c:pt idx="6">
                  <c:v>543.79886000947795</c:v>
                </c:pt>
                <c:pt idx="7">
                  <c:v>564.64268796772228</c:v>
                </c:pt>
                <c:pt idx="8">
                  <c:v>566.66607177774142</c:v>
                </c:pt>
                <c:pt idx="9">
                  <c:v>582.31198093056639</c:v>
                </c:pt>
                <c:pt idx="10">
                  <c:v>665.0221396405492</c:v>
                </c:pt>
                <c:pt idx="11">
                  <c:v>737.3239445532347</c:v>
                </c:pt>
                <c:pt idx="12">
                  <c:v>822.49705471643472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C6-43C5-9737-D6CAA81DF153}"/>
            </c:ext>
          </c:extLst>
        </c:ser>
        <c:ser>
          <c:idx val="1"/>
          <c:order val="1"/>
          <c:tx>
            <c:strRef>
              <c:f>Лист2!$A$314</c:f>
              <c:strCache>
                <c:ptCount val="1"/>
                <c:pt idx="0">
                  <c:v>Цифровые услуги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Лист2!$B$312:$N$312</c:f>
              <c:strCache>
                <c:ptCount val="1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</c:strCache>
            </c:strRef>
          </c:cat>
          <c:val>
            <c:numRef>
              <c:f>Лист2!$B$314:$N$314</c:f>
              <c:numCache>
                <c:formatCode>General</c:formatCode>
                <c:ptCount val="13"/>
                <c:pt idx="0">
                  <c:v>624</c:v>
                </c:pt>
                <c:pt idx="1">
                  <c:v>638</c:v>
                </c:pt>
                <c:pt idx="2">
                  <c:v>674</c:v>
                </c:pt>
                <c:pt idx="3">
                  <c:v>665</c:v>
                </c:pt>
                <c:pt idx="4">
                  <c:v>665</c:v>
                </c:pt>
                <c:pt idx="5">
                  <c:v>650</c:v>
                </c:pt>
                <c:pt idx="6">
                  <c:v>638</c:v>
                </c:pt>
                <c:pt idx="7">
                  <c:v>655</c:v>
                </c:pt>
                <c:pt idx="8">
                  <c:v>650</c:v>
                </c:pt>
                <c:pt idx="9">
                  <c:v>652</c:v>
                </c:pt>
                <c:pt idx="10">
                  <c:v>621</c:v>
                </c:pt>
                <c:pt idx="11">
                  <c:v>612</c:v>
                </c:pt>
                <c:pt idx="12">
                  <c:v>623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9C6-43C5-9737-D6CAA81DF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92277568"/>
        <c:axId val="392278224"/>
      </c:lineChart>
      <c:catAx>
        <c:axId val="392277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2278224"/>
        <c:crosses val="autoZero"/>
        <c:auto val="1"/>
        <c:lblAlgn val="ctr"/>
        <c:lblOffset val="100"/>
        <c:noMultiLvlLbl val="0"/>
      </c:catAx>
      <c:valAx>
        <c:axId val="392278224"/>
        <c:scaling>
          <c:orientation val="minMax"/>
          <c:min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2277568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2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Лист3!$B$60</c:f>
              <c:strCache>
                <c:ptCount val="1"/>
                <c:pt idx="0">
                  <c:v>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Лист3!$A$61:$A$79</c:f>
              <c:strCache>
                <c:ptCount val="19"/>
                <c:pt idx="0">
                  <c:v> Austria</c:v>
                </c:pt>
                <c:pt idx="1">
                  <c:v> Canada</c:v>
                </c:pt>
                <c:pt idx="2">
                  <c:v> China</c:v>
                </c:pt>
                <c:pt idx="3">
                  <c:v> Finland</c:v>
                </c:pt>
                <c:pt idx="4">
                  <c:v> France</c:v>
                </c:pt>
                <c:pt idx="5">
                  <c:v> Germany</c:v>
                </c:pt>
                <c:pt idx="6">
                  <c:v> India</c:v>
                </c:pt>
                <c:pt idx="7">
                  <c:v> Ireland</c:v>
                </c:pt>
                <c:pt idx="8">
                  <c:v> Israel</c:v>
                </c:pt>
                <c:pt idx="9">
                  <c:v> Italy</c:v>
                </c:pt>
                <c:pt idx="10">
                  <c:v> Japan</c:v>
                </c:pt>
                <c:pt idx="11">
                  <c:v> Netherlands</c:v>
                </c:pt>
                <c:pt idx="12">
                  <c:v> Poland</c:v>
                </c:pt>
                <c:pt idx="13">
                  <c:v> Singapore</c:v>
                </c:pt>
                <c:pt idx="14">
                  <c:v> Spain</c:v>
                </c:pt>
                <c:pt idx="15">
                  <c:v> Sweden</c:v>
                </c:pt>
                <c:pt idx="16">
                  <c:v> United Arab Emirates</c:v>
                </c:pt>
                <c:pt idx="17">
                  <c:v> United Kingdom</c:v>
                </c:pt>
                <c:pt idx="18">
                  <c:v> United States of America</c:v>
                </c:pt>
              </c:strCache>
            </c:strRef>
          </c:cat>
          <c:val>
            <c:numRef>
              <c:f>Лист3!$B$61:$B$79</c:f>
              <c:numCache>
                <c:formatCode>General</c:formatCode>
                <c:ptCount val="19"/>
              </c:numCache>
            </c:numRef>
          </c:val>
          <c:extLst>
            <c:ext xmlns:c16="http://schemas.microsoft.com/office/drawing/2014/chart" uri="{C3380CC4-5D6E-409C-BE32-E72D297353CC}">
              <c16:uniqueId val="{00000000-3A4F-4D86-ABB0-E542B8CE03A6}"/>
            </c:ext>
          </c:extLst>
        </c:ser>
        <c:ser>
          <c:idx val="1"/>
          <c:order val="1"/>
          <c:tx>
            <c:strRef>
              <c:f>Лист3!$C$60</c:f>
              <c:strCache>
                <c:ptCount val="1"/>
                <c:pt idx="0">
                  <c:v>2008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Лист3!$A$61:$A$79</c:f>
              <c:strCache>
                <c:ptCount val="19"/>
                <c:pt idx="0">
                  <c:v> Austria</c:v>
                </c:pt>
                <c:pt idx="1">
                  <c:v> Canada</c:v>
                </c:pt>
                <c:pt idx="2">
                  <c:v> China</c:v>
                </c:pt>
                <c:pt idx="3">
                  <c:v> Finland</c:v>
                </c:pt>
                <c:pt idx="4">
                  <c:v> France</c:v>
                </c:pt>
                <c:pt idx="5">
                  <c:v> Germany</c:v>
                </c:pt>
                <c:pt idx="6">
                  <c:v> India</c:v>
                </c:pt>
                <c:pt idx="7">
                  <c:v> Ireland</c:v>
                </c:pt>
                <c:pt idx="8">
                  <c:v> Israel</c:v>
                </c:pt>
                <c:pt idx="9">
                  <c:v> Italy</c:v>
                </c:pt>
                <c:pt idx="10">
                  <c:v> Japan</c:v>
                </c:pt>
                <c:pt idx="11">
                  <c:v> Netherlands</c:v>
                </c:pt>
                <c:pt idx="12">
                  <c:v> Poland</c:v>
                </c:pt>
                <c:pt idx="13">
                  <c:v> Singapore</c:v>
                </c:pt>
                <c:pt idx="14">
                  <c:v> Spain</c:v>
                </c:pt>
                <c:pt idx="15">
                  <c:v> Sweden</c:v>
                </c:pt>
                <c:pt idx="16">
                  <c:v> United Arab Emirates</c:v>
                </c:pt>
                <c:pt idx="17">
                  <c:v> United Kingdom</c:v>
                </c:pt>
                <c:pt idx="18">
                  <c:v> United States of America</c:v>
                </c:pt>
              </c:strCache>
            </c:strRef>
          </c:cat>
          <c:val>
            <c:numRef>
              <c:f>Лист3!$C$61:$C$79</c:f>
              <c:numCache>
                <c:formatCode>General</c:formatCode>
                <c:ptCount val="19"/>
                <c:pt idx="0">
                  <c:v>1.3556836798</c:v>
                </c:pt>
                <c:pt idx="1">
                  <c:v>2.3934013430999999</c:v>
                </c:pt>
                <c:pt idx="2">
                  <c:v>2.6724538311999999</c:v>
                </c:pt>
                <c:pt idx="3">
                  <c:v>0</c:v>
                </c:pt>
                <c:pt idx="4">
                  <c:v>0</c:v>
                </c:pt>
                <c:pt idx="5">
                  <c:v>6.5814238722000002</c:v>
                </c:pt>
                <c:pt idx="6">
                  <c:v>12.394507337</c:v>
                </c:pt>
                <c:pt idx="7">
                  <c:v>12.169266136799999</c:v>
                </c:pt>
                <c:pt idx="8">
                  <c:v>2.4296184084000001</c:v>
                </c:pt>
                <c:pt idx="9">
                  <c:v>2.8488210306999999</c:v>
                </c:pt>
                <c:pt idx="10">
                  <c:v>0.51199711849999996</c:v>
                </c:pt>
                <c:pt idx="11">
                  <c:v>0</c:v>
                </c:pt>
                <c:pt idx="12">
                  <c:v>0.48456007499999998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5.6787389531999999</c:v>
                </c:pt>
                <c:pt idx="18">
                  <c:v>6.5296635359000001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4F-4D86-ABB0-E542B8CE03A6}"/>
            </c:ext>
          </c:extLst>
        </c:ser>
        <c:ser>
          <c:idx val="2"/>
          <c:order val="2"/>
          <c:tx>
            <c:strRef>
              <c:f>Лист3!$D$60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0">
              <a:solidFill>
                <a:srgbClr val="C00000">
                  <a:alpha val="98000"/>
                </a:srgbClr>
              </a:solidFill>
            </a:ln>
            <a:effectLst/>
          </c:spPr>
          <c:invertIfNegative val="0"/>
          <c:cat>
            <c:strRef>
              <c:f>Лист3!$A$61:$A$79</c:f>
              <c:strCache>
                <c:ptCount val="19"/>
                <c:pt idx="0">
                  <c:v> Austria</c:v>
                </c:pt>
                <c:pt idx="1">
                  <c:v> Canada</c:v>
                </c:pt>
                <c:pt idx="2">
                  <c:v> China</c:v>
                </c:pt>
                <c:pt idx="3">
                  <c:v> Finland</c:v>
                </c:pt>
                <c:pt idx="4">
                  <c:v> France</c:v>
                </c:pt>
                <c:pt idx="5">
                  <c:v> Germany</c:v>
                </c:pt>
                <c:pt idx="6">
                  <c:v> India</c:v>
                </c:pt>
                <c:pt idx="7">
                  <c:v> Ireland</c:v>
                </c:pt>
                <c:pt idx="8">
                  <c:v> Israel</c:v>
                </c:pt>
                <c:pt idx="9">
                  <c:v> Italy</c:v>
                </c:pt>
                <c:pt idx="10">
                  <c:v> Japan</c:v>
                </c:pt>
                <c:pt idx="11">
                  <c:v> Netherlands</c:v>
                </c:pt>
                <c:pt idx="12">
                  <c:v> Poland</c:v>
                </c:pt>
                <c:pt idx="13">
                  <c:v> Singapore</c:v>
                </c:pt>
                <c:pt idx="14">
                  <c:v> Spain</c:v>
                </c:pt>
                <c:pt idx="15">
                  <c:v> Sweden</c:v>
                </c:pt>
                <c:pt idx="16">
                  <c:v> United Arab Emirates</c:v>
                </c:pt>
                <c:pt idx="17">
                  <c:v> United Kingdom</c:v>
                </c:pt>
                <c:pt idx="18">
                  <c:v> United States of America</c:v>
                </c:pt>
              </c:strCache>
            </c:strRef>
          </c:cat>
          <c:val>
            <c:numRef>
              <c:f>Лист3!$D$61:$D$79</c:f>
              <c:numCache>
                <c:formatCode>General</c:formatCode>
                <c:ptCount val="19"/>
                <c:pt idx="0">
                  <c:v>1.2186554354000001</c:v>
                </c:pt>
                <c:pt idx="1">
                  <c:v>1.2466788972</c:v>
                </c:pt>
                <c:pt idx="2">
                  <c:v>8.7299403587000004</c:v>
                </c:pt>
                <c:pt idx="3">
                  <c:v>1.8965572106999999</c:v>
                </c:pt>
                <c:pt idx="4">
                  <c:v>2.6632155076999999</c:v>
                </c:pt>
                <c:pt idx="5">
                  <c:v>4.7689209911999999</c:v>
                </c:pt>
                <c:pt idx="6">
                  <c:v>10.054786996800001</c:v>
                </c:pt>
                <c:pt idx="7">
                  <c:v>22.398259864500002</c:v>
                </c:pt>
                <c:pt idx="8">
                  <c:v>2.8351685899999999</c:v>
                </c:pt>
                <c:pt idx="9">
                  <c:v>1.2500018987999999</c:v>
                </c:pt>
                <c:pt idx="10">
                  <c:v>1.3900112668</c:v>
                </c:pt>
                <c:pt idx="11">
                  <c:v>2.1280111849000001</c:v>
                </c:pt>
                <c:pt idx="12">
                  <c:v>1.3197657388999999</c:v>
                </c:pt>
                <c:pt idx="13">
                  <c:v>2.2144120503</c:v>
                </c:pt>
                <c:pt idx="14">
                  <c:v>1.6490798815000001</c:v>
                </c:pt>
                <c:pt idx="15">
                  <c:v>2.1962145735999998</c:v>
                </c:pt>
                <c:pt idx="16">
                  <c:v>1.1717643118000001</c:v>
                </c:pt>
                <c:pt idx="17">
                  <c:v>3.3098567979000002</c:v>
                </c:pt>
                <c:pt idx="18">
                  <c:v>7.3667839771999999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4F-4D86-ABB0-E542B8CE03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2"/>
        <c:overlap val="10"/>
        <c:axId val="579464936"/>
        <c:axId val="579464608"/>
      </c:barChart>
      <c:catAx>
        <c:axId val="579464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9464608"/>
        <c:crosses val="autoZero"/>
        <c:auto val="1"/>
        <c:lblAlgn val="ctr"/>
        <c:lblOffset val="100"/>
        <c:noMultiLvlLbl val="0"/>
      </c:catAx>
      <c:valAx>
        <c:axId val="5794646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79464936"/>
        <c:crosses val="autoZero"/>
        <c:crossBetween val="between"/>
      </c:valAx>
      <c:spPr>
        <a:solidFill>
          <a:schemeClr val="bg1"/>
        </a:solidFill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9C416A76-5FC8-475E-BE1C-927EA46C649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E8055A01-E51E-41A2-A71E-93E1950702F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7701" name="Rectangle 5">
            <a:extLst>
              <a:ext uri="{FF2B5EF4-FFF2-40B4-BE49-F238E27FC236}">
                <a16:creationId xmlns:a16="http://schemas.microsoft.com/office/drawing/2014/main" id="{C948AD82-4D8E-4F39-98CF-9EBC1BC7794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57702" name="Rectangle 6">
            <a:extLst>
              <a:ext uri="{FF2B5EF4-FFF2-40B4-BE49-F238E27FC236}">
                <a16:creationId xmlns:a16="http://schemas.microsoft.com/office/drawing/2014/main" id="{F1A7CB06-CE1C-48A4-93A7-59E841A298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7703" name="Rectangle 7">
            <a:extLst>
              <a:ext uri="{FF2B5EF4-FFF2-40B4-BE49-F238E27FC236}">
                <a16:creationId xmlns:a16="http://schemas.microsoft.com/office/drawing/2014/main" id="{BEC2A404-A6D8-443A-B684-35572415D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4BAFE6B-0F8E-4F0E-9CB7-678C6380EB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882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7D0DB0-0C16-4334-995F-E22142CBAA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46FB2-6BF4-470B-A9A7-6E471EF968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E1B9E2A-69C8-454A-80D1-2C97521B5B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9A504-C3D0-4DD4-B959-C29A75A01A5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57517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91426-4AF1-414D-9C21-9FBA91C3C2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190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4CDFC-3877-44F0-A786-3FF2A166B8D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7970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3D60F3-308E-4B80-96BF-180619B6120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93503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3B689-D9B8-4272-A255-9D5893C1F3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6424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335EF-7D24-4865-85F0-16B5D68BCD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2241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445652-7E83-4B34-A93A-A35C078E9D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82147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55660-DF54-4F3C-835A-B9E38059FE0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8416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01AF41-ABDB-4626-B522-422676ABA9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61632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91C46-D495-4C37-9A97-442F2DB751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2059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CE6C21-72F6-44CF-82F9-26FC43C5CA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7647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2536D-BB71-4A3B-A931-8C5C615B07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3921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5815E-B48B-4FC9-8E38-BCCD1C7FA7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11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46D4F-7299-46E4-9C63-CAD0C6A9944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0074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301C4-FDB7-4B7E-A853-0B2C645791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17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C10CE-C346-413E-95B4-5466BE3DECB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0638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4655511 w 1000"/>
              <a:gd name="T3" fmla="*/ 0 h 1000"/>
              <a:gd name="T4" fmla="*/ 4655511 w 1000"/>
              <a:gd name="T5" fmla="*/ 109537 h 1000"/>
              <a:gd name="T6" fmla="*/ 0 w 1000"/>
              <a:gd name="T7" fmla="*/ 109537 h 1000"/>
              <a:gd name="T8" fmla="*/ 0 w 1000"/>
              <a:gd name="T9" fmla="*/ 0 h 1000"/>
              <a:gd name="T10" fmla="*/ 7958138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32102" name="Rectangle 6">
            <a:extLst>
              <a:ext uri="{FF2B5EF4-FFF2-40B4-BE49-F238E27FC236}">
                <a16:creationId xmlns:a16="http://schemas.microsoft.com/office/drawing/2014/main" id="{4E186C8B-017B-42B7-8D1C-8AE00121CE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3" name="Rectangle 7">
            <a:extLst>
              <a:ext uri="{FF2B5EF4-FFF2-40B4-BE49-F238E27FC236}">
                <a16:creationId xmlns:a16="http://schemas.microsoft.com/office/drawing/2014/main" id="{CBD67EAF-0D43-4082-A9A8-6B7A2B7A25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2104" name="Rectangle 8">
            <a:extLst>
              <a:ext uri="{FF2B5EF4-FFF2-40B4-BE49-F238E27FC236}">
                <a16:creationId xmlns:a16="http://schemas.microsoft.com/office/drawing/2014/main" id="{EB16BB5A-93A6-465F-853D-BCD85F3B965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7C750CA-28C3-4ADA-BEBC-4EF9A6FF20B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404664"/>
            <a:ext cx="8928992" cy="972815"/>
          </a:xfrm>
        </p:spPr>
        <p:txBody>
          <a:bodyPr/>
          <a:lstStyle/>
          <a:p>
            <a:r>
              <a:rPr lang="ru-RU" altLang="ru-RU" sz="32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Рынки цифровых услуг: модели преодоления ковидного шока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74A6427-5CFA-4658-AA47-C88BCBD7E9ED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ru-RU" altLang="ru-RU" sz="12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5AE6EC2-85FC-4F90-82AA-F965BC3726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436096" y="1767542"/>
            <a:ext cx="3600400" cy="4154354"/>
          </a:xfrm>
          <a:solidFill>
            <a:schemeClr val="accent3">
              <a:alpha val="0"/>
            </a:schemeClr>
          </a:solidFill>
        </p:spPr>
        <p:txBody>
          <a:bodyPr/>
          <a:lstStyle/>
          <a:p>
            <a:pPr marL="0" indent="0" algn="r">
              <a:lnSpc>
                <a:spcPts val="3360"/>
              </a:lnSpc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Ольга Буторина, </a:t>
            </a:r>
          </a:p>
          <a:p>
            <a:pPr marL="0" indent="0" algn="r">
              <a:buNone/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Доклад на </a:t>
            </a:r>
          </a:p>
          <a:p>
            <a:pPr marL="0" indent="0" algn="r">
              <a:buNone/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Третьих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Герчиковских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чтениях «Международный бизнес в пост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-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ковидную эру», </a:t>
            </a:r>
            <a:endParaRPr lang="en-US" sz="2000" b="1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 algn="r">
              <a:buNone/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17 марта 2022 г.</a:t>
            </a:r>
            <a:r>
              <a:rPr lang="en-US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МГИМО-Университет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E6D0944-8562-465C-B161-1FB79756E7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67542"/>
            <a:ext cx="5141032" cy="3855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B4DD85-AA1C-4050-B9A4-62D8713F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04801"/>
            <a:ext cx="8496943" cy="1035968"/>
          </a:xfrm>
        </p:spPr>
        <p:txBody>
          <a:bodyPr/>
          <a:lstStyle/>
          <a:p>
            <a:r>
              <a:rPr lang="ru-RU" dirty="0"/>
              <a:t>Усиливается ли концентрация?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C5B32B7-1770-446F-B762-51A47EB2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EE5A89C4-09AD-471E-A3B7-84C9C17E8D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3341151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5317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89C7FD-EEED-4C98-B7C2-8F6600D53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136526"/>
            <a:ext cx="8245798" cy="1276250"/>
          </a:xfrm>
        </p:spPr>
        <p:txBody>
          <a:bodyPr/>
          <a:lstStyle/>
          <a:p>
            <a:r>
              <a:rPr lang="ru-RU" sz="3200" b="1" dirty="0"/>
              <a:t>Индекс</a:t>
            </a:r>
            <a:r>
              <a:rPr lang="ru-RU" sz="3200" b="1" baseline="0" dirty="0"/>
              <a:t> </a:t>
            </a:r>
            <a:r>
              <a:rPr lang="ru-RU" sz="3200" b="1" baseline="0" dirty="0" err="1"/>
              <a:t>Херфиндаля-Хиршмана</a:t>
            </a:r>
            <a:r>
              <a:rPr lang="ru-RU" sz="3200" b="1" baseline="0" dirty="0"/>
              <a:t>, </a:t>
            </a:r>
            <a:r>
              <a:rPr lang="ru-RU" sz="3200" baseline="0" dirty="0"/>
              <a:t>170 юрисдикций</a:t>
            </a: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D02725-A513-4EA4-BDF2-4C8E5E01B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B4F9765-FB75-43EE-99EE-913748A41A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255335"/>
              </p:ext>
            </p:extLst>
          </p:nvPr>
        </p:nvGraphicFramePr>
        <p:xfrm>
          <a:off x="566738" y="1752600"/>
          <a:ext cx="8001000" cy="46287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7808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32C202-F18B-47A6-89E2-CE23D9E6C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674" y="304800"/>
            <a:ext cx="8245797" cy="1216025"/>
          </a:xfrm>
        </p:spPr>
        <p:txBody>
          <a:bodyPr/>
          <a:lstStyle/>
          <a:p>
            <a:r>
              <a:rPr lang="ru-RU" sz="3200" b="1" dirty="0">
                <a:solidFill>
                  <a:schemeClr val="bg2">
                    <a:lumMod val="25000"/>
                  </a:schemeClr>
                </a:solidFill>
              </a:rPr>
              <a:t>Доли</a:t>
            </a:r>
            <a:r>
              <a:rPr lang="ru-RU" sz="3200" b="1" baseline="0" dirty="0">
                <a:solidFill>
                  <a:schemeClr val="bg2">
                    <a:lumMod val="25000"/>
                  </a:schemeClr>
                </a:solidFill>
              </a:rPr>
              <a:t> основных стран-экспортеров ИКТ-услуг</a:t>
            </a:r>
            <a:endParaRPr lang="ru-RU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06A5C1-633E-4908-B8A3-D48E6BA8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189EF921-4E82-495F-9676-D101FB8D6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6612487"/>
              </p:ext>
            </p:extLst>
          </p:nvPr>
        </p:nvGraphicFramePr>
        <p:xfrm>
          <a:off x="566738" y="1752600"/>
          <a:ext cx="8001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9440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D757B9-9115-4F06-97DA-EED5B3569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1124745"/>
            <a:ext cx="7920880" cy="2159794"/>
          </a:xfrm>
          <a:solidFill>
            <a:schemeClr val="accent3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6"/>
                </a:solidFill>
              </a:rPr>
              <a:t>Спасибо за внимание! </a:t>
            </a:r>
          </a:p>
        </p:txBody>
      </p:sp>
      <p:sp>
        <p:nvSpPr>
          <p:cNvPr id="26628" name="Номер слайда 3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EDE5653-6C9F-4ED1-B7F8-A0DC4C1A1887}" type="slidenum">
              <a:rPr lang="ru-RU" altLang="ru-RU" smtClean="0"/>
              <a:pPr/>
              <a:t>13</a:t>
            </a:fld>
            <a:endParaRPr lang="ru-RU" alt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dirty="0">
                <a:solidFill>
                  <a:srgbClr val="C00000"/>
                </a:solidFill>
              </a:rPr>
              <a:t>Темы для обсуждения:  </a:t>
            </a:r>
          </a:p>
        </p:txBody>
      </p:sp>
      <p:sp>
        <p:nvSpPr>
          <p:cNvPr id="5123" name="Содержимое 2">
            <a:extLst>
              <a:ext uri="{FF2B5EF4-FFF2-40B4-BE49-F238E27FC236}">
                <a16:creationId xmlns:a16="http://schemas.microsoft.com/office/drawing/2014/main" id="{96CD9978-9347-47D2-8A0C-450237D99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738" y="2133600"/>
            <a:ext cx="8001000" cy="3886200"/>
          </a:xfrm>
        </p:spPr>
        <p:txBody>
          <a:bodyPr/>
          <a:lstStyle/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ru-RU" dirty="0"/>
              <a:t>Цифровые услуги: место в мировой экономике. 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ru-RU" dirty="0"/>
              <a:t>Реакция рынков на пандемию. </a:t>
            </a:r>
          </a:p>
          <a:p>
            <a:pPr marL="514350" indent="-514350">
              <a:buClr>
                <a:srgbClr val="C00000"/>
              </a:buClr>
              <a:buSzPct val="120000"/>
              <a:buFont typeface="+mj-lt"/>
              <a:buAutoNum type="arabicPeriod"/>
              <a:defRPr/>
            </a:pPr>
            <a:r>
              <a:rPr lang="ru-RU" dirty="0"/>
              <a:t>Диверсификация и концентрация. 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ru-RU" dirty="0"/>
              <a:t>  </a:t>
            </a:r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CAB7DA9-BADA-4891-BE9B-81ECFCC12765}" type="slidenum">
              <a:rPr lang="ru-RU" altLang="ru-RU" sz="1200" smtClean="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ru-RU" sz="12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544E02-2F55-4333-9A9C-43315657B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Мировые рынки цифровых услуг, </a:t>
            </a:r>
            <a:r>
              <a:rPr lang="en-US" dirty="0" err="1"/>
              <a:t>UNCTADStat</a:t>
            </a:r>
            <a:r>
              <a:rPr lang="ru-RU" dirty="0"/>
              <a:t>, трлн долл.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80BCB7A5-C41D-45B4-991E-7BEF467C05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949742"/>
              </p:ext>
            </p:extLst>
          </p:nvPr>
        </p:nvGraphicFramePr>
        <p:xfrm>
          <a:off x="566738" y="2132856"/>
          <a:ext cx="7596000" cy="2232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000">
                  <a:extLst>
                    <a:ext uri="{9D8B030D-6E8A-4147-A177-3AD203B41FA5}">
                      <a16:colId xmlns:a16="http://schemas.microsoft.com/office/drawing/2014/main" val="1880353956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3593638287"/>
                    </a:ext>
                  </a:extLst>
                </a:gridCol>
                <a:gridCol w="1080000">
                  <a:extLst>
                    <a:ext uri="{9D8B030D-6E8A-4147-A177-3AD203B41FA5}">
                      <a16:colId xmlns:a16="http://schemas.microsoft.com/office/drawing/2014/main" val="4152469374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127402789"/>
                    </a:ext>
                  </a:extLst>
                </a:gridCol>
              </a:tblGrid>
              <a:tr h="446450">
                <a:tc>
                  <a:txBody>
                    <a:bodyPr/>
                    <a:lstStyle/>
                    <a:p>
                      <a:pPr algn="l" fontAlgn="b"/>
                      <a:endParaRPr lang="ru-RU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2020/2019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68625557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ВВП мира, текущие цены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68238194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Экспорт товаров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5244231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Услуги с цифровой доставкой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256358483"/>
                  </a:ext>
                </a:extLst>
              </a:tr>
              <a:tr h="446450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ИКТ-услуги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98688613"/>
                  </a:ext>
                </a:extLst>
              </a:tr>
            </a:tbl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DB7A4A8-2338-4836-83C1-137A4719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8558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4F2891-9C25-478E-A174-924DB938F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Динамика мирового экспорта услуг, %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06530F-8EC0-453E-BE3A-391D1115D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7A203234-62DD-45CD-8069-A7CFF4D9EB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363663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311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6E5958EC-6AC9-429B-AE0A-4808DD735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bg2">
                    <a:lumMod val="25000"/>
                  </a:schemeClr>
                </a:solidFill>
              </a:rPr>
              <a:t>Доля</a:t>
            </a:r>
            <a:r>
              <a:rPr lang="ru-RU" sz="3200" baseline="0" dirty="0">
                <a:solidFill>
                  <a:schemeClr val="bg2">
                    <a:lumMod val="25000"/>
                  </a:schemeClr>
                </a:solidFill>
              </a:rPr>
              <a:t> цифровых услуг в общей стоимости трансграничных услуг</a:t>
            </a:r>
            <a:endParaRPr lang="ru-RU" sz="32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1ADE70-F513-459A-9F60-88D194AD2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844824"/>
            <a:ext cx="2818656" cy="4281339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Услуги с цифровой доставкой - все трансграничные сделки, доставляемые удаленно по ИКТ сетям, включая Интернет.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F972B3-D8D8-4B71-AE3C-057B01D59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0903185"/>
              </p:ext>
            </p:extLst>
          </p:nvPr>
        </p:nvGraphicFramePr>
        <p:xfrm>
          <a:off x="3419873" y="1700809"/>
          <a:ext cx="5266928" cy="44253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1770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F5414038-5C4A-4855-AB16-52F39E1DD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04800"/>
            <a:ext cx="8568951" cy="1216025"/>
          </a:xfrm>
        </p:spPr>
        <p:txBody>
          <a:bodyPr/>
          <a:lstStyle/>
          <a:p>
            <a:r>
              <a:rPr lang="ru-RU" sz="3600" dirty="0"/>
              <a:t>Региональная структура мирового рынка цифровых услуг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60165D-9ED7-4EEE-9A80-C0D4046CC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2536D-BB71-4A3B-A931-8C5C615B078A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8838628"/>
              </p:ext>
            </p:extLst>
          </p:nvPr>
        </p:nvGraphicFramePr>
        <p:xfrm>
          <a:off x="251520" y="1752600"/>
          <a:ext cx="864096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3774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632930-0FFD-47AA-A945-8A72E3F67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Прирост в доле цифровых услуг, </a:t>
            </a:r>
            <a:r>
              <a:rPr lang="ru-RU" dirty="0" err="1"/>
              <a:t>п.п</a:t>
            </a:r>
            <a:r>
              <a:rPr lang="ru-RU" dirty="0"/>
              <a:t>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086893-111D-4F1B-94EF-A10932980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0000000-0008-0000-0200-000003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275748"/>
              </p:ext>
            </p:extLst>
          </p:nvPr>
        </p:nvGraphicFramePr>
        <p:xfrm>
          <a:off x="566738" y="1752600"/>
          <a:ext cx="8001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4277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4CACBF-7E6B-499E-856C-FFABDAFAD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304801"/>
            <a:ext cx="8568951" cy="603919"/>
          </a:xfrm>
        </p:spPr>
        <p:txBody>
          <a:bodyPr/>
          <a:lstStyle/>
          <a:p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Прирост (ось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Y) vs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база (ось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X)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4218415-5602-45A8-A003-AA031B493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466294"/>
              </p:ext>
            </p:extLst>
          </p:nvPr>
        </p:nvGraphicFramePr>
        <p:xfrm>
          <a:off x="566738" y="980728"/>
          <a:ext cx="8001000" cy="5264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2074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1D4C8C-FFF0-4D4B-8D93-75C3D8A8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Страны с базой до 20% и приростом менее 10 </a:t>
            </a:r>
            <a:r>
              <a:rPr lang="ru-RU" dirty="0" err="1"/>
              <a:t>пп</a:t>
            </a:r>
            <a:r>
              <a:rPr lang="ru-RU" dirty="0"/>
              <a:t>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33D8D9-65D3-4B3F-BC1E-012B33B8C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/>
              <a:t>Албани</a:t>
            </a:r>
            <a:r>
              <a:rPr lang="ru-RU" dirty="0"/>
              <a:t>я, Бутан, Боливия, </a:t>
            </a:r>
            <a:r>
              <a:rPr lang="ru-RU" u="sng" dirty="0"/>
              <a:t>Босния</a:t>
            </a:r>
            <a:r>
              <a:rPr lang="ru-RU" dirty="0"/>
              <a:t> и Герцеговина, Бруней, </a:t>
            </a:r>
            <a:r>
              <a:rPr lang="ru-RU" dirty="0" err="1"/>
              <a:t>ДРКонго</a:t>
            </a:r>
            <a:r>
              <a:rPr lang="ru-RU" dirty="0"/>
              <a:t>, Эквадор, Египет, Эфиопия, Фиджи, </a:t>
            </a:r>
            <a:r>
              <a:rPr lang="ru-RU" u="sng" dirty="0"/>
              <a:t>Греция</a:t>
            </a:r>
            <a:r>
              <a:rPr lang="ru-RU" dirty="0"/>
              <a:t>, Гондурас, Иордания, </a:t>
            </a:r>
            <a:r>
              <a:rPr lang="ru-RU" u="sng" dirty="0"/>
              <a:t>Казахстан</a:t>
            </a:r>
            <a:r>
              <a:rPr lang="ru-RU" dirty="0"/>
              <a:t>, </a:t>
            </a:r>
            <a:r>
              <a:rPr lang="ru-RU" u="sng" dirty="0"/>
              <a:t>Литва</a:t>
            </a:r>
            <a:r>
              <a:rPr lang="ru-RU" dirty="0"/>
              <a:t>, Мозамбик, Намибия, Панама, Парагвай, Катар, Руанда, Судан, </a:t>
            </a:r>
            <a:r>
              <a:rPr lang="ru-RU" u="sng" dirty="0"/>
              <a:t>Таджикистан</a:t>
            </a:r>
            <a:r>
              <a:rPr lang="ru-RU" dirty="0"/>
              <a:t>, Уганда, </a:t>
            </a:r>
            <a:r>
              <a:rPr lang="ru-RU" u="sng" dirty="0"/>
              <a:t>ОАЭ</a:t>
            </a:r>
            <a:r>
              <a:rPr lang="ru-RU" dirty="0"/>
              <a:t>, </a:t>
            </a:r>
            <a:r>
              <a:rPr lang="ru-RU" u="sng" dirty="0"/>
              <a:t>Узбекистан</a:t>
            </a:r>
            <a:r>
              <a:rPr lang="ru-RU" dirty="0"/>
              <a:t>, Замбия. 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3B61BEB-30B3-47C9-82ED-A58A4537F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1AF41-ABDB-4626-B522-422676ABA90D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94225869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1556</TotalTime>
  <Words>251</Words>
  <Application>Microsoft Office PowerPoint</Application>
  <PresentationFormat>Экран (4:3)</PresentationFormat>
  <Paragraphs>56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Wingdings</vt:lpstr>
      <vt:lpstr>Profile</vt:lpstr>
      <vt:lpstr>Рынки цифровых услуг: модели преодоления ковидного шока</vt:lpstr>
      <vt:lpstr>Темы для обсуждения:  </vt:lpstr>
      <vt:lpstr>Мировые рынки цифровых услуг, UNCTADStat, трлн долл.</vt:lpstr>
      <vt:lpstr>Динамика мирового экспорта услуг, %</vt:lpstr>
      <vt:lpstr>Доля цифровых услуг в общей стоимости трансграничных услуг</vt:lpstr>
      <vt:lpstr>Региональная структура мирового рынка цифровых услуг</vt:lpstr>
      <vt:lpstr>Прирост в доле цифровых услуг, п.п. </vt:lpstr>
      <vt:lpstr>Прирост (ось Y) vs база (ось X)</vt:lpstr>
      <vt:lpstr>Страны с базой до 20% и приростом менее 10 пп.</vt:lpstr>
      <vt:lpstr>Усиливается ли концентрация? </vt:lpstr>
      <vt:lpstr>Индекс Херфиндаля-Хиршмана, 170 юрисдикций</vt:lpstr>
      <vt:lpstr>Доли основных стран-экспортеров ИКТ-услуг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Bytorina_O_V</dc:creator>
  <cp:lastModifiedBy>Ольга</cp:lastModifiedBy>
  <cp:revision>102</cp:revision>
  <dcterms:created xsi:type="dcterms:W3CDTF">2006-11-09T08:03:11Z</dcterms:created>
  <dcterms:modified xsi:type="dcterms:W3CDTF">2022-03-16T21:56:23Z</dcterms:modified>
</cp:coreProperties>
</file>