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notesMasterIdLst>
    <p:notesMasterId r:id="rId2"/>
  </p:notesMasterIdLst>
  <p:sldIdLst>
    <p:sldId id="257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72" r:id="rId13"/>
  </p:sldIdLst>
  <p:sldSz cx="9144000" cy="5143500" type="screen16x9"/>
  <p:notesSz cx="6858000" cy="9144000"/>
  <p:custDataLst>
    <p:tags r:id="rId14"/>
  </p:custData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076"/>
    <a:srgbClr val="FF7300"/>
    <a:srgbClr val="0075B9"/>
    <a:srgbClr val="EAB90C"/>
    <a:srgbClr val="6AA43A"/>
    <a:srgbClr val="C100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70" autoAdjust="0"/>
    <p:restoredTop sz="98286" autoAdjust="0"/>
  </p:normalViewPr>
  <p:slideViewPr>
    <p:cSldViewPr>
      <p:cViewPr>
        <p:scale>
          <a:sx n="100" d="100"/>
          <a:sy n="100" d="100"/>
        </p:scale>
        <p:origin x="1214" y="18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tags" Target="tags/tag1.xml" /><Relationship Id="rId15" Type="http://schemas.openxmlformats.org/officeDocument/2006/relationships/presProps" Target="presProps.xml" /><Relationship Id="rId16" Type="http://schemas.openxmlformats.org/officeDocument/2006/relationships/viewProps" Target="viewProps.xml" /><Relationship Id="rId17" Type="http://schemas.openxmlformats.org/officeDocument/2006/relationships/theme" Target="theme/theme1.xml" /><Relationship Id="rId18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513FE-7F22-4E91-8BE4-5BE0A85E54A2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543626-1531-47DC-9922-B4512C5AD7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666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543626-1531-47DC-9922-B4512C5AD73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5030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543626-1531-47DC-9922-B4512C5AD730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87591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543626-1531-47DC-9922-B4512C5AD730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696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543626-1531-47DC-9922-B4512C5AD73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6392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543626-1531-47DC-9922-B4512C5AD730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149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543626-1531-47DC-9922-B4512C5AD730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2605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543626-1531-47DC-9922-B4512C5AD730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3617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543626-1531-47DC-9922-B4512C5AD730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28254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543626-1531-47DC-9922-B4512C5AD730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7493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543626-1531-47DC-9922-B4512C5AD730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3003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543626-1531-47DC-9922-B4512C5AD730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2464822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020B9-FCF9-45D9-A55B-D8A942E82316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C603-CF46-42D7-8718-04333F157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4476087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020B9-FCF9-45D9-A55B-D8A942E82316}" type="datetimeFigureOut">
              <a:rPr lang="it-IT" smtClean="0"/>
              <a:t>12/01/2026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DC603-CF46-42D7-8718-04333F157D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5055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Relationship Id="rId3" Type="http://schemas.openxmlformats.org/officeDocument/2006/relationships/image" Target="../media/image2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1.xml" /><Relationship Id="rId3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2.png" /><Relationship Id="rId4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2.png" /><Relationship Id="rId4" Type="http://schemas.openxmlformats.org/officeDocument/2006/relationships/image" Target="../media/image4.jpeg" /><Relationship Id="rId5" Type="http://schemas.openxmlformats.org/officeDocument/2006/relationships/image" Target="../media/image5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2.png" /><Relationship Id="rId4" Type="http://schemas.openxmlformats.org/officeDocument/2006/relationships/image" Target="../media/image6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2.png" /><Relationship Id="rId4" Type="http://schemas.openxmlformats.org/officeDocument/2006/relationships/image" Target="../media/image7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2.png" /><Relationship Id="rId4" Type="http://schemas.openxmlformats.org/officeDocument/2006/relationships/image" Target="../media/image8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2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2.png" /><Relationship Id="rId4" Type="http://schemas.openxmlformats.org/officeDocument/2006/relationships/image" Target="../media/image9.jpeg" /><Relationship Id="rId5" Type="http://schemas.openxmlformats.org/officeDocument/2006/relationships/image" Target="../media/image10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540" y="2211710"/>
            <a:ext cx="8280920" cy="857250"/>
          </a:xfrm>
        </p:spPr>
        <p:txBody>
          <a:bodyPr>
            <a:noAutofit/>
          </a:bodyPr>
          <a:lstStyle/>
          <a:p>
            <a:r>
              <a:rPr lang="en-US" sz="1800" b="1" i="1" kern="1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400" b="1" i="1" kern="1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Russian Economy in the Face of Sanctions: An Analysis of Impacts, Adaptations, and Future Perspectives”</a:t>
            </a:r>
            <a:br>
              <a:rPr lang="it-IT" sz="2400" kern="1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6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20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B8AE28A-40A0-F344-3528-D27A1BB9DF6A}"/>
              </a:ext>
            </a:extLst>
          </p:cNvPr>
          <p:cNvSpPr txBox="1"/>
          <p:nvPr/>
        </p:nvSpPr>
        <p:spPr>
          <a:xfrm>
            <a:off x="224644" y="2211710"/>
            <a:ext cx="86947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en-US" sz="1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FA6BCC6-20CA-03FA-9650-D6F417283241}"/>
              </a:ext>
            </a:extLst>
          </p:cNvPr>
          <p:cNvSpPr txBox="1"/>
          <p:nvPr/>
        </p:nvSpPr>
        <p:spPr>
          <a:xfrm>
            <a:off x="1979712" y="3051941"/>
            <a:ext cx="49771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b="1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it-IT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it-IT" sz="1800">
                <a:latin typeface="Times New Roman" panose="02020603050405020304" pitchFamily="18" charset="0"/>
                <a:cs typeface="Times New Roman" panose="02020603050405020304" pitchFamily="18" charset="0"/>
              </a:rPr>
              <a:t>Domenico Zagarrio</a:t>
            </a:r>
            <a:br>
              <a:rPr lang="it-IT" sz="1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b="1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contributions</a:t>
            </a:r>
            <a:r>
              <a:rPr lang="it-IT" b="1">
                <a:latin typeface="Times New Roman" panose="02020603050405020304" pitchFamily="18" charset="0"/>
                <a:cs typeface="Times New Roman" panose="02020603050405020304" pitchFamily="18" charset="0"/>
              </a:rPr>
              <a:t> from</a:t>
            </a:r>
            <a:r>
              <a:rPr lang="it-IT" sz="18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it-IT" sz="1800">
                <a:latin typeface="Times New Roman" panose="02020603050405020304" pitchFamily="18" charset="0"/>
                <a:cs typeface="Times New Roman" panose="02020603050405020304" pitchFamily="18" charset="0"/>
              </a:rPr>
              <a:t>Prof. </a:t>
            </a:r>
            <a:r>
              <a:rPr lang="it-IT">
                <a:latin typeface="Times New Roman" panose="02020603050405020304" pitchFamily="18" charset="0"/>
                <a:cs typeface="Times New Roman" panose="02020603050405020304" pitchFamily="18" charset="0"/>
              </a:rPr>
              <a:t>Marco Ricceri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987784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Rettangolo 10"/>
          <p:cNvSpPr/>
          <p:nvPr/>
        </p:nvSpPr>
        <p:spPr>
          <a:xfrm>
            <a:off x="243691" y="196510"/>
            <a:ext cx="8646309" cy="360000"/>
          </a:xfrm>
          <a:prstGeom prst="rect">
            <a:avLst/>
          </a:prstGeom>
          <a:solidFill>
            <a:srgbClr val="0075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" name="Connettore 1 4"/>
          <p:cNvCxnSpPr/>
          <p:nvPr/>
        </p:nvCxnSpPr>
        <p:spPr>
          <a:xfrm>
            <a:off x="249041" y="4572000"/>
            <a:ext cx="8640960" cy="0"/>
          </a:xfrm>
          <a:prstGeom prst="line">
            <a:avLst/>
          </a:prstGeom>
          <a:ln w="19050">
            <a:solidFill>
              <a:srgbClr val="0075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680000"/>
            <a:ext cx="920715" cy="36000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92071" y="4690723"/>
            <a:ext cx="1149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UN</a:t>
            </a:r>
            <a:r>
              <a:rPr lang="it-IT" sz="1600" b="1">
                <a:solidFill>
                  <a:srgbClr val="C1001F"/>
                </a:solidFill>
                <a:latin typeface="Raleway" pitchFamily="34" charset="0"/>
              </a:rPr>
              <a:t>I</a:t>
            </a:r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NT.EU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83796" y="195486"/>
            <a:ext cx="1859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CONCLUSIONS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6565386" y="4706111"/>
            <a:ext cx="23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700" b="1">
                <a:solidFill>
                  <a:srgbClr val="0075B9"/>
                </a:solidFill>
              </a:rPr>
              <a:t>Università degli Studi Internazionali di Roma – UN</a:t>
            </a:r>
            <a:r>
              <a:rPr lang="it-IT" sz="700" b="1">
                <a:solidFill>
                  <a:srgbClr val="C1001F"/>
                </a:solidFill>
              </a:rPr>
              <a:t>I</a:t>
            </a:r>
            <a:r>
              <a:rPr lang="it-IT" sz="700" b="1">
                <a:solidFill>
                  <a:srgbClr val="0075B9"/>
                </a:solidFill>
              </a:rPr>
              <a:t>NT</a:t>
            </a:r>
          </a:p>
          <a:p>
            <a:pPr algn="r"/>
            <a:r>
              <a:rPr lang="it-IT" sz="700">
                <a:solidFill>
                  <a:srgbClr val="0075B9"/>
                </a:solidFill>
              </a:rPr>
              <a:t>Via Cristoforo Colombo 200 </a:t>
            </a:r>
            <a:r>
              <a:rPr lang="it-IT" sz="700">
                <a:solidFill>
                  <a:srgbClr val="C1001F"/>
                </a:solidFill>
              </a:rPr>
              <a:t>|</a:t>
            </a:r>
            <a:r>
              <a:rPr lang="it-IT" sz="700">
                <a:solidFill>
                  <a:srgbClr val="0075B9"/>
                </a:solidFill>
              </a:rPr>
              <a:t> 00147 Roma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27F59F-6E0C-730E-1234-8910C401E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408" y="1575158"/>
            <a:ext cx="8640960" cy="2150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it-IT" altLang="it-IT" sz="15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 International sanctions </a:t>
            </a:r>
            <a:r>
              <a:rPr lang="it-IT" sz="1600" kern="10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kumimoji="0" lang="it-IT" altLang="it-IT" sz="1500" b="1" i="0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internal and external transformation</a:t>
            </a:r>
            <a:endParaRPr kumimoji="0" lang="it-IT" altLang="it-IT" sz="15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it-IT" altLang="it-IT" sz="15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 The Russian economic system </a:t>
            </a:r>
            <a:r>
              <a:rPr lang="it-IT" sz="1400" kern="10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kumimoji="0" lang="it-IT" altLang="it-IT" sz="15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 </a:t>
            </a:r>
            <a:r>
              <a:rPr kumimoji="0" lang="en-US" altLang="it-IT" sz="15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rPr>
              <a:t>resilient, but not structurally transformed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it-IT" altLang="it-IT" sz="15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it-IT" altLang="it-IT" sz="1500" b="1" i="0" u="none" strike="noStrike" cap="none" normalizeH="0" baseline="0" err="1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</a:rPr>
              <a:t>Russia’s future challenges: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</a:pPr>
            <a:r>
              <a:rPr kumimoji="0" lang="en-US" altLang="it-IT" sz="1500" b="1" i="0" u="none" strike="noStrike" cap="none" normalizeH="0" baseline="0">
                <a:ln>
                  <a:noFill/>
                </a:ln>
                <a:solidFill>
                  <a:schemeClr val="accent1"/>
                </a:solidFill>
                <a:effectLst/>
                <a:latin typeface="Arial" pitchFamily="34" charset="0"/>
              </a:rPr>
              <a:t>Transition from defensive resilience to evolutionary resilience.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</a:pPr>
            <a:r>
              <a:rPr lang="it-IT" altLang="it-IT" sz="1500" b="1" err="1">
                <a:solidFill>
                  <a:schemeClr val="accent1"/>
                </a:solidFill>
                <a:latin typeface="Arial" pitchFamily="34" charset="0"/>
              </a:rPr>
              <a:t>Diversification, technological innovation, and international cooperation.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651246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1540" y="3435846"/>
            <a:ext cx="8280920" cy="857250"/>
          </a:xfrm>
        </p:spPr>
        <p:txBody>
          <a:bodyPr>
            <a:noAutofit/>
          </a:bodyPr>
          <a:lstStyle/>
          <a:p>
            <a:r>
              <a:rPr lang="en-US" sz="1400" b="1" i="1" kern="1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800" b="1" i="1" kern="1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Russian Economy in the Face of Sanctions: An Analysis of Impacts, Adaptations, and Future Perspectives”</a:t>
            </a:r>
            <a:br>
              <a:rPr lang="it-IT" sz="6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6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sz="20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FA6BCC6-20CA-03FA-9650-D6F417283241}"/>
              </a:ext>
            </a:extLst>
          </p:cNvPr>
          <p:cNvSpPr txBox="1"/>
          <p:nvPr/>
        </p:nvSpPr>
        <p:spPr>
          <a:xfrm>
            <a:off x="2083443" y="3651870"/>
            <a:ext cx="49771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Author: </a:t>
            </a:r>
          </a:p>
          <a:p>
            <a:pPr algn="ctr"/>
            <a:r>
              <a:rPr lang="it-IT" sz="1200">
                <a:latin typeface="Times New Roman" panose="02020603050405020304" pitchFamily="18" charset="0"/>
                <a:cs typeface="Times New Roman" panose="02020603050405020304" pitchFamily="18" charset="0"/>
              </a:rPr>
              <a:t>Domenico Zagarrio</a:t>
            </a:r>
            <a:br>
              <a:rPr lang="it-IT" sz="1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With contributions from</a:t>
            </a:r>
            <a:r>
              <a:rPr lang="it-IT" sz="12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it-IT" sz="1200">
                <a:latin typeface="Times New Roman" panose="02020603050405020304" pitchFamily="18" charset="0"/>
                <a:cs typeface="Times New Roman" panose="02020603050405020304" pitchFamily="18" charset="0"/>
              </a:rPr>
              <a:t>Prof. Marco Ricceri</a:t>
            </a:r>
            <a:endParaRPr lang="it-IT" sz="120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CE9E935-786B-5C8F-4D66-6400CB1647F0}"/>
              </a:ext>
            </a:extLst>
          </p:cNvPr>
          <p:cNvSpPr txBox="1"/>
          <p:nvPr/>
        </p:nvSpPr>
        <p:spPr>
          <a:xfrm>
            <a:off x="-36512" y="1030545"/>
            <a:ext cx="869471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ATTENTION</a:t>
            </a:r>
            <a:endParaRPr lang="it-IT" sz="4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9953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Rettangolo 10"/>
          <p:cNvSpPr/>
          <p:nvPr/>
        </p:nvSpPr>
        <p:spPr>
          <a:xfrm>
            <a:off x="243691" y="196510"/>
            <a:ext cx="8646309" cy="360000"/>
          </a:xfrm>
          <a:prstGeom prst="rect">
            <a:avLst/>
          </a:prstGeom>
          <a:solidFill>
            <a:srgbClr val="0075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" name="Connettore 1 4"/>
          <p:cNvCxnSpPr/>
          <p:nvPr/>
        </p:nvCxnSpPr>
        <p:spPr>
          <a:xfrm>
            <a:off x="249041" y="4572000"/>
            <a:ext cx="8640960" cy="0"/>
          </a:xfrm>
          <a:prstGeom prst="line">
            <a:avLst/>
          </a:prstGeom>
          <a:ln w="19050">
            <a:solidFill>
              <a:srgbClr val="0075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680000"/>
            <a:ext cx="920715" cy="36000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92071" y="4690723"/>
            <a:ext cx="1149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UN</a:t>
            </a:r>
            <a:r>
              <a:rPr lang="it-IT" sz="1600" b="1">
                <a:solidFill>
                  <a:srgbClr val="C1001F"/>
                </a:solidFill>
                <a:latin typeface="Raleway" pitchFamily="34" charset="0"/>
              </a:rPr>
              <a:t>I</a:t>
            </a:r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NT.EU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51520" y="195486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OBJECTIVE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74354" y="661666"/>
            <a:ext cx="814206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75B9"/>
                </a:solidFill>
                <a:latin typeface="Raleway" pitchFamily="34" charset="0"/>
              </a:rPr>
              <a:t>To understand how international sanctions have influenced economic dynamics and the position of the Russian Federation in the international context.</a:t>
            </a:r>
          </a:p>
          <a:p>
            <a:r>
              <a:rPr lang="it-IT" sz="1400" b="1">
                <a:solidFill>
                  <a:schemeClr val="bg1"/>
                </a:solidFill>
                <a:latin typeface="Raleway" pitchFamily="34" charset="0"/>
              </a:rPr>
              <a:t>FOCUS PRINCIPALE</a:t>
            </a:r>
            <a:endParaRPr lang="it-IT" sz="1400" b="1">
              <a:solidFill>
                <a:srgbClr val="0075B9"/>
              </a:solidFill>
              <a:latin typeface="Raleway" pitchFamily="34" charset="0"/>
            </a:endParaRPr>
          </a:p>
        </p:txBody>
      </p:sp>
      <p:sp>
        <p:nvSpPr>
          <p:cNvPr id="13" name="TextBox 16"/>
          <p:cNvSpPr txBox="1"/>
          <p:nvPr/>
        </p:nvSpPr>
        <p:spPr>
          <a:xfrm>
            <a:off x="274358" y="1923679"/>
            <a:ext cx="833009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endParaRPr lang="it-IT" sz="1200"/>
          </a:p>
          <a:p>
            <a:pPr algn="just" defTabSz="522488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900">
              <a:solidFill>
                <a:schemeClr val="tx1">
                  <a:lumMod val="65000"/>
                  <a:lumOff val="35000"/>
                </a:schemeClr>
              </a:solidFill>
              <a:latin typeface="Raleway" pitchFamily="34" charset="0"/>
              <a:ea typeface="Open Sans" pitchFamily="34" charset="0"/>
              <a:cs typeface="Open Sans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565386" y="4706111"/>
            <a:ext cx="23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700" b="1">
                <a:solidFill>
                  <a:srgbClr val="0075B9"/>
                </a:solidFill>
              </a:rPr>
              <a:t>Università degli Studi Internazionali di Roma – UN</a:t>
            </a:r>
            <a:r>
              <a:rPr lang="it-IT" sz="700" b="1">
                <a:solidFill>
                  <a:srgbClr val="C1001F"/>
                </a:solidFill>
              </a:rPr>
              <a:t>I</a:t>
            </a:r>
            <a:r>
              <a:rPr lang="it-IT" sz="700" b="1">
                <a:solidFill>
                  <a:srgbClr val="0075B9"/>
                </a:solidFill>
              </a:rPr>
              <a:t>NT</a:t>
            </a:r>
          </a:p>
          <a:p>
            <a:pPr algn="r"/>
            <a:r>
              <a:rPr lang="it-IT" sz="700">
                <a:solidFill>
                  <a:srgbClr val="0075B9"/>
                </a:solidFill>
              </a:rPr>
              <a:t>Via Cristoforo Colombo 200 </a:t>
            </a:r>
            <a:r>
              <a:rPr lang="it-IT" sz="700">
                <a:solidFill>
                  <a:srgbClr val="C1001F"/>
                </a:solidFill>
              </a:rPr>
              <a:t>|</a:t>
            </a:r>
            <a:r>
              <a:rPr lang="it-IT" sz="700">
                <a:solidFill>
                  <a:srgbClr val="0075B9"/>
                </a:solidFill>
              </a:rPr>
              <a:t> 00147 Roma 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4F8EA140-6EBC-F0C6-9D86-228C7E111A0F}"/>
              </a:ext>
            </a:extLst>
          </p:cNvPr>
          <p:cNvSpPr/>
          <p:nvPr/>
        </p:nvSpPr>
        <p:spPr>
          <a:xfrm>
            <a:off x="243687" y="2204649"/>
            <a:ext cx="8646309" cy="360000"/>
          </a:xfrm>
          <a:prstGeom prst="rect">
            <a:avLst/>
          </a:prstGeom>
          <a:solidFill>
            <a:srgbClr val="0075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MAIN FOCUS</a:t>
            </a:r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B71FB13C-3C42-1133-A9F8-4B18192B3286}"/>
              </a:ext>
            </a:extLst>
          </p:cNvPr>
          <p:cNvSpPr txBox="1"/>
          <p:nvPr/>
        </p:nvSpPr>
        <p:spPr>
          <a:xfrm>
            <a:off x="174354" y="2647082"/>
            <a:ext cx="87849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b="1">
                <a:solidFill>
                  <a:srgbClr val="0075B9"/>
                </a:solidFill>
                <a:latin typeface="Raleway" pitchFamily="34" charset="0"/>
              </a:rPr>
              <a:t>The historical vulnerability of the Russian economy to external factors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2014-2024: </a:t>
            </a:r>
            <a:r>
              <a:rPr lang="en-US" sz="1600" b="1">
                <a:solidFill>
                  <a:srgbClr val="0075B9"/>
                </a:solidFill>
                <a:latin typeface="Raleway" pitchFamily="34" charset="0"/>
              </a:rPr>
              <a:t>cycles of sanctions and Russian adaptation responses</a:t>
            </a:r>
            <a:endParaRPr lang="it-IT" sz="1800" b="1">
              <a:solidFill>
                <a:srgbClr val="0075B9"/>
              </a:solidFill>
              <a:latin typeface="Ralewa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025199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Rettangolo 10"/>
          <p:cNvSpPr/>
          <p:nvPr/>
        </p:nvSpPr>
        <p:spPr>
          <a:xfrm>
            <a:off x="243691" y="196510"/>
            <a:ext cx="8646309" cy="360000"/>
          </a:xfrm>
          <a:prstGeom prst="rect">
            <a:avLst/>
          </a:prstGeom>
          <a:solidFill>
            <a:srgbClr val="0075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" name="Connettore 1 4"/>
          <p:cNvCxnSpPr/>
          <p:nvPr/>
        </p:nvCxnSpPr>
        <p:spPr>
          <a:xfrm>
            <a:off x="249041" y="4572000"/>
            <a:ext cx="8640960" cy="0"/>
          </a:xfrm>
          <a:prstGeom prst="line">
            <a:avLst/>
          </a:prstGeom>
          <a:ln w="19050">
            <a:solidFill>
              <a:srgbClr val="0075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680000"/>
            <a:ext cx="920715" cy="36000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92071" y="4690723"/>
            <a:ext cx="1149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UN</a:t>
            </a:r>
            <a:r>
              <a:rPr lang="it-IT" sz="1600" b="1">
                <a:solidFill>
                  <a:srgbClr val="C1001F"/>
                </a:solidFill>
                <a:latin typeface="Raleway" pitchFamily="34" charset="0"/>
              </a:rPr>
              <a:t>I</a:t>
            </a:r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NT.EU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51520" y="195486"/>
            <a:ext cx="39629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MACROECONOMIC INDICATORS</a:t>
            </a:r>
          </a:p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: </a:t>
            </a:r>
            <a:r>
              <a:rPr lang="it-IT" b="1">
                <a:solidFill>
                  <a:schemeClr val="accent1"/>
                </a:solidFill>
                <a:latin typeface="Raleway" pitchFamily="34" charset="0"/>
              </a:rPr>
              <a:t>1. GDP AND ECONOMIC GROWTH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51520" y="1491630"/>
            <a:ext cx="2761307" cy="2478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it-IT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2014-2016</a:t>
            </a:r>
            <a:r>
              <a:rPr lang="it-IT" sz="1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3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it-IT" sz="1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>
                <a:latin typeface="Times New Roman" panose="02020603050405020304" pitchFamily="18" charset="0"/>
                <a:cs typeface="Times New Roman" panose="02020603050405020304" pitchFamily="18" charset="0"/>
              </a:rPr>
              <a:t>most critical phase of the decade (USD 1.3 trillion)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it-IT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it-IT" sz="13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it-IT" sz="1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>
                <a:latin typeface="Times New Roman" panose="02020603050405020304" pitchFamily="18" charset="0"/>
                <a:cs typeface="Times New Roman" panose="02020603050405020304" pitchFamily="18" charset="0"/>
              </a:rPr>
              <a:t>collapse in energy prices + Covid-19 pandemic (USD 1.5 trillion)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it-IT" sz="1300" b="1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r>
              <a:rPr lang="it-IT" sz="1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3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it-IT" sz="130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1300">
                <a:latin typeface="Times New Roman" panose="02020603050405020304" pitchFamily="18" charset="0"/>
                <a:cs typeface="Times New Roman" panose="02020603050405020304" pitchFamily="18" charset="0"/>
              </a:rPr>
              <a:t> GDP reaches its highest level (USD 2.2 trillion)</a:t>
            </a:r>
            <a:r>
              <a:rPr lang="it-IT" sz="1300"/>
              <a:t> </a:t>
            </a:r>
          </a:p>
          <a:p>
            <a:pPr>
              <a:lnSpc>
                <a:spcPct val="150000"/>
              </a:lnSpc>
            </a:pPr>
            <a:endParaRPr lang="it-IT" sz="1400" b="1">
              <a:solidFill>
                <a:srgbClr val="0075B9"/>
              </a:solidFill>
              <a:latin typeface="Raleway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565386" y="4706111"/>
            <a:ext cx="23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700" b="1">
                <a:solidFill>
                  <a:srgbClr val="0075B9"/>
                </a:solidFill>
              </a:rPr>
              <a:t>Università degli Studi Internazionali di Roma – UN</a:t>
            </a:r>
            <a:r>
              <a:rPr lang="it-IT" sz="700" b="1">
                <a:solidFill>
                  <a:srgbClr val="C1001F"/>
                </a:solidFill>
              </a:rPr>
              <a:t>I</a:t>
            </a:r>
            <a:r>
              <a:rPr lang="it-IT" sz="700" b="1">
                <a:solidFill>
                  <a:srgbClr val="0075B9"/>
                </a:solidFill>
              </a:rPr>
              <a:t>NT</a:t>
            </a:r>
          </a:p>
          <a:p>
            <a:pPr algn="r"/>
            <a:r>
              <a:rPr lang="it-IT" sz="700">
                <a:solidFill>
                  <a:srgbClr val="0075B9"/>
                </a:solidFill>
              </a:rPr>
              <a:t>Via Cristoforo Colombo 200 </a:t>
            </a:r>
            <a:r>
              <a:rPr lang="it-IT" sz="700">
                <a:solidFill>
                  <a:srgbClr val="C1001F"/>
                </a:solidFill>
              </a:rPr>
              <a:t>|</a:t>
            </a:r>
            <a:r>
              <a:rPr lang="it-IT" sz="700">
                <a:solidFill>
                  <a:srgbClr val="0075B9"/>
                </a:solidFill>
              </a:rPr>
              <a:t> 00147 Roma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D51C9DB-65B5-682B-1797-9B48613D13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9980" y="917244"/>
            <a:ext cx="5520020" cy="3207924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62153493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Rettangolo 10"/>
          <p:cNvSpPr/>
          <p:nvPr/>
        </p:nvSpPr>
        <p:spPr>
          <a:xfrm>
            <a:off x="243691" y="196510"/>
            <a:ext cx="8646309" cy="360000"/>
          </a:xfrm>
          <a:prstGeom prst="rect">
            <a:avLst/>
          </a:prstGeom>
          <a:solidFill>
            <a:srgbClr val="0075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" name="Connettore 1 4"/>
          <p:cNvCxnSpPr/>
          <p:nvPr/>
        </p:nvCxnSpPr>
        <p:spPr>
          <a:xfrm>
            <a:off x="249041" y="4572000"/>
            <a:ext cx="8640960" cy="0"/>
          </a:xfrm>
          <a:prstGeom prst="line">
            <a:avLst/>
          </a:prstGeom>
          <a:ln w="19050">
            <a:solidFill>
              <a:srgbClr val="0075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680000"/>
            <a:ext cx="920715" cy="36000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92071" y="4690723"/>
            <a:ext cx="1149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UN</a:t>
            </a:r>
            <a:r>
              <a:rPr lang="it-IT" sz="1600" b="1">
                <a:solidFill>
                  <a:srgbClr val="C1001F"/>
                </a:solidFill>
                <a:latin typeface="Raleway" pitchFamily="34" charset="0"/>
              </a:rPr>
              <a:t>I</a:t>
            </a:r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NT.EU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51520" y="195486"/>
            <a:ext cx="8188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2.1  EXCHANGE RATE 				    2.2 INFLATION RATE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6565386" y="4706111"/>
            <a:ext cx="23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700" b="1">
                <a:solidFill>
                  <a:srgbClr val="0075B9"/>
                </a:solidFill>
              </a:rPr>
              <a:t>Università degli Studi Internazionali di Roma – UN</a:t>
            </a:r>
            <a:r>
              <a:rPr lang="it-IT" sz="700" b="1">
                <a:solidFill>
                  <a:srgbClr val="C1001F"/>
                </a:solidFill>
              </a:rPr>
              <a:t>I</a:t>
            </a:r>
            <a:r>
              <a:rPr lang="it-IT" sz="700" b="1">
                <a:solidFill>
                  <a:srgbClr val="0075B9"/>
                </a:solidFill>
              </a:rPr>
              <a:t>NT</a:t>
            </a:r>
          </a:p>
          <a:p>
            <a:pPr algn="r"/>
            <a:r>
              <a:rPr lang="it-IT" sz="700">
                <a:solidFill>
                  <a:srgbClr val="0075B9"/>
                </a:solidFill>
              </a:rPr>
              <a:t>Via Cristoforo Colombo 200 </a:t>
            </a:r>
            <a:r>
              <a:rPr lang="it-IT" sz="700">
                <a:solidFill>
                  <a:srgbClr val="C1001F"/>
                </a:solidFill>
              </a:rPr>
              <a:t>|</a:t>
            </a:r>
            <a:r>
              <a:rPr lang="it-IT" sz="700">
                <a:solidFill>
                  <a:srgbClr val="0075B9"/>
                </a:solidFill>
              </a:rPr>
              <a:t> 00147 Roma 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270AFE44-4A75-DFB9-BBF4-3BEB4632F17B}"/>
              </a:ext>
            </a:extLst>
          </p:cNvPr>
          <p:cNvSpPr/>
          <p:nvPr/>
        </p:nvSpPr>
        <p:spPr>
          <a:xfrm>
            <a:off x="4354247" y="114223"/>
            <a:ext cx="433778" cy="7715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B7382A1-CD6D-2AD2-E96C-D22B2B5E32D8}"/>
              </a:ext>
            </a:extLst>
          </p:cNvPr>
          <p:cNvSpPr txBox="1"/>
          <p:nvPr/>
        </p:nvSpPr>
        <p:spPr>
          <a:xfrm>
            <a:off x="1439515" y="3111679"/>
            <a:ext cx="6506285" cy="928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it-IT" sz="13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2014-2016: </a:t>
            </a:r>
            <a:r>
              <a:rPr lang="en-US" sz="13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sharp increase in the ruble–dollar exchange rate </a:t>
            </a:r>
            <a:r>
              <a:rPr lang="it-IT" sz="1300" kern="10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it-IT" sz="13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runaway inflation</a:t>
            </a:r>
            <a:endParaRPr lang="it-IT" sz="13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it-IT" sz="13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2017-2021: </a:t>
            </a:r>
            <a:r>
              <a:rPr lang="it-IT" sz="1300" kern="10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gradual stabilization</a:t>
            </a:r>
            <a:endParaRPr lang="it-IT" sz="13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it-IT" sz="1300" b="1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 2022: </a:t>
            </a:r>
            <a:r>
              <a:rPr lang="it-IT" sz="13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most critical period </a:t>
            </a:r>
            <a:r>
              <a:rPr lang="it-IT" sz="1300" kern="10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it-IT" sz="13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3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strong ruble depreciation and rising inflation</a:t>
            </a:r>
            <a:endParaRPr lang="it-IT" sz="13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D79D38E3-A05A-0D50-498E-AE221CCAEE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716025"/>
            <a:ext cx="3863332" cy="2143757"/>
          </a:xfrm>
          <a:prstGeom prst="rect">
            <a:avLst/>
          </a:prstGeom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C618D72A-8AA7-BE8A-D5CC-98CAF1BFFE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5412" y="698928"/>
            <a:ext cx="3530939" cy="1979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54561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Rettangolo 10"/>
          <p:cNvSpPr/>
          <p:nvPr/>
        </p:nvSpPr>
        <p:spPr>
          <a:xfrm>
            <a:off x="243691" y="196510"/>
            <a:ext cx="8646309" cy="360000"/>
          </a:xfrm>
          <a:prstGeom prst="rect">
            <a:avLst/>
          </a:prstGeom>
          <a:solidFill>
            <a:srgbClr val="0075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" name="Connettore 1 4"/>
          <p:cNvCxnSpPr/>
          <p:nvPr/>
        </p:nvCxnSpPr>
        <p:spPr>
          <a:xfrm>
            <a:off x="249041" y="4572000"/>
            <a:ext cx="8640960" cy="0"/>
          </a:xfrm>
          <a:prstGeom prst="line">
            <a:avLst/>
          </a:prstGeom>
          <a:ln w="19050">
            <a:solidFill>
              <a:srgbClr val="0075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680000"/>
            <a:ext cx="920715" cy="36000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92071" y="4690723"/>
            <a:ext cx="1149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UN</a:t>
            </a:r>
            <a:r>
              <a:rPr lang="it-IT" sz="1600" b="1">
                <a:solidFill>
                  <a:srgbClr val="C1001F"/>
                </a:solidFill>
                <a:latin typeface="Raleway" pitchFamily="34" charset="0"/>
              </a:rPr>
              <a:t>I</a:t>
            </a:r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NT.EU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51520" y="195486"/>
            <a:ext cx="3847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3. CURRENT ACCOUNT BALANCE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6565386" y="4706111"/>
            <a:ext cx="23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700" b="1">
                <a:solidFill>
                  <a:srgbClr val="0075B9"/>
                </a:solidFill>
              </a:rPr>
              <a:t>Università degli Studi Internazionali di Roma – UN</a:t>
            </a:r>
            <a:r>
              <a:rPr lang="it-IT" sz="700" b="1">
                <a:solidFill>
                  <a:srgbClr val="C1001F"/>
                </a:solidFill>
              </a:rPr>
              <a:t>I</a:t>
            </a:r>
            <a:r>
              <a:rPr lang="it-IT" sz="700" b="1">
                <a:solidFill>
                  <a:srgbClr val="0075B9"/>
                </a:solidFill>
              </a:rPr>
              <a:t>NT</a:t>
            </a:r>
          </a:p>
          <a:p>
            <a:pPr algn="r"/>
            <a:r>
              <a:rPr lang="it-IT" sz="700">
                <a:solidFill>
                  <a:srgbClr val="0075B9"/>
                </a:solidFill>
              </a:rPr>
              <a:t>Via Cristoforo Colombo 200 </a:t>
            </a:r>
            <a:r>
              <a:rPr lang="it-IT" sz="700">
                <a:solidFill>
                  <a:srgbClr val="C1001F"/>
                </a:solidFill>
              </a:rPr>
              <a:t>|</a:t>
            </a:r>
            <a:r>
              <a:rPr lang="it-IT" sz="700">
                <a:solidFill>
                  <a:srgbClr val="0075B9"/>
                </a:solidFill>
              </a:rPr>
              <a:t> 00147 Roma 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FCD11B88-AD49-807C-A5C9-FF2F931CC7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486" y="860483"/>
            <a:ext cx="6264696" cy="2872843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CE891FCE-C63C-0EC6-D366-58384DE93BA1}"/>
              </a:ext>
            </a:extLst>
          </p:cNvPr>
          <p:cNvSpPr txBox="1"/>
          <p:nvPr/>
        </p:nvSpPr>
        <p:spPr>
          <a:xfrm>
            <a:off x="5076056" y="3281203"/>
            <a:ext cx="5832648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800"/>
              </a:spcAft>
              <a:buFont typeface="Arial" pitchFamily="34" charset="0"/>
              <a:buChar char="•"/>
            </a:pPr>
            <a:r>
              <a:rPr lang="it-IT" sz="12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</a:t>
            </a:r>
            <a:r>
              <a:rPr lang="it-IT" sz="12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2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record surplus of over USD 230 billion</a:t>
            </a:r>
            <a:endParaRPr lang="it-IT" sz="12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Arial" pitchFamily="34" charset="0"/>
              <a:buChar char="•"/>
            </a:pPr>
            <a:r>
              <a:rPr lang="it-IT" sz="1200" b="1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Surge</a:t>
            </a:r>
            <a:r>
              <a:rPr lang="it-IT" sz="12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energy prices</a:t>
            </a:r>
          </a:p>
          <a:p>
            <a:pPr marL="285750" indent="-285750">
              <a:spcAft>
                <a:spcPts val="800"/>
              </a:spcAft>
              <a:buFont typeface="Arial" pitchFamily="34" charset="0"/>
              <a:buChar char="•"/>
            </a:pPr>
            <a:r>
              <a:rPr lang="it-IT" sz="12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Sharp </a:t>
            </a:r>
            <a:r>
              <a:rPr lang="it-IT" sz="1200" b="1" kern="1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reduction</a:t>
            </a:r>
            <a:r>
              <a:rPr lang="it-IT" sz="12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imports</a:t>
            </a:r>
          </a:p>
          <a:p>
            <a:pPr marL="285750" indent="-285750">
              <a:spcAft>
                <a:spcPts val="800"/>
              </a:spcAft>
              <a:buFont typeface="Arial" pitchFamily="34" charset="0"/>
              <a:buChar char="•"/>
            </a:pPr>
            <a:r>
              <a:rPr lang="en-US" sz="1200" b="1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sz="12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pre-sanctions levels from </a:t>
            </a:r>
            <a:r>
              <a:rPr lang="en-US" sz="1200" b="1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2023</a:t>
            </a:r>
            <a:endParaRPr lang="it-IT" sz="1200" b="1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292557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Rettangolo 10"/>
          <p:cNvSpPr/>
          <p:nvPr/>
        </p:nvSpPr>
        <p:spPr>
          <a:xfrm>
            <a:off x="243691" y="196510"/>
            <a:ext cx="8646309" cy="360000"/>
          </a:xfrm>
          <a:prstGeom prst="rect">
            <a:avLst/>
          </a:prstGeom>
          <a:solidFill>
            <a:srgbClr val="0075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" name="Connettore 1 4"/>
          <p:cNvCxnSpPr/>
          <p:nvPr/>
        </p:nvCxnSpPr>
        <p:spPr>
          <a:xfrm>
            <a:off x="249041" y="4572000"/>
            <a:ext cx="8640960" cy="0"/>
          </a:xfrm>
          <a:prstGeom prst="line">
            <a:avLst/>
          </a:prstGeom>
          <a:ln w="19050">
            <a:solidFill>
              <a:srgbClr val="0075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680000"/>
            <a:ext cx="920715" cy="36000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92071" y="4690723"/>
            <a:ext cx="1149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UN</a:t>
            </a:r>
            <a:r>
              <a:rPr lang="it-IT" sz="1600" b="1">
                <a:solidFill>
                  <a:srgbClr val="C1001F"/>
                </a:solidFill>
                <a:latin typeface="Raleway" pitchFamily="34" charset="0"/>
              </a:rPr>
              <a:t>I</a:t>
            </a:r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NT.EU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51520" y="195486"/>
            <a:ext cx="367440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RESILIENCE POLICIES:</a:t>
            </a:r>
          </a:p>
          <a:p>
            <a:r>
              <a:rPr lang="it-IT" sz="1500" b="1">
                <a:solidFill>
                  <a:schemeClr val="accent1"/>
                </a:solidFill>
                <a:latin typeface="Raleway" pitchFamily="34" charset="0"/>
              </a:rPr>
              <a:t>1. </a:t>
            </a:r>
            <a:r>
              <a:rPr lang="en-US" sz="1500" b="1">
                <a:solidFill>
                  <a:schemeClr val="accent1"/>
                </a:solidFill>
                <a:latin typeface="Raleway" pitchFamily="34" charset="0"/>
              </a:rPr>
              <a:t>DEFENSE AS AN ECONOMIC DRIVER</a:t>
            </a:r>
            <a:endParaRPr lang="it-IT" sz="1500" b="1">
              <a:solidFill>
                <a:schemeClr val="accent1"/>
              </a:solidFill>
              <a:latin typeface="Raleway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565386" y="4706111"/>
            <a:ext cx="23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700" b="1">
                <a:solidFill>
                  <a:srgbClr val="0075B9"/>
                </a:solidFill>
              </a:rPr>
              <a:t>Università degli Studi Internazionali di Roma – UN</a:t>
            </a:r>
            <a:r>
              <a:rPr lang="it-IT" sz="700" b="1">
                <a:solidFill>
                  <a:srgbClr val="C1001F"/>
                </a:solidFill>
              </a:rPr>
              <a:t>I</a:t>
            </a:r>
            <a:r>
              <a:rPr lang="it-IT" sz="700" b="1">
                <a:solidFill>
                  <a:srgbClr val="0075B9"/>
                </a:solidFill>
              </a:rPr>
              <a:t>NT</a:t>
            </a:r>
          </a:p>
          <a:p>
            <a:pPr algn="r"/>
            <a:r>
              <a:rPr lang="it-IT" sz="700">
                <a:solidFill>
                  <a:srgbClr val="0075B9"/>
                </a:solidFill>
              </a:rPr>
              <a:t>Via Cristoforo Colombo 200 </a:t>
            </a:r>
            <a:r>
              <a:rPr lang="it-IT" sz="700">
                <a:solidFill>
                  <a:srgbClr val="C1001F"/>
                </a:solidFill>
              </a:rPr>
              <a:t>|</a:t>
            </a:r>
            <a:r>
              <a:rPr lang="it-IT" sz="700">
                <a:solidFill>
                  <a:srgbClr val="0075B9"/>
                </a:solidFill>
              </a:rPr>
              <a:t> 00147 Roma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9E7F4E8D-1675-9D71-2B9D-1E10350BE1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1166" y="951576"/>
            <a:ext cx="5551351" cy="220106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6664E0C-3411-53DB-AF61-3E8B127321A4}"/>
              </a:ext>
            </a:extLst>
          </p:cNvPr>
          <p:cNvSpPr txBox="1"/>
          <p:nvPr/>
        </p:nvSpPr>
        <p:spPr>
          <a:xfrm>
            <a:off x="2558785" y="3390395"/>
            <a:ext cx="4041034" cy="943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800"/>
              </a:spcAft>
              <a:buFont typeface="Arial" pitchFamily="34" charset="0"/>
              <a:buChar char="•"/>
            </a:pPr>
            <a:r>
              <a:rPr lang="it-IT" sz="1400" kern="1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Economic stabilization</a:t>
            </a:r>
            <a:endParaRPr lang="it-IT" sz="1400" kern="1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Arial" pitchFamily="34" charset="0"/>
              <a:buChar char="•"/>
            </a:pPr>
            <a:r>
              <a:rPr lang="en-US" sz="14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 2022</a:t>
            </a:r>
            <a:r>
              <a:rPr lang="en-US" sz="14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over 6% of GDP</a:t>
            </a:r>
            <a:endParaRPr lang="it-IT" sz="14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Arial" pitchFamily="34" charset="0"/>
              <a:buChar char="•"/>
            </a:pPr>
            <a:r>
              <a:rPr lang="en-US" sz="14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Possible crowding-out effect on investments</a:t>
            </a:r>
            <a:endParaRPr lang="it-IT" sz="1400" kern="1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934738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Rettangolo 10"/>
          <p:cNvSpPr/>
          <p:nvPr/>
        </p:nvSpPr>
        <p:spPr>
          <a:xfrm>
            <a:off x="243691" y="196510"/>
            <a:ext cx="8646309" cy="360000"/>
          </a:xfrm>
          <a:prstGeom prst="rect">
            <a:avLst/>
          </a:prstGeom>
          <a:solidFill>
            <a:srgbClr val="0075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" name="Connettore 1 4"/>
          <p:cNvCxnSpPr/>
          <p:nvPr/>
        </p:nvCxnSpPr>
        <p:spPr>
          <a:xfrm>
            <a:off x="249041" y="4572000"/>
            <a:ext cx="8640960" cy="0"/>
          </a:xfrm>
          <a:prstGeom prst="line">
            <a:avLst/>
          </a:prstGeom>
          <a:ln w="19050">
            <a:solidFill>
              <a:srgbClr val="0075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680000"/>
            <a:ext cx="920715" cy="36000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92071" y="4690723"/>
            <a:ext cx="1149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UN</a:t>
            </a:r>
            <a:r>
              <a:rPr lang="it-IT" sz="1600" b="1">
                <a:solidFill>
                  <a:srgbClr val="C1001F"/>
                </a:solidFill>
                <a:latin typeface="Raleway" pitchFamily="34" charset="0"/>
              </a:rPr>
              <a:t>I</a:t>
            </a:r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NT.EU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51520" y="195486"/>
            <a:ext cx="3491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2. THE MIR PAYMENT SYSTEM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6565386" y="4706111"/>
            <a:ext cx="23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700" b="1">
                <a:solidFill>
                  <a:srgbClr val="0075B9"/>
                </a:solidFill>
              </a:rPr>
              <a:t>Università degli Studi Internazionali di Roma – UN</a:t>
            </a:r>
            <a:r>
              <a:rPr lang="it-IT" sz="700" b="1">
                <a:solidFill>
                  <a:srgbClr val="C1001F"/>
                </a:solidFill>
              </a:rPr>
              <a:t>I</a:t>
            </a:r>
            <a:r>
              <a:rPr lang="it-IT" sz="700" b="1">
                <a:solidFill>
                  <a:srgbClr val="0075B9"/>
                </a:solidFill>
              </a:rPr>
              <a:t>NT</a:t>
            </a:r>
          </a:p>
          <a:p>
            <a:pPr algn="r"/>
            <a:r>
              <a:rPr lang="it-IT" sz="700">
                <a:solidFill>
                  <a:srgbClr val="0075B9"/>
                </a:solidFill>
              </a:rPr>
              <a:t>Via Cristoforo Colombo 200 </a:t>
            </a:r>
            <a:r>
              <a:rPr lang="it-IT" sz="700">
                <a:solidFill>
                  <a:srgbClr val="C1001F"/>
                </a:solidFill>
              </a:rPr>
              <a:t>|</a:t>
            </a:r>
            <a:r>
              <a:rPr lang="it-IT" sz="700">
                <a:solidFill>
                  <a:srgbClr val="0075B9"/>
                </a:solidFill>
              </a:rPr>
              <a:t> 00147 Roma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18F2C87-EB52-DE61-FDCD-F8F8097DDA43}"/>
              </a:ext>
            </a:extLst>
          </p:cNvPr>
          <p:cNvSpPr txBox="1"/>
          <p:nvPr/>
        </p:nvSpPr>
        <p:spPr>
          <a:xfrm>
            <a:off x="257275" y="2999207"/>
            <a:ext cx="3600399" cy="14055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Aft>
                <a:spcPts val="800"/>
              </a:spcAft>
              <a:buFont typeface="Arial" pitchFamily="34" charset="0"/>
              <a:buChar char="•"/>
            </a:pPr>
            <a:r>
              <a:rPr lang="it-IT" sz="12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sovereignty</a:t>
            </a:r>
            <a:endParaRPr lang="it-IT" sz="1200" kern="1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800"/>
              </a:spcAft>
              <a:buFont typeface="Arial" pitchFamily="34" charset="0"/>
              <a:buChar char="•"/>
            </a:pPr>
            <a:r>
              <a:rPr lang="en-US" sz="12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Suspension of Mastercard and Visa operations in the Russian Federation </a:t>
            </a:r>
            <a:r>
              <a:rPr lang="it-IT" sz="1200" kern="10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12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strengthening of the MIR system</a:t>
            </a:r>
            <a:endParaRPr lang="it-IT" sz="1200" b="1" kern="1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800"/>
              </a:spcAft>
              <a:buFont typeface="Arial" pitchFamily="34" charset="0"/>
              <a:buChar char="•"/>
            </a:pPr>
            <a:r>
              <a:rPr lang="it-IT" sz="12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2023</a:t>
            </a:r>
            <a:r>
              <a:rPr lang="it-IT" sz="12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2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than half of domestic transactions processed via MIR</a:t>
            </a:r>
            <a:endParaRPr lang="it-IT" sz="12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82DE8A3F-E161-BDFD-B414-3E0AEEE99D48}"/>
              </a:ext>
            </a:extLst>
          </p:cNvPr>
          <p:cNvSpPr txBox="1"/>
          <p:nvPr/>
        </p:nvSpPr>
        <p:spPr>
          <a:xfrm>
            <a:off x="6156176" y="2787774"/>
            <a:ext cx="2880320" cy="16106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it-IT" sz="1200" b="1" kern="1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Targeted government interventions:</a:t>
            </a:r>
          </a:p>
          <a:p>
            <a:pPr>
              <a:spcAft>
                <a:spcPts val="800"/>
              </a:spcAft>
            </a:pPr>
            <a:r>
              <a:rPr lang="it-IT" sz="12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Incentives</a:t>
            </a:r>
          </a:p>
          <a:p>
            <a:pPr>
              <a:spcAft>
                <a:spcPts val="800"/>
              </a:spcAft>
            </a:pPr>
            <a:r>
              <a:rPr lang="it-IT" sz="12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Mandatory acceptance requirements</a:t>
            </a:r>
            <a:endParaRPr lang="it-IT" sz="12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it-IT" sz="12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Promotional campaigns</a:t>
            </a:r>
            <a:endParaRPr lang="it-IT" sz="12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it-IT" sz="12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en-US" sz="12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MIR as the main payment network for pensions and public-sector salaries</a:t>
            </a:r>
            <a:endParaRPr lang="it-IT" sz="12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F9FAAFAD-6607-7A09-9FE8-874BB4742F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7704" y="738347"/>
            <a:ext cx="4920200" cy="198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965254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Rettangolo 10"/>
          <p:cNvSpPr/>
          <p:nvPr/>
        </p:nvSpPr>
        <p:spPr>
          <a:xfrm>
            <a:off x="243691" y="196510"/>
            <a:ext cx="8646309" cy="360000"/>
          </a:xfrm>
          <a:prstGeom prst="rect">
            <a:avLst/>
          </a:prstGeom>
          <a:solidFill>
            <a:srgbClr val="0075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" name="Connettore 1 4"/>
          <p:cNvCxnSpPr/>
          <p:nvPr/>
        </p:nvCxnSpPr>
        <p:spPr>
          <a:xfrm>
            <a:off x="249041" y="4572000"/>
            <a:ext cx="8640960" cy="0"/>
          </a:xfrm>
          <a:prstGeom prst="line">
            <a:avLst/>
          </a:prstGeom>
          <a:ln w="19050">
            <a:solidFill>
              <a:srgbClr val="0075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680000"/>
            <a:ext cx="920715" cy="36000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92071" y="4690723"/>
            <a:ext cx="1149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UN</a:t>
            </a:r>
            <a:r>
              <a:rPr lang="it-IT" sz="1600" b="1">
                <a:solidFill>
                  <a:srgbClr val="C1001F"/>
                </a:solidFill>
                <a:latin typeface="Raleway" pitchFamily="34" charset="0"/>
              </a:rPr>
              <a:t>I</a:t>
            </a:r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NT.EU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43691" y="196386"/>
            <a:ext cx="7787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3. PARALLEL IMPORTS                        4. INVESTMENT IN STATE-OWNED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6565386" y="4706111"/>
            <a:ext cx="23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700" b="1">
                <a:solidFill>
                  <a:srgbClr val="0075B9"/>
                </a:solidFill>
              </a:rPr>
              <a:t>Università degli Studi Internazionali di Roma – UN</a:t>
            </a:r>
            <a:r>
              <a:rPr lang="it-IT" sz="700" b="1">
                <a:solidFill>
                  <a:srgbClr val="C1001F"/>
                </a:solidFill>
              </a:rPr>
              <a:t>I</a:t>
            </a:r>
            <a:r>
              <a:rPr lang="it-IT" sz="700" b="1">
                <a:solidFill>
                  <a:srgbClr val="0075B9"/>
                </a:solidFill>
              </a:rPr>
              <a:t>NT</a:t>
            </a:r>
          </a:p>
          <a:p>
            <a:pPr algn="r"/>
            <a:r>
              <a:rPr lang="it-IT" sz="700">
                <a:solidFill>
                  <a:srgbClr val="0075B9"/>
                </a:solidFill>
              </a:rPr>
              <a:t>Via Cristoforo Colombo 200 </a:t>
            </a:r>
            <a:r>
              <a:rPr lang="it-IT" sz="700">
                <a:solidFill>
                  <a:srgbClr val="C1001F"/>
                </a:solidFill>
              </a:rPr>
              <a:t>|</a:t>
            </a:r>
            <a:r>
              <a:rPr lang="it-IT" sz="700">
                <a:solidFill>
                  <a:srgbClr val="0075B9"/>
                </a:solidFill>
              </a:rPr>
              <a:t> 00147 Roma 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5ACD4E36-F4C8-C288-473D-B25289444200}"/>
              </a:ext>
            </a:extLst>
          </p:cNvPr>
          <p:cNvSpPr/>
          <p:nvPr/>
        </p:nvSpPr>
        <p:spPr>
          <a:xfrm>
            <a:off x="3635896" y="170735"/>
            <a:ext cx="433778" cy="7715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DC3E6081-5673-7980-3137-3EAAA653FB15}"/>
              </a:ext>
            </a:extLst>
          </p:cNvPr>
          <p:cNvSpPr txBox="1"/>
          <p:nvPr/>
        </p:nvSpPr>
        <p:spPr>
          <a:xfrm>
            <a:off x="243691" y="1934657"/>
            <a:ext cx="3392205" cy="1250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13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2022, Government Decree No. 506</a:t>
            </a:r>
            <a:endParaRPr lang="it-IT" sz="13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13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Allows the continuity of goods and services’ supplies through third countries without the authorization of the trademark owner</a:t>
            </a:r>
            <a:endParaRPr lang="it-IT" sz="1300" kern="1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186AB67D-F6EA-6CD3-D285-23D5F73A03F7}"/>
              </a:ext>
            </a:extLst>
          </p:cNvPr>
          <p:cNvSpPr txBox="1"/>
          <p:nvPr/>
        </p:nvSpPr>
        <p:spPr>
          <a:xfrm>
            <a:off x="4211960" y="1388557"/>
            <a:ext cx="4073542" cy="1883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13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Central role in the national economy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13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Stable revenues, production growth, and employment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13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Gazprom (gas sector), Rosneft (leading oil company), and Rostec (industrial conglomerate) </a:t>
            </a:r>
            <a:r>
              <a:rPr lang="it-IT" sz="1200" kern="10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it-IT" sz="13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record significant profits</a:t>
            </a:r>
            <a:endParaRPr lang="it-IT" sz="13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13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Negative impact on private firms </a:t>
            </a:r>
            <a:r>
              <a:rPr lang="it-IT" sz="1200" kern="10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sz="13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vulnerable to the loss of Western partners and investors</a:t>
            </a:r>
            <a:endParaRPr lang="it-IT" sz="13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31B36CE4-5E3C-F793-ABA3-CDB97C67FBC7}"/>
              </a:ext>
            </a:extLst>
          </p:cNvPr>
          <p:cNvSpPr/>
          <p:nvPr/>
        </p:nvSpPr>
        <p:spPr>
          <a:xfrm>
            <a:off x="4079983" y="556510"/>
            <a:ext cx="4820326" cy="360000"/>
          </a:xfrm>
          <a:prstGeom prst="rect">
            <a:avLst/>
          </a:prstGeom>
          <a:solidFill>
            <a:srgbClr val="0075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ENTERPRISES</a:t>
            </a:r>
            <a:endParaRPr lang="it-IT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52DB23E8-9C5B-5D78-C901-F2DA2D4C7B46}"/>
              </a:ext>
            </a:extLst>
          </p:cNvPr>
          <p:cNvSpPr/>
          <p:nvPr/>
        </p:nvSpPr>
        <p:spPr>
          <a:xfrm>
            <a:off x="8660641" y="179943"/>
            <a:ext cx="433778" cy="7715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044650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Rettangolo 10"/>
          <p:cNvSpPr/>
          <p:nvPr/>
        </p:nvSpPr>
        <p:spPr>
          <a:xfrm>
            <a:off x="243691" y="196510"/>
            <a:ext cx="8646309" cy="360000"/>
          </a:xfrm>
          <a:prstGeom prst="rect">
            <a:avLst/>
          </a:prstGeom>
          <a:solidFill>
            <a:srgbClr val="0075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5" name="Connettore 1 4"/>
          <p:cNvCxnSpPr/>
          <p:nvPr/>
        </p:nvCxnSpPr>
        <p:spPr>
          <a:xfrm>
            <a:off x="249041" y="4572000"/>
            <a:ext cx="8640960" cy="0"/>
          </a:xfrm>
          <a:prstGeom prst="line">
            <a:avLst/>
          </a:prstGeom>
          <a:ln w="19050">
            <a:solidFill>
              <a:srgbClr val="0075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680000"/>
            <a:ext cx="920715" cy="36000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92071" y="4690723"/>
            <a:ext cx="1149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UN</a:t>
            </a:r>
            <a:r>
              <a:rPr lang="it-IT" sz="1600" b="1">
                <a:solidFill>
                  <a:srgbClr val="C1001F"/>
                </a:solidFill>
                <a:latin typeface="Raleway" pitchFamily="34" charset="0"/>
              </a:rPr>
              <a:t>I</a:t>
            </a:r>
            <a:r>
              <a:rPr lang="it-IT" sz="1600" b="1">
                <a:solidFill>
                  <a:srgbClr val="0075B9"/>
                </a:solidFill>
                <a:latin typeface="Raleway" pitchFamily="34" charset="0"/>
              </a:rPr>
              <a:t>NT.EU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51520" y="195486"/>
            <a:ext cx="7694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>
                <a:solidFill>
                  <a:schemeClr val="bg1"/>
                </a:solidFill>
                <a:latin typeface="Raleway" pitchFamily="34" charset="0"/>
              </a:rPr>
              <a:t>5. </a:t>
            </a:r>
            <a:r>
              <a:rPr lang="en-US" b="1">
                <a:solidFill>
                  <a:schemeClr val="bg1"/>
                </a:solidFill>
                <a:latin typeface="Raleway" pitchFamily="34" charset="0"/>
              </a:rPr>
              <a:t>GEOPOLITICAL AND TRADE REORIENTATION TOWARD THE BRICS</a:t>
            </a:r>
            <a:endParaRPr lang="it-IT" b="1">
              <a:solidFill>
                <a:schemeClr val="bg1"/>
              </a:solidFill>
              <a:latin typeface="Raleway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565386" y="4706111"/>
            <a:ext cx="23991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700" b="1">
                <a:solidFill>
                  <a:srgbClr val="0075B9"/>
                </a:solidFill>
              </a:rPr>
              <a:t>Università degli Studi Internazionali di Roma – UN</a:t>
            </a:r>
            <a:r>
              <a:rPr lang="it-IT" sz="700" b="1">
                <a:solidFill>
                  <a:srgbClr val="C1001F"/>
                </a:solidFill>
              </a:rPr>
              <a:t>I</a:t>
            </a:r>
            <a:r>
              <a:rPr lang="it-IT" sz="700" b="1">
                <a:solidFill>
                  <a:srgbClr val="0075B9"/>
                </a:solidFill>
              </a:rPr>
              <a:t>NT</a:t>
            </a:r>
          </a:p>
          <a:p>
            <a:pPr algn="r"/>
            <a:r>
              <a:rPr lang="it-IT" sz="700">
                <a:solidFill>
                  <a:srgbClr val="0075B9"/>
                </a:solidFill>
              </a:rPr>
              <a:t>Via Cristoforo Colombo 200 </a:t>
            </a:r>
            <a:r>
              <a:rPr lang="it-IT" sz="700">
                <a:solidFill>
                  <a:srgbClr val="C1001F"/>
                </a:solidFill>
              </a:rPr>
              <a:t>|</a:t>
            </a:r>
            <a:r>
              <a:rPr lang="it-IT" sz="700">
                <a:solidFill>
                  <a:srgbClr val="0075B9"/>
                </a:solidFill>
              </a:rPr>
              <a:t> 00147 Roma 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93C6A025-A61C-EAC5-894F-C44B24C86C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707022"/>
            <a:ext cx="4098360" cy="1952260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9DFD8FD9-D118-BDA6-79AA-528BD3BDD16E}"/>
              </a:ext>
            </a:extLst>
          </p:cNvPr>
          <p:cNvSpPr txBox="1"/>
          <p:nvPr/>
        </p:nvSpPr>
        <p:spPr>
          <a:xfrm>
            <a:off x="394601" y="3317110"/>
            <a:ext cx="8569887" cy="925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13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Decline in trade with Western economies </a:t>
            </a:r>
            <a:r>
              <a:rPr lang="it-IT" sz="1300" kern="10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13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strengthening of commercial ties with BRICS countries</a:t>
            </a:r>
            <a:endParaRPr lang="it-IT" sz="13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it-IT" sz="13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2021-2023: </a:t>
            </a:r>
            <a:r>
              <a:rPr lang="en-US" sz="13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China and India emerge as the main trading partners</a:t>
            </a:r>
            <a:endParaRPr lang="it-IT" sz="1300" kern="100">
              <a:solidFill>
                <a:srgbClr val="4F81BD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sz="1300">
                <a:latin typeface="Times New Roman" panose="02020603050405020304" pitchFamily="18" charset="0"/>
                <a:cs typeface="Times New Roman" panose="02020603050405020304" pitchFamily="18" charset="0"/>
              </a:rPr>
              <a:t>Reduces economic isolation by opening new export opportunities, while increasing geopolitical dependence</a:t>
            </a:r>
            <a:endParaRPr lang="it-IT" sz="1300" kern="1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2A1127E4-1D32-38F2-F598-4D9B57418F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9839" y="722452"/>
            <a:ext cx="4067017" cy="220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93458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 - &amp;quot;Titolo Tesi&amp;#x0D;&amp;#x0A;Corso di laurea&amp;#x0D;&amp;#x0A;Candidato&amp;#x0D;&amp;#x0A;Relatore&amp;quot;&quot;/&gt;&lt;property id=&quot;20307&quot; value=&quot;257&quot;/&gt;&lt;/object&gt;&lt;object type=&quot;3&quot; unique_id=&quot;10007&quot;&gt;&lt;property id=&quot;20148&quot; value=&quot;5&quot;/&gt;&lt;property id=&quot;20300&quot; value=&quot;Slide 3&quot;/&gt;&lt;property id=&quot;20307&quot; value=&quot;259&quot;/&gt;&lt;/object&gt;&lt;/object&gt;&lt;/object&gt;&lt;/database&gt;"/>
  <p:tag name="SECTOMILLISECCONVERTED" val="1"/>
</p:tagLst>
</file>

<file path=ppt/theme/theme1.xml><?xml version="1.0" encoding="utf-8"?>
<a:theme xmlns:r="http://schemas.openxmlformats.org/officeDocument/2006/relationships"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89</Paragraphs>
  <Slides>11</Slides>
  <Notes>11</Notes>
  <TotalTime>18502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8">
      <vt:lpstr>Arial</vt:lpstr>
      <vt:lpstr>Calibri</vt:lpstr>
      <vt:lpstr>Times New Roman</vt:lpstr>
      <vt:lpstr>Raleway</vt:lpstr>
      <vt:lpstr>Open Sans</vt:lpstr>
      <vt:lpstr>Wingdings</vt:lpstr>
      <vt:lpstr>Tema di Office</vt:lpstr>
      <vt:lpstr>“The Russian Economy in the Face of Sanctions: An Analysis of Impacts, Adaptations, and Future Perspectives”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“The Russian Economy in the Face of Sanctions: An Analysis of Impacts, Adaptations, and Future Perspectives”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Presentazione standard di PowerPoint</dc:title>
  <dc:creator>Frank</dc:creator>
  <cp:lastModifiedBy>Domenico Zagarrio</cp:lastModifiedBy>
  <cp:revision>41</cp:revision>
  <dcterms:created xsi:type="dcterms:W3CDTF">2013-11-27T10:09:54Z</dcterms:created>
  <dcterms:modified xsi:type="dcterms:W3CDTF">2026-01-15T10:03:52Z</dcterms:modified>
</cp:coreProperties>
</file>