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9" r:id="rId11"/>
    <p:sldId id="258" r:id="rId12"/>
    <p:sldId id="260" r:id="rId13"/>
    <p:sldId id="261" r:id="rId14"/>
    <p:sldId id="262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EE0"/>
    <a:srgbClr val="063C94"/>
    <a:srgbClr val="47E9C6"/>
    <a:srgbClr val="003A00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798D3-0530-435A-B2E2-105F0EAF4578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F4385-12C7-4009-A146-4E1FFED23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7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1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3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0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43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4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7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4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6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8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6B727-BE28-4CDA-BE28-B7076A8DCD8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B687A-1594-4F2B-8EBF-673D16BFD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35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élections législatives de 2016 en Russie: impréssions et reflexions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63353"/>
            <a:ext cx="9144000" cy="1655762"/>
          </a:xfrm>
        </p:spPr>
        <p:txBody>
          <a:bodyPr/>
          <a:lstStyle/>
          <a:p>
            <a:r>
              <a:rPr lang="fr-FR" i="1" dirty="0"/>
              <a:t>Présenté par </a:t>
            </a:r>
            <a:r>
              <a:rPr lang="fr-FR" b="1" i="1" dirty="0"/>
              <a:t>Sergueï Fedorov</a:t>
            </a:r>
            <a:r>
              <a:rPr lang="fr-FR" i="1" dirty="0"/>
              <a:t>, chercheur à l’Académie des sciences de Russie, maître de conférences à la faculté « Politique mondiale » de l’Université Lomonosov de Moscou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251826" y="5884753"/>
            <a:ext cx="408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Sciences Po Bordeaux, le 13 octobre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89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701"/>
            <a:ext cx="9279802" cy="50852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31646" y="337312"/>
            <a:ext cx="7955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RÉPARTITION DES SIÈGES À LA DOUMA APRÈS LES ÉLECTIONS </a:t>
            </a:r>
            <a:r>
              <a:rPr lang="ru-RU" sz="2400" dirty="0"/>
              <a:t>: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9212073" y="1720157"/>
            <a:ext cx="1973655" cy="2662189"/>
            <a:chOff x="9180214" y="1185660"/>
            <a:chExt cx="2838096" cy="335059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180214" y="1871795"/>
              <a:ext cx="226336" cy="2263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189267" y="3647239"/>
              <a:ext cx="226336" cy="226336"/>
            </a:xfrm>
            <a:prstGeom prst="rect">
              <a:avLst/>
            </a:prstGeom>
            <a:solidFill>
              <a:srgbClr val="003A00"/>
            </a:solidFill>
            <a:ln>
              <a:solidFill>
                <a:srgbClr val="003A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3A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184740" y="1257158"/>
              <a:ext cx="226336" cy="22633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189267" y="2486135"/>
              <a:ext cx="226336" cy="2263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9189267" y="3082367"/>
              <a:ext cx="226336" cy="226336"/>
            </a:xfrm>
            <a:prstGeom prst="rect">
              <a:avLst/>
            </a:prstGeom>
            <a:solidFill>
              <a:srgbClr val="F200F2"/>
            </a:solidFill>
            <a:ln>
              <a:solidFill>
                <a:srgbClr val="F200F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189267" y="4243471"/>
              <a:ext cx="226336" cy="226336"/>
            </a:xfrm>
            <a:prstGeom prst="rect">
              <a:avLst/>
            </a:prstGeom>
            <a:solidFill>
              <a:srgbClr val="47E9C6"/>
            </a:solidFill>
            <a:ln>
              <a:solidFill>
                <a:srgbClr val="47E9C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88030" y="1185660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Russie Unie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88030" y="1800297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KPRF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09546" y="2414637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LDPR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15449" y="3004392"/>
              <a:ext cx="1304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Russie Juste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09546" y="3594147"/>
              <a:ext cx="2508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Rodina, Plateforme civile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03547" y="4166922"/>
              <a:ext cx="2430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Un député indépendant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11145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66288"/>
              </p:ext>
            </p:extLst>
          </p:nvPr>
        </p:nvGraphicFramePr>
        <p:xfrm>
          <a:off x="950614" y="1140737"/>
          <a:ext cx="10628768" cy="505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317">
                  <a:extLst>
                    <a:ext uri="{9D8B030D-6E8A-4147-A177-3AD203B41FA5}">
                      <a16:colId xmlns:a16="http://schemas.microsoft.com/office/drawing/2014/main" val="2297524752"/>
                    </a:ext>
                  </a:extLst>
                </a:gridCol>
                <a:gridCol w="1584356">
                  <a:extLst>
                    <a:ext uri="{9D8B030D-6E8A-4147-A177-3AD203B41FA5}">
                      <a16:colId xmlns:a16="http://schemas.microsoft.com/office/drawing/2014/main" val="2290146881"/>
                    </a:ext>
                  </a:extLst>
                </a:gridCol>
                <a:gridCol w="1883121">
                  <a:extLst>
                    <a:ext uri="{9D8B030D-6E8A-4147-A177-3AD203B41FA5}">
                      <a16:colId xmlns:a16="http://schemas.microsoft.com/office/drawing/2014/main" val="1841832152"/>
                    </a:ext>
                  </a:extLst>
                </a:gridCol>
                <a:gridCol w="2018923">
                  <a:extLst>
                    <a:ext uri="{9D8B030D-6E8A-4147-A177-3AD203B41FA5}">
                      <a16:colId xmlns:a16="http://schemas.microsoft.com/office/drawing/2014/main" val="2306724044"/>
                    </a:ext>
                  </a:extLst>
                </a:gridCol>
                <a:gridCol w="1702051">
                  <a:extLst>
                    <a:ext uri="{9D8B030D-6E8A-4147-A177-3AD203B41FA5}">
                      <a16:colId xmlns:a16="http://schemas.microsoft.com/office/drawing/2014/main" val="155549327"/>
                    </a:ext>
                  </a:extLst>
                </a:gridCol>
              </a:tblGrid>
              <a:tr h="377460">
                <a:tc>
                  <a:txBody>
                    <a:bodyPr/>
                    <a:lstStyle/>
                    <a:p>
                      <a:r>
                        <a:rPr lang="fr-FR" dirty="0"/>
                        <a:t>Parti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Nbr.</a:t>
                      </a:r>
                      <a:r>
                        <a:rPr lang="fr-FR" baseline="0" dirty="0"/>
                        <a:t> de voix</a:t>
                      </a:r>
                      <a:r>
                        <a:rPr lang="ru-RU" dirty="0"/>
                        <a:t>,</a:t>
                      </a:r>
                      <a:r>
                        <a:rPr lang="fr-FR" dirty="0"/>
                        <a:t> </a:t>
                      </a:r>
                      <a:r>
                        <a:rPr lang="ru-RU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Listes électorales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Circonscriprion uninominale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Nbr.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de sièges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134820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r>
                        <a:rPr lang="ru-RU" dirty="0"/>
                        <a:t>«</a:t>
                      </a:r>
                      <a:r>
                        <a:rPr lang="fr-FR" dirty="0"/>
                        <a:t> Communistes de Russie 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528179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r>
                        <a:rPr lang="ru-RU" dirty="0"/>
                        <a:t>«</a:t>
                      </a:r>
                      <a:r>
                        <a:rPr lang="fr-FR" dirty="0"/>
                        <a:t> Iabloko </a:t>
                      </a:r>
                      <a:r>
                        <a:rPr lang="ru-RU" dirty="0"/>
                        <a:t>»</a:t>
                      </a:r>
                      <a:r>
                        <a:rPr lang="fr-FR" dirty="0"/>
                        <a:t> (« Pomme 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68051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r>
                        <a:rPr lang="fr-FR" dirty="0"/>
                        <a:t>Parti russe des retraités pour la justice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75079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r>
                        <a:rPr lang="ru-RU" dirty="0"/>
                        <a:t>«</a:t>
                      </a:r>
                      <a:r>
                        <a:rPr lang="fr-FR" dirty="0"/>
                        <a:t> </a:t>
                      </a:r>
                      <a:r>
                        <a:rPr lang="de-DE" dirty="0"/>
                        <a:t>La </a:t>
                      </a:r>
                      <a:r>
                        <a:rPr lang="de-DE" dirty="0" err="1"/>
                        <a:t>Patrie</a:t>
                      </a:r>
                      <a:r>
                        <a:rPr lang="de-DE" dirty="0"/>
                        <a:t> 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693580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r>
                        <a:rPr lang="fr-FR" dirty="0"/>
                        <a:t>Juste cause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02582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r>
                        <a:rPr lang="ru-RU" dirty="0"/>
                        <a:t>«</a:t>
                      </a:r>
                      <a:r>
                        <a:rPr lang="fr-FR" dirty="0"/>
                        <a:t> Les Verts 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42281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r>
                        <a:rPr lang="de-DE" dirty="0"/>
                        <a:t>PARNAS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024789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r>
                        <a:rPr lang="ru-RU" dirty="0"/>
                        <a:t>«</a:t>
                      </a:r>
                      <a:r>
                        <a:rPr lang="fr-FR" dirty="0"/>
                        <a:t> </a:t>
                      </a:r>
                      <a:r>
                        <a:rPr lang="de-DE" dirty="0" err="1"/>
                        <a:t>Patriotes</a:t>
                      </a:r>
                      <a:r>
                        <a:rPr lang="de-DE" dirty="0"/>
                        <a:t> de </a:t>
                      </a:r>
                      <a:r>
                        <a:rPr lang="de-DE" dirty="0" err="1"/>
                        <a:t>Russie</a:t>
                      </a:r>
                      <a:r>
                        <a:rPr lang="de-DE" dirty="0"/>
                        <a:t> 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475316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r>
                        <a:rPr lang="ru-RU" dirty="0"/>
                        <a:t>«</a:t>
                      </a:r>
                      <a:r>
                        <a:rPr lang="fr-FR" dirty="0"/>
                        <a:t> Plateforme civique 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120655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r>
                        <a:rPr lang="ru-RU" dirty="0"/>
                        <a:t>«</a:t>
                      </a:r>
                      <a:r>
                        <a:rPr lang="fr-FR" dirty="0"/>
                        <a:t> Force</a:t>
                      </a:r>
                      <a:r>
                        <a:rPr lang="fr-FR" baseline="0" dirty="0"/>
                        <a:t> citoyenne 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673648"/>
                  </a:ext>
                </a:extLst>
              </a:tr>
              <a:tr h="377460">
                <a:tc>
                  <a:txBody>
                    <a:bodyPr/>
                    <a:lstStyle/>
                    <a:p>
                      <a:r>
                        <a:rPr lang="fr-FR" dirty="0"/>
                        <a:t>Sans</a:t>
                      </a:r>
                      <a:r>
                        <a:rPr lang="fr-FR" baseline="0" dirty="0"/>
                        <a:t> étiquette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36466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04109" y="353085"/>
            <a:ext cx="607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RÉSULTATS DES PARTIS NON PARLEMENTAIRES</a:t>
            </a:r>
            <a:r>
              <a:rPr lang="ru-RU" sz="2400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6609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989806"/>
              </p:ext>
            </p:extLst>
          </p:nvPr>
        </p:nvGraphicFramePr>
        <p:xfrm>
          <a:off x="2776893" y="1107577"/>
          <a:ext cx="7112000" cy="5587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7739">
                  <a:extLst>
                    <a:ext uri="{9D8B030D-6E8A-4147-A177-3AD203B41FA5}">
                      <a16:colId xmlns:a16="http://schemas.microsoft.com/office/drawing/2014/main" val="2797295606"/>
                    </a:ext>
                  </a:extLst>
                </a:gridCol>
                <a:gridCol w="1263461">
                  <a:extLst>
                    <a:ext uri="{9D8B030D-6E8A-4147-A177-3AD203B41FA5}">
                      <a16:colId xmlns:a16="http://schemas.microsoft.com/office/drawing/2014/main" val="2408434958"/>
                    </a:ext>
                  </a:extLst>
                </a:gridCol>
                <a:gridCol w="1298669">
                  <a:extLst>
                    <a:ext uri="{9D8B030D-6E8A-4147-A177-3AD203B41FA5}">
                      <a16:colId xmlns:a16="http://schemas.microsoft.com/office/drawing/2014/main" val="3499633407"/>
                    </a:ext>
                  </a:extLst>
                </a:gridCol>
                <a:gridCol w="1258432">
                  <a:extLst>
                    <a:ext uri="{9D8B030D-6E8A-4147-A177-3AD203B41FA5}">
                      <a16:colId xmlns:a16="http://schemas.microsoft.com/office/drawing/2014/main" val="222547942"/>
                    </a:ext>
                  </a:extLst>
                </a:gridCol>
                <a:gridCol w="1303699">
                  <a:extLst>
                    <a:ext uri="{9D8B030D-6E8A-4147-A177-3AD203B41FA5}">
                      <a16:colId xmlns:a16="http://schemas.microsoft.com/office/drawing/2014/main" val="3036660028"/>
                    </a:ext>
                  </a:extLst>
                </a:gridCol>
              </a:tblGrid>
              <a:tr h="140511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« </a:t>
                      </a:r>
                      <a:r>
                        <a:rPr lang="en-US" dirty="0" err="1"/>
                        <a:t>Russie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Unie</a:t>
                      </a:r>
                      <a:r>
                        <a:rPr lang="en-US" baseline="0" dirty="0"/>
                        <a:t> </a:t>
                      </a:r>
                      <a:r>
                        <a:rPr lang="fr-FR" dirty="0"/>
                        <a:t>»</a:t>
                      </a:r>
                      <a:r>
                        <a:rPr lang="en-US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369952"/>
                  </a:ext>
                </a:extLst>
              </a:tr>
              <a:tr h="1456497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KPRF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577220"/>
                  </a:ext>
                </a:extLst>
              </a:tr>
              <a:tr h="1456497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LDPR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603429"/>
                  </a:ext>
                </a:extLst>
              </a:tr>
              <a:tr h="1269421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Russie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Juste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  <a:p>
                      <a:pPr algn="ctr"/>
                      <a:r>
                        <a:rPr lang="ru-RU" sz="4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324448"/>
                  </a:ext>
                </a:extLst>
              </a:tr>
            </a:tbl>
          </a:graphicData>
        </a:graphic>
      </p:graphicFrame>
      <p:grpSp>
        <p:nvGrpSpPr>
          <p:cNvPr id="42" name="Группа 41"/>
          <p:cNvGrpSpPr/>
          <p:nvPr/>
        </p:nvGrpSpPr>
        <p:grpSpPr>
          <a:xfrm>
            <a:off x="3397325" y="1200233"/>
            <a:ext cx="6840457" cy="5402212"/>
            <a:chOff x="2813431" y="887240"/>
            <a:chExt cx="6840457" cy="540221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557320" y="968721"/>
              <a:ext cx="1077362" cy="11678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125488" y="887240"/>
              <a:ext cx="1077362" cy="12493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273236" y="1086416"/>
              <a:ext cx="1077362" cy="10502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841404" y="1394234"/>
              <a:ext cx="1077362" cy="7423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88359" y="1611517"/>
              <a:ext cx="662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238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47102" y="1580760"/>
              <a:ext cx="860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304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08552" y="1602464"/>
              <a:ext cx="688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315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8777" y="1602464"/>
              <a:ext cx="1225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343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764" y="1157770"/>
              <a:ext cx="666704" cy="84597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440" y="2615012"/>
              <a:ext cx="676028" cy="75630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431" y="4047163"/>
              <a:ext cx="794496" cy="94412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440" y="5487095"/>
              <a:ext cx="670478" cy="753388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273236" y="3230309"/>
              <a:ext cx="1077362" cy="3468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533685" y="3290131"/>
              <a:ext cx="1077362" cy="28699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847748" y="3110669"/>
              <a:ext cx="1077362" cy="4664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098576" y="3315766"/>
              <a:ext cx="1077362" cy="2545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18134" y="2803658"/>
              <a:ext cx="99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61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14040" y="2803658"/>
              <a:ext cx="99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57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85620" y="2803658"/>
              <a:ext cx="99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92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45750" y="2812260"/>
              <a:ext cx="99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42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273236" y="4819828"/>
              <a:ext cx="1077362" cy="1714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557320" y="4730638"/>
              <a:ext cx="1077362" cy="260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841404" y="4648912"/>
              <a:ext cx="1077362" cy="3423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101662" y="4749506"/>
              <a:ext cx="1077362" cy="241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1933" y="4266681"/>
              <a:ext cx="99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36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13313" y="4266681"/>
              <a:ext cx="99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40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60975" y="4266681"/>
              <a:ext cx="99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56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13157" y="4285017"/>
              <a:ext cx="99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39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85175" y="6089709"/>
              <a:ext cx="1077362" cy="1923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841404" y="5845323"/>
              <a:ext cx="1077362" cy="4391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115869" y="6191513"/>
              <a:ext cx="1077362" cy="97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97245" y="5545038"/>
              <a:ext cx="99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38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31159" y="5558756"/>
              <a:ext cx="99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64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1638" y="5573108"/>
              <a:ext cx="99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23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136548" y="696727"/>
            <a:ext cx="4822187" cy="372100"/>
            <a:chOff x="5136548" y="696727"/>
            <a:chExt cx="4822187" cy="372100"/>
          </a:xfrm>
        </p:grpSpPr>
        <p:sp>
          <p:nvSpPr>
            <p:cNvPr id="43" name="TextBox 42"/>
            <p:cNvSpPr txBox="1"/>
            <p:nvPr/>
          </p:nvSpPr>
          <p:spPr>
            <a:xfrm>
              <a:off x="5136548" y="699495"/>
              <a:ext cx="987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2003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92446" y="699495"/>
              <a:ext cx="987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2007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89583" y="699495"/>
              <a:ext cx="987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2011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970816" y="696727"/>
              <a:ext cx="987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2016</a:t>
              </a: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2569169" y="-212298"/>
            <a:ext cx="7856076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SIÈGES À LA DOUMA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PARTI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(2003 – 2016) :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1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02718"/>
              </p:ext>
            </p:extLst>
          </p:nvPr>
        </p:nvGraphicFramePr>
        <p:xfrm>
          <a:off x="2373524" y="1501862"/>
          <a:ext cx="8077684" cy="474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421">
                  <a:extLst>
                    <a:ext uri="{9D8B030D-6E8A-4147-A177-3AD203B41FA5}">
                      <a16:colId xmlns:a16="http://schemas.microsoft.com/office/drawing/2014/main" val="1597398346"/>
                    </a:ext>
                  </a:extLst>
                </a:gridCol>
                <a:gridCol w="2019421">
                  <a:extLst>
                    <a:ext uri="{9D8B030D-6E8A-4147-A177-3AD203B41FA5}">
                      <a16:colId xmlns:a16="http://schemas.microsoft.com/office/drawing/2014/main" val="1474874262"/>
                    </a:ext>
                  </a:extLst>
                </a:gridCol>
                <a:gridCol w="2019421">
                  <a:extLst>
                    <a:ext uri="{9D8B030D-6E8A-4147-A177-3AD203B41FA5}">
                      <a16:colId xmlns:a16="http://schemas.microsoft.com/office/drawing/2014/main" val="2660476827"/>
                    </a:ext>
                  </a:extLst>
                </a:gridCol>
                <a:gridCol w="2019421">
                  <a:extLst>
                    <a:ext uri="{9D8B030D-6E8A-4147-A177-3AD203B41FA5}">
                      <a16:colId xmlns:a16="http://schemas.microsoft.com/office/drawing/2014/main" val="590702241"/>
                    </a:ext>
                  </a:extLst>
                </a:gridCol>
              </a:tblGrid>
              <a:tr h="4371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99366"/>
                  </a:ext>
                </a:extLst>
              </a:tr>
              <a:tr h="1078127"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  <a:p>
                      <a:pPr algn="r"/>
                      <a:r>
                        <a:rPr lang="fr-FR" dirty="0"/>
                        <a:t>« Russie Unie 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610260"/>
                  </a:ext>
                </a:extLst>
              </a:tr>
              <a:tr h="1078128"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  <a:p>
                      <a:pPr algn="r"/>
                      <a:r>
                        <a:rPr lang="fr-FR" dirty="0"/>
                        <a:t>KPRF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327996"/>
                  </a:ext>
                </a:extLst>
              </a:tr>
              <a:tr h="1078128"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  <a:p>
                      <a:pPr algn="r"/>
                      <a:r>
                        <a:rPr lang="fr-FR" dirty="0"/>
                        <a:t>LDPR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783257"/>
                  </a:ext>
                </a:extLst>
              </a:tr>
              <a:tr h="1078127"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  <a:p>
                      <a:pPr algn="r"/>
                      <a:r>
                        <a:rPr lang="fr-FR" dirty="0"/>
                        <a:t>Russie Juste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9895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8781" y="2192357"/>
            <a:ext cx="1839817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37524" y="2192356"/>
            <a:ext cx="1494621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465238" y="2192356"/>
            <a:ext cx="1516753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8782" y="3281759"/>
            <a:ext cx="517791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37524" y="3281759"/>
            <a:ext cx="679372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69524" y="3281759"/>
            <a:ext cx="608375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8782" y="4264718"/>
            <a:ext cx="374572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39361" y="4264717"/>
            <a:ext cx="430269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69523" y="4264716"/>
            <a:ext cx="608375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28781" y="5364569"/>
            <a:ext cx="374572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37523" y="5364568"/>
            <a:ext cx="514119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65238" y="5354119"/>
            <a:ext cx="216054" cy="649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594121" y="2253975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64,3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69528" y="2253975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49,3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46146" y="2253975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54,19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0766" y="3408661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11,6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84834" y="3408661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19,2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77898" y="3408661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13,34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39468" y="4381689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8,1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69630" y="4388844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11,7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27726" y="4405047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13,14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3353" y="5471091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7,7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72594" y="5494450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13,3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90935" y="5471091"/>
            <a:ext cx="73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6,23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70113" y="513707"/>
            <a:ext cx="7985837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VOIX REÇUES PAR LES PARTIS PARLEMENTAIRES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(%) :</a:t>
            </a:r>
          </a:p>
        </p:txBody>
      </p:sp>
    </p:spTree>
    <p:extLst>
      <p:ext uri="{BB962C8B-B14F-4D97-AF65-F5344CB8AC3E}">
        <p14:creationId xmlns:p14="http://schemas.microsoft.com/office/powerpoint/2010/main" val="378728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60737"/>
              </p:ext>
            </p:extLst>
          </p:nvPr>
        </p:nvGraphicFramePr>
        <p:xfrm>
          <a:off x="2224505" y="1277932"/>
          <a:ext cx="8127999" cy="426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3547672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228253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77516160"/>
                    </a:ext>
                  </a:extLst>
                </a:gridCol>
              </a:tblGrid>
              <a:tr h="5574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429183"/>
                  </a:ext>
                </a:extLst>
              </a:tr>
              <a:tr h="37087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63496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23949" y="2637322"/>
            <a:ext cx="1819175" cy="2839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46295" y="3041583"/>
            <a:ext cx="1819175" cy="2435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75327" y="3551721"/>
            <a:ext cx="1819175" cy="1925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05213" y="2779973"/>
            <a:ext cx="125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63,7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8308" y="3072360"/>
            <a:ext cx="125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60,2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8517" y="3551721"/>
            <a:ext cx="125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47,8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15724" y="490333"/>
            <a:ext cx="3810338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TAUX DE PARTICIPATION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(%) :</a:t>
            </a:r>
          </a:p>
        </p:txBody>
      </p:sp>
    </p:spTree>
    <p:extLst>
      <p:ext uri="{BB962C8B-B14F-4D97-AF65-F5344CB8AC3E}">
        <p14:creationId xmlns:p14="http://schemas.microsoft.com/office/powerpoint/2010/main" val="156551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367" y="236563"/>
            <a:ext cx="903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COMMENT EXPLIQUER LA VICTOIRE ABSOLUE DE LA « RUSSIE UNIE</a:t>
            </a:r>
            <a:r>
              <a:rPr lang="ru-RU" sz="2400" dirty="0"/>
              <a:t> </a:t>
            </a:r>
            <a:r>
              <a:rPr lang="fr-FR" sz="2400" dirty="0"/>
              <a:t>» </a:t>
            </a:r>
            <a:r>
              <a:rPr lang="ru-RU" sz="2400" dirty="0"/>
              <a:t>? </a:t>
            </a:r>
            <a:r>
              <a:rPr lang="fr-FR" sz="2400" dirty="0"/>
              <a:t>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45350" y="1593411"/>
            <a:ext cx="90987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Influence de la </a:t>
            </a:r>
            <a:r>
              <a:rPr lang="fr-FR" b="1" dirty="0">
                <a:solidFill>
                  <a:srgbClr val="286EE0"/>
                </a:solidFill>
              </a:rPr>
              <a:t>popularité</a:t>
            </a:r>
            <a:r>
              <a:rPr lang="fr-FR" dirty="0"/>
              <a:t> du Président </a:t>
            </a:r>
            <a:r>
              <a:rPr lang="fr-FR" b="1" dirty="0">
                <a:solidFill>
                  <a:srgbClr val="286EE0"/>
                </a:solidFill>
              </a:rPr>
              <a:t>Poutine</a:t>
            </a:r>
            <a:r>
              <a:rPr lang="fr-FR" dirty="0"/>
              <a:t> et de sa politique;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Effet du « printemps russe » suite au retour de la Crimée dans le giron russe;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Consolidation</a:t>
            </a:r>
            <a:r>
              <a:rPr lang="fr-FR" dirty="0"/>
              <a:t> des élites politiques et de la société civile face aux pressions des sanctions et aux tentions d’isolation de la Russie (esprit de la forteresse assiégée);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La peur de destabilisation </a:t>
            </a:r>
            <a:r>
              <a:rPr lang="fr-FR" dirty="0"/>
              <a:t>politique et sociale dans le contexte de la crise économique;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Absence de l’unité </a:t>
            </a:r>
            <a:r>
              <a:rPr lang="fr-FR" dirty="0"/>
              <a:t>dans le camp </a:t>
            </a:r>
            <a:r>
              <a:rPr lang="fr-FR" b="1" dirty="0">
                <a:solidFill>
                  <a:srgbClr val="286EE0"/>
                </a:solidFill>
              </a:rPr>
              <a:t>de l’opposition </a:t>
            </a:r>
            <a:r>
              <a:rPr lang="fr-FR" dirty="0"/>
              <a:t>libérale; campagne électorale de l’opposition très mal menée;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Rejet par l’électeur des thèses du programme électorale de « l’opposition dûre 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12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811" y="236563"/>
            <a:ext cx="3540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CONCLUSIONS CRITIQUES 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7542" y="1811745"/>
            <a:ext cx="4179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	</a:t>
            </a:r>
            <a:r>
              <a:rPr lang="fr-FR" b="1" dirty="0">
                <a:solidFill>
                  <a:srgbClr val="286EE0"/>
                </a:solidFill>
              </a:rPr>
              <a:t>Bilan positif 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Personne n’a pas mis en question les résultats et l’honnêteté des élections; elle sont </a:t>
            </a:r>
            <a:r>
              <a:rPr lang="fr-FR" b="1" dirty="0">
                <a:solidFill>
                  <a:srgbClr val="286EE0"/>
                </a:solidFill>
              </a:rPr>
              <a:t>légitimes</a:t>
            </a:r>
            <a:r>
              <a:rPr lang="fr-FR" dirty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855" y="2550409"/>
            <a:ext cx="2024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MAIS!</a:t>
            </a:r>
          </a:p>
          <a:p>
            <a:pPr algn="ctr"/>
            <a:r>
              <a:rPr lang="fr-FR" dirty="0"/>
              <a:t>Est-ce une victoire à la Py</a:t>
            </a:r>
            <a:r>
              <a:rPr lang="fr-FR" i="1" dirty="0"/>
              <a:t>Russe</a:t>
            </a:r>
            <a:r>
              <a:rPr lang="fr-FR" dirty="0"/>
              <a:t>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16395" y="1073948"/>
            <a:ext cx="50756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Illusion de soutient unanime </a:t>
            </a:r>
            <a:r>
              <a:rPr lang="fr-FR" dirty="0"/>
              <a:t>de la « Russie Unie » et de gouvernement Medvédev (</a:t>
            </a:r>
            <a:r>
              <a:rPr lang="fr-FR"/>
              <a:t>effet de vote </a:t>
            </a:r>
            <a:r>
              <a:rPr lang="fr-FR" dirty="0"/>
              <a:t>par défaut);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Absence du programme claire </a:t>
            </a:r>
            <a:r>
              <a:rPr lang="fr-FR" dirty="0"/>
              <a:t>du développement du pays;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Absence de l’opposition forte </a:t>
            </a:r>
            <a:r>
              <a:rPr lang="fr-FR" dirty="0"/>
              <a:t>à la Douma = grippage du processus politique;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Absence de l’effet « reset » </a:t>
            </a:r>
            <a:r>
              <a:rPr lang="fr-FR" dirty="0"/>
              <a:t>malgré le renouvellement du Parlement;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Usure de tandem </a:t>
            </a:r>
            <a:r>
              <a:rPr lang="fr-FR" dirty="0"/>
              <a:t>Poutine – Medvedev;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Baisse</a:t>
            </a:r>
            <a:r>
              <a:rPr lang="fr-FR" dirty="0"/>
              <a:t> du taux </a:t>
            </a:r>
            <a:r>
              <a:rPr lang="fr-FR" b="1" dirty="0">
                <a:solidFill>
                  <a:srgbClr val="FF0000"/>
                </a:solidFill>
              </a:rPr>
              <a:t>de participation </a:t>
            </a:r>
            <a:r>
              <a:rPr lang="fr-FR" dirty="0"/>
              <a:t>inquiétante comme signe d’aphatie politique;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Majorité absolue = responsable absolue</a:t>
            </a:r>
          </a:p>
          <a:p>
            <a:endParaRPr lang="fr-FR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966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4269" y="2227151"/>
            <a:ext cx="67224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/>
              <a:t>LA DÉMOCRATIE EN RUSSIE :</a:t>
            </a:r>
          </a:p>
          <a:p>
            <a:pPr algn="ctr"/>
            <a:r>
              <a:rPr lang="fr-FR" sz="4400" dirty="0">
                <a:solidFill>
                  <a:srgbClr val="286EE0"/>
                </a:solidFill>
              </a:rPr>
              <a:t>VRAI</a:t>
            </a:r>
            <a:r>
              <a:rPr lang="fr-FR" sz="4400" dirty="0"/>
              <a:t> OU </a:t>
            </a:r>
            <a:r>
              <a:rPr lang="fr-FR" sz="4400" dirty="0">
                <a:solidFill>
                  <a:srgbClr val="FF0000"/>
                </a:solidFill>
              </a:rPr>
              <a:t>FAUX</a:t>
            </a:r>
            <a:r>
              <a:rPr lang="fr-FR" sz="44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87156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4474" y="2562129"/>
            <a:ext cx="5789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i="1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50246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902" y="1625798"/>
            <a:ext cx="1099090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« La Russie est un grand pays, instable, qui n’a jamais connu une vraie démocratie » </a:t>
            </a:r>
          </a:p>
          <a:p>
            <a:pPr algn="ctr"/>
            <a:r>
              <a:rPr lang="fr-FR" i="1" dirty="0"/>
              <a:t>(Fr. Fillon, interview à LCP, le 5 octobre 2016)</a:t>
            </a:r>
          </a:p>
          <a:p>
            <a:pPr algn="ctr"/>
            <a:endParaRPr lang="fr-FR" i="1" dirty="0"/>
          </a:p>
          <a:p>
            <a:pPr algn="ctr"/>
            <a:endParaRPr lang="fr-FR" i="1" dirty="0"/>
          </a:p>
          <a:p>
            <a:pPr algn="ctr"/>
            <a:r>
              <a:rPr lang="fr-FR" sz="2000" dirty="0"/>
              <a:t>« Les élections sous contrôle » </a:t>
            </a:r>
          </a:p>
          <a:p>
            <a:pPr algn="ctr"/>
            <a:r>
              <a:rPr lang="fr-FR" i="1" dirty="0"/>
              <a:t>(Quotidien belge)</a:t>
            </a:r>
          </a:p>
          <a:p>
            <a:pPr algn="ctr"/>
            <a:endParaRPr lang="ru-RU" i="1" dirty="0"/>
          </a:p>
          <a:p>
            <a:pPr algn="ctr"/>
            <a:endParaRPr lang="fr-FR" sz="2000" i="1" dirty="0"/>
          </a:p>
          <a:p>
            <a:pPr algn="ctr"/>
            <a:r>
              <a:rPr lang="fr-FR" sz="2000" dirty="0"/>
              <a:t>« Élections fantômes à la Douma de la Russie » </a:t>
            </a:r>
          </a:p>
          <a:p>
            <a:pPr algn="ctr"/>
            <a:r>
              <a:rPr lang="fr-FR" i="1" dirty="0"/>
              <a:t>(le Figaro, M. Bréazet, le 20 août)</a:t>
            </a:r>
          </a:p>
          <a:p>
            <a:pPr algn="ctr"/>
            <a:endParaRPr lang="fr-FR" i="1" dirty="0"/>
          </a:p>
          <a:p>
            <a:pPr algn="ctr"/>
            <a:endParaRPr lang="fr-FR" i="1" dirty="0"/>
          </a:p>
          <a:p>
            <a:pPr algn="ctr"/>
            <a:r>
              <a:rPr lang="fr-FR" sz="2000" dirty="0"/>
              <a:t>« Cosmonautes au garde à vous » </a:t>
            </a:r>
          </a:p>
          <a:p>
            <a:pPr algn="ctr"/>
            <a:r>
              <a:rPr lang="fr-FR" i="1" dirty="0"/>
              <a:t>(Le Figaro, le 17 août)</a:t>
            </a:r>
          </a:p>
          <a:p>
            <a:endParaRPr lang="ru-RU" dirty="0"/>
          </a:p>
          <a:p>
            <a:endParaRPr lang="ru-RU" i="1" dirty="0"/>
          </a:p>
          <a:p>
            <a:endParaRPr lang="ru-RU" i="1" dirty="0"/>
          </a:p>
          <a:p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4988246" y="561315"/>
            <a:ext cx="2185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286EE0"/>
                </a:solidFill>
              </a:rPr>
              <a:t>VRAI</a:t>
            </a:r>
            <a:r>
              <a:rPr lang="fr-FR" sz="2400" dirty="0"/>
              <a:t> OU </a:t>
            </a:r>
            <a:r>
              <a:rPr lang="fr-FR" sz="2400" dirty="0">
                <a:solidFill>
                  <a:srgbClr val="FF0000"/>
                </a:solidFill>
              </a:rPr>
              <a:t>FAUX</a:t>
            </a:r>
            <a:r>
              <a:rPr lang="fr-FR" sz="2400" dirty="0"/>
              <a:t> 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560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215" y="543209"/>
            <a:ext cx="6072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ORGANISATION DU SYSTÈME POLITIQUE RUSSE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04523" y="1457608"/>
            <a:ext cx="106511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État fédéral composé de </a:t>
            </a:r>
            <a:r>
              <a:rPr lang="fr-FR" b="1" dirty="0">
                <a:solidFill>
                  <a:srgbClr val="286EE0"/>
                </a:solidFill>
              </a:rPr>
              <a:t>85 sujets territoriaux </a:t>
            </a:r>
            <a:r>
              <a:rPr lang="fr-FR" dirty="0"/>
              <a:t>(oblast, kraï, république, 2 villes – Moscou et St. Pétersbourg);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Parlement</a:t>
            </a:r>
            <a:r>
              <a:rPr lang="fr-FR" dirty="0"/>
              <a:t> fédéral à 2 chambres: </a:t>
            </a:r>
            <a:r>
              <a:rPr lang="fr-FR" b="1" dirty="0">
                <a:solidFill>
                  <a:srgbClr val="286EE0"/>
                </a:solidFill>
              </a:rPr>
              <a:t>Douma</a:t>
            </a:r>
            <a:r>
              <a:rPr lang="fr-FR" dirty="0"/>
              <a:t> (chambre basse) et </a:t>
            </a:r>
            <a:r>
              <a:rPr lang="fr-FR" b="1" dirty="0">
                <a:solidFill>
                  <a:srgbClr val="286EE0"/>
                </a:solidFill>
              </a:rPr>
              <a:t>Conseil de Fédération </a:t>
            </a:r>
            <a:r>
              <a:rPr lang="fr-FR" dirty="0"/>
              <a:t>(chembre haute);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République présidentielle (Monarchie républicaine);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Douma approuve la candidature du Premier Ministre désigné par le Président;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Élections parlementaires </a:t>
            </a:r>
            <a:r>
              <a:rPr lang="fr-FR" dirty="0"/>
              <a:t>(scrutin majoritaire à 1 tour; durée du </a:t>
            </a:r>
            <a:r>
              <a:rPr lang="fr-FR" b="1" dirty="0">
                <a:solidFill>
                  <a:srgbClr val="286EE0"/>
                </a:solidFill>
              </a:rPr>
              <a:t>mandat</a:t>
            </a:r>
            <a:r>
              <a:rPr lang="fr-FR" dirty="0"/>
              <a:t> de député – </a:t>
            </a:r>
            <a:r>
              <a:rPr lang="fr-FR" b="1" dirty="0">
                <a:solidFill>
                  <a:srgbClr val="286EE0"/>
                </a:solidFill>
              </a:rPr>
              <a:t>5</a:t>
            </a:r>
            <a:r>
              <a:rPr lang="fr-FR" dirty="0">
                <a:solidFill>
                  <a:srgbClr val="286EE0"/>
                </a:solidFill>
              </a:rPr>
              <a:t> </a:t>
            </a:r>
            <a:r>
              <a:rPr lang="fr-FR" b="1" dirty="0">
                <a:solidFill>
                  <a:srgbClr val="286EE0"/>
                </a:solidFill>
              </a:rPr>
              <a:t>ans</a:t>
            </a:r>
            <a:r>
              <a:rPr lang="fr-FR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Élections présidentielle </a:t>
            </a:r>
            <a:r>
              <a:rPr lang="fr-FR" dirty="0"/>
              <a:t>(scrutin majoritaire à 1 tour; durée du </a:t>
            </a:r>
            <a:r>
              <a:rPr lang="fr-FR" b="1" dirty="0">
                <a:solidFill>
                  <a:srgbClr val="286EE0"/>
                </a:solidFill>
              </a:rPr>
              <a:t>mandat</a:t>
            </a:r>
            <a:r>
              <a:rPr lang="fr-FR" dirty="0"/>
              <a:t> – </a:t>
            </a:r>
            <a:r>
              <a:rPr lang="fr-FR" b="1" dirty="0">
                <a:solidFill>
                  <a:srgbClr val="286EE0"/>
                </a:solidFill>
              </a:rPr>
              <a:t>6</a:t>
            </a:r>
            <a:r>
              <a:rPr lang="fr-FR" dirty="0"/>
              <a:t> </a:t>
            </a:r>
            <a:r>
              <a:rPr lang="fr-FR" b="1" dirty="0">
                <a:solidFill>
                  <a:srgbClr val="286EE0"/>
                </a:solidFill>
              </a:rPr>
              <a:t>ans</a:t>
            </a:r>
            <a:r>
              <a:rPr lang="fr-FR" dirty="0"/>
              <a:t> à partir de 2012.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2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383" y="543209"/>
            <a:ext cx="5916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ORGANISATION DES ÉLECTIONS LÉGISLATIVES: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680123" y="1783635"/>
            <a:ext cx="5748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Système</a:t>
            </a:r>
            <a:r>
              <a:rPr lang="fr-FR" dirty="0"/>
              <a:t> d’élections </a:t>
            </a:r>
            <a:r>
              <a:rPr lang="fr-FR" b="1" dirty="0">
                <a:solidFill>
                  <a:srgbClr val="286EE0"/>
                </a:solidFill>
              </a:rPr>
              <a:t>mixte</a:t>
            </a:r>
            <a:r>
              <a:rPr lang="fr-FR" dirty="0"/>
              <a:t>: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lvl="2"/>
            <a:r>
              <a:rPr lang="fr-FR" b="1" dirty="0">
                <a:solidFill>
                  <a:srgbClr val="286EE0"/>
                </a:solidFill>
              </a:rPr>
              <a:t>250</a:t>
            </a:r>
            <a:r>
              <a:rPr lang="fr-FR" dirty="0"/>
              <a:t> députés par les listes</a:t>
            </a:r>
            <a:endParaRPr lang="ru-RU" dirty="0"/>
          </a:p>
          <a:p>
            <a:pPr lvl="2"/>
            <a:r>
              <a:rPr lang="fr-FR" b="1" dirty="0">
                <a:solidFill>
                  <a:srgbClr val="286EE0"/>
                </a:solidFill>
              </a:rPr>
              <a:t>250</a:t>
            </a:r>
            <a:r>
              <a:rPr lang="fr-FR" dirty="0"/>
              <a:t> députés par circonscription uninominale;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 total </a:t>
            </a:r>
            <a:r>
              <a:rPr lang="fr-FR" b="1" dirty="0">
                <a:solidFill>
                  <a:srgbClr val="286EE0"/>
                </a:solidFill>
              </a:rPr>
              <a:t>450</a:t>
            </a:r>
            <a:r>
              <a:rPr lang="fr-FR" dirty="0"/>
              <a:t> députés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Durée de mandat – </a:t>
            </a:r>
            <a:r>
              <a:rPr lang="fr-FR" b="1" dirty="0">
                <a:solidFill>
                  <a:srgbClr val="286EE0"/>
                </a:solidFill>
              </a:rPr>
              <a:t>5 ans</a:t>
            </a:r>
            <a:r>
              <a:rPr lang="fr-FR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Seuil d’éligibilité pour les partis – </a:t>
            </a:r>
            <a:r>
              <a:rPr lang="fr-FR" b="1" dirty="0">
                <a:solidFill>
                  <a:srgbClr val="286EE0"/>
                </a:solidFill>
              </a:rPr>
              <a:t>5</a:t>
            </a:r>
            <a:r>
              <a:rPr lang="ru-RU" b="1" dirty="0">
                <a:solidFill>
                  <a:srgbClr val="286EE0"/>
                </a:solidFill>
              </a:rPr>
              <a:t>%</a:t>
            </a:r>
          </a:p>
        </p:txBody>
      </p:sp>
      <p:pic>
        <p:nvPicPr>
          <p:cNvPr id="1030" name="Picture 6" descr="&amp;Kcy;&amp;acy;&amp;rcy;&amp;tcy;&amp;icy;&amp;ncy;&amp;kcy;&amp;icy; &amp;pcy;&amp;ocy; &amp;zcy;&amp;acy;&amp;pcy;&amp;rcy;&amp;ocy;&amp;scy;&amp;ucy; russie do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4" y="1496437"/>
            <a:ext cx="5773973" cy="38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1625" y="5604095"/>
            <a:ext cx="2449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La Douma (chambre basse)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62318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197" y="236563"/>
            <a:ext cx="899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PARTIS POLITIQUES PARTICIPANTS AUX ÉLECTIONS LÉGISLATIVES 2016 :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67712" y="808998"/>
            <a:ext cx="475264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Russie Unie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KPRF (Parti communiste de la Fédération de Russie)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LDPR (Parti libéral-démocrate de Russie)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Russie Juste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Communistes de Russie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Iabloko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Parti russe des retraités pour la justice</a:t>
            </a:r>
            <a:endParaRPr lang="ru-RU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Patrie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Parti de la croissance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Les verts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PARNAS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Patriotes</a:t>
            </a:r>
            <a:r>
              <a:rPr lang="de-DE" sz="1600" dirty="0"/>
              <a:t> de </a:t>
            </a:r>
            <a:r>
              <a:rPr lang="de-DE" sz="1600" dirty="0" err="1"/>
              <a:t>Russie</a:t>
            </a:r>
            <a:r>
              <a:rPr lang="de-DE" sz="16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Plateforme civique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Force citoyenne </a:t>
            </a:r>
          </a:p>
          <a:p>
            <a:endParaRPr lang="fr-FR" dirty="0"/>
          </a:p>
          <a:p>
            <a:r>
              <a:rPr lang="fr-FR" dirty="0"/>
              <a:t> </a:t>
            </a:r>
            <a:endParaRPr lang="de-DE" dirty="0"/>
          </a:p>
          <a:p>
            <a:endParaRPr lang="fr-FR" dirty="0"/>
          </a:p>
          <a:p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875097" y="1279501"/>
            <a:ext cx="3624474" cy="4196738"/>
            <a:chOff x="431478" y="860079"/>
            <a:chExt cx="4641500" cy="514735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28" y="2210799"/>
              <a:ext cx="890659" cy="99642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74" y="860079"/>
              <a:ext cx="783632" cy="93121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854" y="958094"/>
              <a:ext cx="806113" cy="98493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92" y="1220189"/>
              <a:ext cx="900160" cy="11422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727" y="2115526"/>
              <a:ext cx="1120334" cy="1120334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592" y="2787805"/>
              <a:ext cx="1066567" cy="106656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78" y="3642318"/>
              <a:ext cx="1980589" cy="83274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093" y="1791295"/>
              <a:ext cx="1089885" cy="904605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264" y="4289471"/>
              <a:ext cx="930976" cy="77568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456" y="3207219"/>
              <a:ext cx="1125273" cy="83045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991" y="4744469"/>
              <a:ext cx="858635" cy="779641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311" y="5226800"/>
              <a:ext cx="780631" cy="78063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212" y="4435231"/>
              <a:ext cx="1307206" cy="78432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9032993" y="5141261"/>
            <a:ext cx="2375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14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au total</a:t>
            </a:r>
          </a:p>
          <a:p>
            <a:r>
              <a:rPr lang="fr-FR" sz="3600" b="1" dirty="0">
                <a:solidFill>
                  <a:srgbClr val="286EE0"/>
                </a:solidFill>
              </a:rPr>
              <a:t>4 </a:t>
            </a:r>
            <a:r>
              <a:rPr lang="fr-FR" b="1" dirty="0">
                <a:solidFill>
                  <a:srgbClr val="286EE0"/>
                </a:solidFill>
              </a:rPr>
              <a:t>dits parlementaires</a:t>
            </a:r>
            <a:endParaRPr lang="ru-RU" b="1" dirty="0">
              <a:solidFill>
                <a:srgbClr val="286E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6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0" y="1266406"/>
            <a:ext cx="3500870" cy="3706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38" y="4409367"/>
            <a:ext cx="3845522" cy="20819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3513" y="236563"/>
            <a:ext cx="6440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ORGANISATION DES ÉLECTIONS 2016</a:t>
            </a:r>
          </a:p>
          <a:p>
            <a:pPr algn="ctr"/>
            <a:r>
              <a:rPr lang="fr-FR" sz="2400" dirty="0"/>
              <a:t>(assurer la transparence et honnêteté du scrutin) 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34551" y="1722801"/>
            <a:ext cx="6711870" cy="203132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Changement</a:t>
            </a:r>
            <a:r>
              <a:rPr lang="fr-FR" dirty="0"/>
              <a:t> de la commission électoral, y compris son chef;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Équipement par les </a:t>
            </a:r>
            <a:r>
              <a:rPr lang="fr-FR" b="1" dirty="0">
                <a:solidFill>
                  <a:srgbClr val="286EE0"/>
                </a:solidFill>
              </a:rPr>
              <a:t>caméras</a:t>
            </a:r>
            <a:r>
              <a:rPr lang="fr-FR" dirty="0"/>
              <a:t> – vidéo de la plupart de bureaux de vote;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Accès libre des </a:t>
            </a:r>
            <a:r>
              <a:rPr lang="fr-FR" b="1" dirty="0">
                <a:solidFill>
                  <a:srgbClr val="286EE0"/>
                </a:solidFill>
              </a:rPr>
              <a:t>observateurs</a:t>
            </a:r>
            <a:r>
              <a:rPr lang="fr-FR" dirty="0"/>
              <a:t> aux dépouillement des voix;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4102677"/>
            <a:ext cx="54504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Diminution</a:t>
            </a:r>
            <a:r>
              <a:rPr lang="fr-FR" dirty="0"/>
              <a:t> de possibilité </a:t>
            </a:r>
            <a:r>
              <a:rPr lang="fr-FR" b="1" dirty="0">
                <a:solidFill>
                  <a:srgbClr val="286EE0"/>
                </a:solidFill>
              </a:rPr>
              <a:t>de vote anticipée </a:t>
            </a:r>
            <a:r>
              <a:rPr lang="fr-FR" dirty="0"/>
              <a:t>ou dans une autre circonscription;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Contrôle renforcé </a:t>
            </a:r>
            <a:r>
              <a:rPr lang="fr-FR" dirty="0"/>
              <a:t>par différentes ONG de la transparence du scrutin.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4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442" y="236563"/>
            <a:ext cx="585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NOUVAUTÉS DE LA CAMPAGNE ÉLECTORALE 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23923" y="1672767"/>
            <a:ext cx="52873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Primaire</a:t>
            </a:r>
            <a:r>
              <a:rPr lang="fr-FR" dirty="0"/>
              <a:t> en parti « Russie Unie 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Participation aux élections des partis antisystèmes, </a:t>
            </a:r>
          </a:p>
          <a:p>
            <a:r>
              <a:rPr lang="fr-FR" dirty="0"/>
              <a:t>      représentant </a:t>
            </a:r>
            <a:r>
              <a:rPr lang="fr-FR" b="1" dirty="0">
                <a:solidFill>
                  <a:srgbClr val="286EE0"/>
                </a:solidFill>
              </a:rPr>
              <a:t>« l’opposition dure » </a:t>
            </a:r>
            <a:r>
              <a:rPr lang="fr-FR" dirty="0"/>
              <a:t>(PARNAS);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Virulence des débats. </a:t>
            </a:r>
            <a:r>
              <a:rPr lang="fr-FR" b="1" dirty="0">
                <a:solidFill>
                  <a:srgbClr val="286EE0"/>
                </a:solidFill>
              </a:rPr>
              <a:t>Coups</a:t>
            </a:r>
            <a:r>
              <a:rPr lang="fr-FR" dirty="0"/>
              <a:t> bas </a:t>
            </a:r>
            <a:r>
              <a:rPr lang="fr-FR" b="1" dirty="0">
                <a:solidFill>
                  <a:srgbClr val="286EE0"/>
                </a:solidFill>
              </a:rPr>
              <a:t>médiatiques</a:t>
            </a:r>
            <a:r>
              <a:rPr lang="fr-FR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86EE0"/>
                </a:solidFill>
              </a:rPr>
              <a:t>Utilisation</a:t>
            </a:r>
            <a:r>
              <a:rPr lang="fr-FR" dirty="0"/>
              <a:t> à plein </a:t>
            </a:r>
            <a:r>
              <a:rPr lang="fr-FR" b="1" dirty="0">
                <a:solidFill>
                  <a:srgbClr val="286EE0"/>
                </a:solidFill>
              </a:rPr>
              <a:t>des résaux sociaux</a:t>
            </a:r>
            <a:r>
              <a:rPr lang="fr-FR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Faible intérêt de la société aux débats politiques.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3" y="1133698"/>
            <a:ext cx="4293273" cy="2669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41" y="4238934"/>
            <a:ext cx="3615404" cy="20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9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186" y="236563"/>
            <a:ext cx="3019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/>
              <a:t>COUPS MÉDIATIQUES :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0" y="1014716"/>
            <a:ext cx="4762500" cy="266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29" y="1986831"/>
            <a:ext cx="5905500" cy="308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24" y="4115899"/>
            <a:ext cx="3482657" cy="214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6285" y="2326741"/>
            <a:ext cx="62619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RÉSULTATS DES ÉLECTIONS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6527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589</Words>
  <Application>Microsoft Office PowerPoint</Application>
  <PresentationFormat>Широкоэкранный</PresentationFormat>
  <Paragraphs>249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Les élections législatives de 2016 en Russie: impréssions et reflexions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Федоров Матвей</dc:creator>
  <cp:lastModifiedBy>Федоров Матвей</cp:lastModifiedBy>
  <cp:revision>51</cp:revision>
  <dcterms:created xsi:type="dcterms:W3CDTF">2016-10-10T21:06:37Z</dcterms:created>
  <dcterms:modified xsi:type="dcterms:W3CDTF">2016-10-16T21:46:27Z</dcterms:modified>
</cp:coreProperties>
</file>