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8" r:id="rId4"/>
    <p:sldId id="258" r:id="rId5"/>
    <p:sldId id="260" r:id="rId6"/>
    <p:sldId id="269" r:id="rId7"/>
    <p:sldId id="270" r:id="rId8"/>
    <p:sldId id="271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86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9/12/22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9/12/22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9/12/22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9/12/22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9/12/22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9/12/22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9/12/22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9/12/22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9/12/22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9/12/22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9/12/22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9/12/22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7F038-55D3-1B49-A5CF-7B4C815E7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1828" y="2755779"/>
            <a:ext cx="7189348" cy="2268559"/>
          </a:xfrm>
        </p:spPr>
        <p:txBody>
          <a:bodyPr>
            <a:normAutofit fontScale="90000"/>
          </a:bodyPr>
          <a:lstStyle/>
          <a:p>
            <a:r>
              <a:rPr lang="ru-RU" dirty="0"/>
              <a:t>Существует ли популизм? Переосмысляя «политологическую моду»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61775A-4532-724C-B3AB-6D02E4D19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3576" y="673450"/>
            <a:ext cx="5357600" cy="1160213"/>
          </a:xfrm>
        </p:spPr>
        <p:txBody>
          <a:bodyPr>
            <a:normAutofit/>
          </a:bodyPr>
          <a:lstStyle/>
          <a:p>
            <a:r>
              <a:rPr lang="ru-RU" dirty="0"/>
              <a:t>Петр Осколков, </a:t>
            </a:r>
            <a:r>
              <a:rPr lang="ru-RU" dirty="0" err="1"/>
              <a:t>к.полит.н</a:t>
            </a:r>
            <a:r>
              <a:rPr lang="ru-RU" dirty="0"/>
              <a:t>.,</a:t>
            </a:r>
          </a:p>
          <a:p>
            <a:r>
              <a:rPr lang="ru-RU" dirty="0" err="1"/>
              <a:t>в.н.с</a:t>
            </a:r>
            <a:r>
              <a:rPr lang="ru-RU" dirty="0"/>
              <a:t>. Института Европы РАН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559E44D1-8B49-F549-84FC-5B1990C8AF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84605" y="3276599"/>
            <a:ext cx="2763795" cy="276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Институт Европы РАН › Гранты">
            <a:extLst>
              <a:ext uri="{FF2B5EF4-FFF2-40B4-BE49-F238E27FC236}">
                <a16:creationId xmlns:a16="http://schemas.microsoft.com/office/drawing/2014/main" id="{5F5137D3-3850-C742-A708-B505C8533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853" y="2118496"/>
            <a:ext cx="25273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36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A1EB9554-C28D-3C44-B102-9ECC32E63FC4}"/>
              </a:ext>
            </a:extLst>
          </p:cNvPr>
          <p:cNvSpPr txBox="1">
            <a:spLocks/>
          </p:cNvSpPr>
          <p:nvPr/>
        </p:nvSpPr>
        <p:spPr>
          <a:xfrm>
            <a:off x="2693899" y="943584"/>
            <a:ext cx="8677735" cy="58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dirty="0"/>
              <a:t>Популизм – один из </a:t>
            </a:r>
            <a:r>
              <a:rPr lang="ru-RU" i="1" dirty="0"/>
              <a:t>«</a:t>
            </a:r>
            <a:r>
              <a:rPr lang="ru-RU" i="1" dirty="0" err="1"/>
              <a:t>сущностно</a:t>
            </a:r>
            <a:r>
              <a:rPr lang="ru-RU" i="1" dirty="0"/>
              <a:t> оспариваемых концептов»</a:t>
            </a:r>
            <a:r>
              <a:rPr lang="en" i="1" dirty="0"/>
              <a:t> </a:t>
            </a:r>
            <a:r>
              <a:rPr lang="en" dirty="0"/>
              <a:t>(</a:t>
            </a:r>
            <a:r>
              <a:rPr lang="en" dirty="0" err="1"/>
              <a:t>Gallie</a:t>
            </a:r>
            <a:r>
              <a:rPr lang="en" dirty="0"/>
              <a:t>, 1955)</a:t>
            </a:r>
          </a:p>
          <a:p>
            <a:pPr fontAlgn="base"/>
            <a:r>
              <a:rPr lang="ru-RU" dirty="0"/>
              <a:t>Первое упоминание термина на английском - 1891-1892 в связи с «Народной партией США» (</a:t>
            </a:r>
            <a:r>
              <a:rPr lang="en-US" dirty="0" err="1"/>
              <a:t>Houwen</a:t>
            </a:r>
            <a:r>
              <a:rPr lang="en-US" dirty="0"/>
              <a:t> 2013, p. 39).</a:t>
            </a:r>
            <a:endParaRPr lang="ru-RU" dirty="0"/>
          </a:p>
          <a:p>
            <a:pPr fontAlgn="base"/>
            <a:r>
              <a:rPr lang="ru-RU" dirty="0"/>
              <a:t>Первая (относительно) академическая попытка определить популизм – конференция </a:t>
            </a:r>
            <a:r>
              <a:rPr lang="en" dirty="0"/>
              <a:t>”To define populism”</a:t>
            </a:r>
            <a:r>
              <a:rPr lang="ru-RU" dirty="0"/>
              <a:t> в Лондонской школе экономики и политических наук, май 1968 (</a:t>
            </a:r>
            <a:r>
              <a:rPr lang="en-US" dirty="0"/>
              <a:t>Ionescu, Gellner 1969)</a:t>
            </a:r>
            <a:endParaRPr lang="ru-RU" dirty="0"/>
          </a:p>
          <a:p>
            <a:pPr fontAlgn="base"/>
            <a:r>
              <a:rPr lang="ru-RU" dirty="0"/>
              <a:t>«Популистский </a:t>
            </a:r>
            <a:r>
              <a:rPr lang="ru-RU" dirty="0" err="1"/>
              <a:t>хайп</a:t>
            </a:r>
            <a:r>
              <a:rPr lang="ru-RU" dirty="0"/>
              <a:t>» </a:t>
            </a:r>
            <a:r>
              <a:rPr lang="en-US" dirty="0"/>
              <a:t>XXI </a:t>
            </a:r>
            <a:r>
              <a:rPr lang="ru-RU" dirty="0"/>
              <a:t>века</a:t>
            </a:r>
            <a:r>
              <a:rPr lang="en-US" dirty="0"/>
              <a:t> (De </a:t>
            </a:r>
            <a:r>
              <a:rPr lang="en-US" dirty="0" err="1"/>
              <a:t>Cleen</a:t>
            </a:r>
            <a:r>
              <a:rPr lang="en-US" dirty="0"/>
              <a:t> et al. 2018, p. 657)</a:t>
            </a:r>
            <a:r>
              <a:rPr lang="ru-RU" dirty="0"/>
              <a:t>? «Слово года – 2017» по версии Кембриджского словаря английского языка.</a:t>
            </a:r>
            <a:r>
              <a:rPr lang="en-US" dirty="0"/>
              <a:t> </a:t>
            </a:r>
            <a:r>
              <a:rPr lang="ru-RU" dirty="0"/>
              <a:t>«Популизм – это сексуально» (</a:t>
            </a:r>
            <a:r>
              <a:rPr lang="en-US" dirty="0" err="1"/>
              <a:t>Rooduijn</a:t>
            </a:r>
            <a:r>
              <a:rPr lang="en-US" dirty="0"/>
              <a:t> 2018, p. 362)</a:t>
            </a:r>
            <a:r>
              <a:rPr lang="ru-RU" dirty="0"/>
              <a:t>. «Крайне правому популизму посвящено больше академических работ, чем всем другим партийным семьям, вместе взятым» (</a:t>
            </a:r>
            <a:r>
              <a:rPr lang="en" dirty="0" err="1"/>
              <a:t>Mudde</a:t>
            </a:r>
            <a:r>
              <a:rPr lang="ru-RU" dirty="0"/>
              <a:t> </a:t>
            </a:r>
            <a:r>
              <a:rPr lang="en" dirty="0"/>
              <a:t>2016, p. 2). </a:t>
            </a:r>
            <a:endParaRPr lang="en-US" dirty="0"/>
          </a:p>
          <a:p>
            <a:pPr fontAlgn="base"/>
            <a:r>
              <a:rPr lang="ru-RU" dirty="0"/>
              <a:t>Кас </a:t>
            </a:r>
            <a:r>
              <a:rPr lang="ru-RU" dirty="0" err="1"/>
              <a:t>Мюдде</a:t>
            </a:r>
            <a:r>
              <a:rPr lang="ru-RU" dirty="0"/>
              <a:t>: мы знаем, какие это партии, но не знаем, каковы их характеристики.</a:t>
            </a:r>
            <a:endParaRPr lang="en-US" dirty="0"/>
          </a:p>
          <a:p>
            <a:pPr fontAlgn="base"/>
            <a:r>
              <a:rPr lang="ru-RU" dirty="0"/>
              <a:t>Минимальные черты: манихейский «моральный» дискурс (</a:t>
            </a:r>
            <a:r>
              <a:rPr lang="en-US" dirty="0"/>
              <a:t>Hawkins</a:t>
            </a:r>
            <a:r>
              <a:rPr lang="ru-RU" dirty="0"/>
              <a:t> </a:t>
            </a:r>
            <a:r>
              <a:rPr lang="en-US" dirty="0"/>
              <a:t>&amp; </a:t>
            </a:r>
            <a:r>
              <a:rPr lang="en-US" dirty="0" err="1"/>
              <a:t>Rovira</a:t>
            </a:r>
            <a:r>
              <a:rPr lang="en-US" dirty="0"/>
              <a:t> </a:t>
            </a:r>
            <a:r>
              <a:rPr lang="en-US" dirty="0" err="1"/>
              <a:t>Kaltwasser</a:t>
            </a:r>
            <a:r>
              <a:rPr lang="en-US" dirty="0"/>
              <a:t> 2017)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 err="1"/>
              <a:t>антиэлитизм</a:t>
            </a:r>
            <a:r>
              <a:rPr lang="ru-RU" dirty="0"/>
              <a:t> и </a:t>
            </a:r>
            <a:r>
              <a:rPr lang="ru-RU" dirty="0" err="1"/>
              <a:t>антиплюрализм</a:t>
            </a:r>
            <a:r>
              <a:rPr lang="ru-RU" dirty="0"/>
              <a:t> («лишь часть народа – действительно народ») (</a:t>
            </a:r>
            <a:r>
              <a:rPr lang="en-US" dirty="0"/>
              <a:t>Müller 2016).</a:t>
            </a:r>
            <a:endParaRPr lang="ru-RU" dirty="0"/>
          </a:p>
          <a:p>
            <a:pPr fontAlgn="base"/>
            <a:r>
              <a:rPr lang="ru-RU" dirty="0"/>
              <a:t>Урс </a:t>
            </a:r>
            <a:r>
              <a:rPr lang="ru-RU" dirty="0" err="1"/>
              <a:t>Альтерматт</a:t>
            </a:r>
            <a:r>
              <a:rPr lang="ru-RU" dirty="0"/>
              <a:t>: форма политики; Надия </a:t>
            </a:r>
            <a:r>
              <a:rPr lang="ru-RU" dirty="0" err="1"/>
              <a:t>Урбинати</a:t>
            </a:r>
            <a:r>
              <a:rPr lang="ru-RU" dirty="0"/>
              <a:t>: форма искажения демократии; Ян-Вернер Мюллер: определенное воображение политики; Роберт Дженсен: политический проект, набор политических действий.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E0BE59F-1746-3A7F-8451-A245F152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652" y="373281"/>
            <a:ext cx="7958331" cy="1077229"/>
          </a:xfrm>
        </p:spPr>
        <p:txBody>
          <a:bodyPr/>
          <a:lstStyle/>
          <a:p>
            <a:r>
              <a:rPr lang="ru-RU" dirty="0"/>
              <a:t>Вводные тезисы</a:t>
            </a:r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D6DB1F78-CCB1-9DC6-8854-2904F37DE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75881"/>
            <a:ext cx="2693898" cy="27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7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40E8E-EC8E-814D-B6F8-D6F5481A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9030AD-A133-1F64-8DDD-AD22292AC85A}"/>
              </a:ext>
            </a:extLst>
          </p:cNvPr>
          <p:cNvSpPr txBox="1">
            <a:spLocks/>
          </p:cNvSpPr>
          <p:nvPr/>
        </p:nvSpPr>
        <p:spPr>
          <a:xfrm>
            <a:off x="2377387" y="4972716"/>
            <a:ext cx="8427172" cy="1290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dirty="0"/>
              <a:t>Число книг на английском языке, в названии которых есть слово </a:t>
            </a:r>
            <a:r>
              <a:rPr lang="en-US" dirty="0"/>
              <a:t>“populism” </a:t>
            </a:r>
            <a:r>
              <a:rPr lang="ru-RU" dirty="0"/>
              <a:t>или </a:t>
            </a:r>
            <a:r>
              <a:rPr lang="en-US" dirty="0"/>
              <a:t>“populist”</a:t>
            </a:r>
            <a:r>
              <a:rPr lang="ru-RU" dirty="0"/>
              <a:t>.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Source: </a:t>
            </a:r>
            <a:r>
              <a:rPr lang="en-US" dirty="0" err="1"/>
              <a:t>Rovira</a:t>
            </a:r>
            <a:r>
              <a:rPr lang="en-US" dirty="0"/>
              <a:t> </a:t>
            </a:r>
            <a:r>
              <a:rPr lang="en-US" dirty="0" err="1"/>
              <a:t>Kaltwasser</a:t>
            </a:r>
            <a:r>
              <a:rPr lang="en-US" dirty="0"/>
              <a:t> K. et al. Populism: An Overview of the Concept and the State of the Art // The Oxford Handbook of Populism. 2017.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35C334F-02EA-35FA-613F-3A75151ED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447" y="1249394"/>
            <a:ext cx="7796212" cy="3508843"/>
          </a:xfrm>
        </p:spPr>
      </p:pic>
    </p:spTree>
    <p:extLst>
      <p:ext uri="{BB962C8B-B14F-4D97-AF65-F5344CB8AC3E}">
        <p14:creationId xmlns:p14="http://schemas.microsoft.com/office/powerpoint/2010/main" val="407043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5802F-3B69-B945-9212-75DCC0A0D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652" y="373281"/>
            <a:ext cx="7958331" cy="1077229"/>
          </a:xfrm>
        </p:spPr>
        <p:txBody>
          <a:bodyPr/>
          <a:lstStyle/>
          <a:p>
            <a:r>
              <a:rPr lang="ru-RU" dirty="0"/>
              <a:t>Подходы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E53BDB-10B1-7748-8B99-84470E631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178" y="1015279"/>
            <a:ext cx="10351729" cy="338789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Идеационный</a:t>
            </a:r>
            <a:r>
              <a:rPr lang="ru-RU" dirty="0"/>
              <a:t> (</a:t>
            </a:r>
            <a:r>
              <a:rPr lang="ru-RU" dirty="0" err="1"/>
              <a:t>Мюдде</a:t>
            </a:r>
            <a:r>
              <a:rPr lang="ru-RU" dirty="0"/>
              <a:t>, </a:t>
            </a:r>
            <a:r>
              <a:rPr lang="ru-RU" dirty="0" err="1"/>
              <a:t>Ровира</a:t>
            </a:r>
            <a:r>
              <a:rPr lang="ru-RU" dirty="0"/>
              <a:t> </a:t>
            </a:r>
            <a:r>
              <a:rPr lang="ru-RU" dirty="0" err="1"/>
              <a:t>Кальтвассер</a:t>
            </a:r>
            <a:r>
              <a:rPr lang="ru-RU" dirty="0"/>
              <a:t>, Бен Стенли, </a:t>
            </a:r>
            <a:r>
              <a:rPr lang="ru-RU" dirty="0" err="1"/>
              <a:t>Маттейс</a:t>
            </a:r>
            <a:r>
              <a:rPr lang="ru-RU" dirty="0"/>
              <a:t> </a:t>
            </a:r>
            <a:r>
              <a:rPr lang="ru-RU" dirty="0" err="1"/>
              <a:t>Роодейн</a:t>
            </a:r>
            <a:r>
              <a:rPr lang="ru-RU" dirty="0"/>
              <a:t>)</a:t>
            </a:r>
          </a:p>
          <a:p>
            <a:r>
              <a:rPr lang="ru-RU" dirty="0"/>
              <a:t>Дискурсивный (Эрнесто Лакло, </a:t>
            </a:r>
            <a:r>
              <a:rPr lang="ru-RU" dirty="0" err="1"/>
              <a:t>Кирк</a:t>
            </a:r>
            <a:r>
              <a:rPr lang="ru-RU" dirty="0"/>
              <a:t> </a:t>
            </a:r>
            <a:r>
              <a:rPr lang="ru-RU" dirty="0" err="1"/>
              <a:t>Хокинс</a:t>
            </a:r>
            <a:r>
              <a:rPr lang="ru-RU" dirty="0"/>
              <a:t>)</a:t>
            </a:r>
          </a:p>
          <a:p>
            <a:r>
              <a:rPr lang="ru-RU" dirty="0"/>
              <a:t>Мобилизационный/стратегический (Пол </a:t>
            </a:r>
            <a:r>
              <a:rPr lang="ru-RU" dirty="0" err="1"/>
              <a:t>Таггарт</a:t>
            </a:r>
            <a:r>
              <a:rPr lang="ru-RU" dirty="0"/>
              <a:t>, </a:t>
            </a:r>
            <a:r>
              <a:rPr lang="ru-RU" dirty="0" err="1"/>
              <a:t>Тен</a:t>
            </a:r>
            <a:r>
              <a:rPr lang="ru-RU" dirty="0"/>
              <a:t> </a:t>
            </a:r>
            <a:r>
              <a:rPr lang="ru-RU" dirty="0" err="1"/>
              <a:t>Паувелс</a:t>
            </a:r>
            <a:r>
              <a:rPr lang="ru-RU" dirty="0"/>
              <a:t>, </a:t>
            </a:r>
            <a:r>
              <a:rPr lang="ru-RU" dirty="0" err="1"/>
              <a:t>Такис</a:t>
            </a:r>
            <a:r>
              <a:rPr lang="ru-RU" dirty="0"/>
              <a:t> </a:t>
            </a:r>
            <a:r>
              <a:rPr lang="ru-RU" dirty="0" err="1"/>
              <a:t>Паппас</a:t>
            </a:r>
            <a:r>
              <a:rPr lang="ru-RU" dirty="0"/>
              <a:t>, Курт </a:t>
            </a:r>
            <a:r>
              <a:rPr lang="ru-RU" dirty="0" err="1"/>
              <a:t>Вейланд</a:t>
            </a:r>
            <a:r>
              <a:rPr lang="ru-RU" dirty="0"/>
              <a:t>)</a:t>
            </a:r>
            <a:endParaRPr lang="en-US" dirty="0"/>
          </a:p>
          <a:p>
            <a:r>
              <a:rPr lang="ru-RU" dirty="0"/>
              <a:t>Реляционный/социокультурный</a:t>
            </a:r>
            <a:r>
              <a:rPr lang="en-US" dirty="0"/>
              <a:t>/</a:t>
            </a:r>
            <a:r>
              <a:rPr lang="ru-RU" dirty="0"/>
              <a:t>перформативный (Пьер </a:t>
            </a:r>
            <a:r>
              <a:rPr lang="ru-RU" dirty="0" err="1"/>
              <a:t>Остиги</a:t>
            </a:r>
            <a:r>
              <a:rPr lang="ru-RU" dirty="0"/>
              <a:t>)</a:t>
            </a:r>
          </a:p>
          <a:p>
            <a:r>
              <a:rPr lang="ru-RU" dirty="0"/>
              <a:t>Интегративный: стратегия мобилизации электората, основанная на идеологической и дискурсивной комбинации </a:t>
            </a:r>
            <a:r>
              <a:rPr lang="ru-RU" dirty="0" err="1"/>
              <a:t>антиэлитизма</a:t>
            </a:r>
            <a:r>
              <a:rPr lang="ru-RU" dirty="0"/>
              <a:t>, холизма (</a:t>
            </a:r>
            <a:r>
              <a:rPr lang="ru-RU" i="1" dirty="0"/>
              <a:t>народ как гомогенное «тело») </a:t>
            </a:r>
            <a:r>
              <a:rPr lang="ru-RU" dirty="0"/>
              <a:t>и самоидентификации с волей народа и подразумевающая упрощённый и антагонистический стиль политической риторики</a:t>
            </a:r>
            <a:r>
              <a:rPr lang="ru-RU" i="1" dirty="0"/>
              <a:t>.</a:t>
            </a:r>
            <a:endParaRPr lang="en-US" i="1" dirty="0"/>
          </a:p>
          <a:p>
            <a:r>
              <a:rPr lang="en-US" dirty="0"/>
              <a:t>...</a:t>
            </a:r>
            <a:r>
              <a:rPr lang="ru-RU" dirty="0"/>
              <a:t>негативистский (условно): популизм как явление слабо поддаётся определению и вряд ли заслуживает внимания как аналитическая категория (Яннис </a:t>
            </a:r>
            <a:r>
              <a:rPr lang="ru-RU" dirty="0" err="1"/>
              <a:t>Ставракакис</a:t>
            </a:r>
            <a:r>
              <a:rPr lang="ru-RU" dirty="0"/>
              <a:t>, </a:t>
            </a:r>
            <a:r>
              <a:rPr lang="ru-RU" dirty="0" err="1"/>
              <a:t>Йоргос</a:t>
            </a:r>
            <a:r>
              <a:rPr lang="ru-RU" dirty="0"/>
              <a:t> </a:t>
            </a:r>
            <a:r>
              <a:rPr lang="ru-RU" dirty="0" err="1"/>
              <a:t>Кацамбекис</a:t>
            </a:r>
            <a:r>
              <a:rPr lang="ru-RU" dirty="0"/>
              <a:t>...)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67E698-A83C-A649-A1E0-3F884D3B997A}"/>
              </a:ext>
            </a:extLst>
          </p:cNvPr>
          <p:cNvSpPr txBox="1"/>
          <p:nvPr/>
        </p:nvSpPr>
        <p:spPr>
          <a:xfrm>
            <a:off x="4651292" y="4109012"/>
            <a:ext cx="219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Популизм – это...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E28AB-9B79-574E-9DFE-5A5DD22D9EF9}"/>
              </a:ext>
            </a:extLst>
          </p:cNvPr>
          <p:cNvSpPr txBox="1"/>
          <p:nvPr/>
        </p:nvSpPr>
        <p:spPr>
          <a:xfrm>
            <a:off x="4776280" y="6039735"/>
            <a:ext cx="357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самом деле, всё это вместе. А может, его и нет вообще.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4B810-72C6-E249-B7A7-014032CB5A63}"/>
              </a:ext>
            </a:extLst>
          </p:cNvPr>
          <p:cNvSpPr txBox="1"/>
          <p:nvPr/>
        </p:nvSpPr>
        <p:spPr>
          <a:xfrm>
            <a:off x="8049569" y="4754849"/>
            <a:ext cx="4128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  <a:r>
              <a:rPr lang="ru-RU" dirty="0"/>
              <a:t>стратегия мобилизации избирателей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A9419-1F7C-AE48-9B43-DAC55A790A39}"/>
              </a:ext>
            </a:extLst>
          </p:cNvPr>
          <p:cNvSpPr txBox="1"/>
          <p:nvPr/>
        </p:nvSpPr>
        <p:spPr>
          <a:xfrm>
            <a:off x="4799486" y="5060363"/>
            <a:ext cx="313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  <a:r>
              <a:rPr lang="ru-RU" dirty="0"/>
              <a:t>форма/стиль дискурса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554BFA-99C5-724C-9EE4-9F5C04353680}"/>
              </a:ext>
            </a:extLst>
          </p:cNvPr>
          <p:cNvSpPr txBox="1"/>
          <p:nvPr/>
        </p:nvSpPr>
        <p:spPr>
          <a:xfrm>
            <a:off x="1121550" y="4737197"/>
            <a:ext cx="3372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  <a:r>
              <a:rPr lang="ru-RU" dirty="0"/>
              <a:t>идеология («с разреженным центром»)</a:t>
            </a:r>
            <a:r>
              <a:rPr lang="en-US" dirty="0"/>
              <a:t>?</a:t>
            </a:r>
            <a:endParaRPr lang="ru-RU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EE25C50-0832-0F48-B611-7F067E1E2BE8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3902262" y="4293678"/>
            <a:ext cx="74903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4A8EA4D-5A4B-344E-8F21-6156A033449F}"/>
              </a:ext>
            </a:extLst>
          </p:cNvPr>
          <p:cNvCxnSpPr>
            <a:cxnSpLocks/>
          </p:cNvCxnSpPr>
          <p:nvPr/>
        </p:nvCxnSpPr>
        <p:spPr>
          <a:xfrm>
            <a:off x="5774988" y="4691031"/>
            <a:ext cx="0" cy="486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F160192-CD90-C841-95F0-A41AAB96D633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849976" y="4754849"/>
            <a:ext cx="1199593" cy="32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850EB1D-807F-7F46-909A-077240CB35EE}"/>
              </a:ext>
            </a:extLst>
          </p:cNvPr>
          <p:cNvCxnSpPr>
            <a:cxnSpLocks/>
          </p:cNvCxnSpPr>
          <p:nvPr/>
        </p:nvCxnSpPr>
        <p:spPr>
          <a:xfrm flipH="1">
            <a:off x="4912722" y="4695057"/>
            <a:ext cx="15959" cy="1354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64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B931C-5F60-1041-9012-3BE3FFF2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148" y="464188"/>
            <a:ext cx="7958331" cy="1077229"/>
          </a:xfrm>
        </p:spPr>
        <p:txBody>
          <a:bodyPr/>
          <a:lstStyle/>
          <a:p>
            <a:r>
              <a:rPr lang="ru-RU" dirty="0"/>
              <a:t>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CC188-67A1-A148-B03D-E80A6B5C8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7654" y="972766"/>
            <a:ext cx="9594252" cy="588523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Сложность дефиниции:</a:t>
            </a:r>
          </a:p>
          <a:p>
            <a:pPr lvl="1"/>
            <a:r>
              <a:rPr lang="ru-RU" dirty="0" err="1"/>
              <a:t>Концептная</a:t>
            </a:r>
            <a:r>
              <a:rPr lang="ru-RU" dirty="0"/>
              <a:t> натяжка (</a:t>
            </a:r>
            <a:r>
              <a:rPr lang="ru-RU" dirty="0" err="1"/>
              <a:t>Сартори</a:t>
            </a:r>
            <a:r>
              <a:rPr lang="ru-RU" dirty="0"/>
              <a:t>), она же - </a:t>
            </a:r>
            <a:r>
              <a:rPr lang="en-US" dirty="0"/>
              <a:t>over-inclusiveness. </a:t>
            </a:r>
            <a:r>
              <a:rPr lang="ru-RU" dirty="0"/>
              <a:t>И с другой стороны – </a:t>
            </a:r>
            <a:r>
              <a:rPr lang="ru-RU" dirty="0" err="1"/>
              <a:t>концептное</a:t>
            </a:r>
            <a:r>
              <a:rPr lang="ru-RU" dirty="0"/>
              <a:t> сжатие. =</a:t>
            </a:r>
            <a:r>
              <a:rPr lang="en-US" dirty="0"/>
              <a:t>&gt; </a:t>
            </a:r>
            <a:r>
              <a:rPr lang="ru-RU" dirty="0"/>
              <a:t>практически невозможно дать такое определение, которое бы не исключало «нужное» и не включало бы «ненужное».</a:t>
            </a:r>
            <a:r>
              <a:rPr lang="en-US" dirty="0"/>
              <a:t> </a:t>
            </a:r>
            <a:r>
              <a:rPr lang="ru-RU" dirty="0"/>
              <a:t>Популизм «охватывает больше политических и социальных феноменов, чем один термин может обычно вместить» (</a:t>
            </a:r>
            <a:r>
              <a:rPr lang="en-US" dirty="0" err="1"/>
              <a:t>Taranu</a:t>
            </a:r>
            <a:r>
              <a:rPr lang="en-US" dirty="0"/>
              <a:t> 2012, p. 131).</a:t>
            </a:r>
            <a:endParaRPr lang="ru-RU" dirty="0"/>
          </a:p>
          <a:p>
            <a:pPr lvl="1"/>
            <a:r>
              <a:rPr lang="ru-RU" dirty="0"/>
              <a:t>Попытки «минимального определения» и поиска «наименьшего общего знаменателя» (опять же </a:t>
            </a:r>
            <a:r>
              <a:rPr lang="ru-RU" dirty="0" err="1"/>
              <a:t>Сартори</a:t>
            </a:r>
            <a:r>
              <a:rPr lang="ru-RU" dirty="0"/>
              <a:t>) – неизбежно упрощают понимание популизма (пример – «демократический </a:t>
            </a:r>
            <a:r>
              <a:rPr lang="ru-RU" dirty="0" err="1"/>
              <a:t>иллиберализм</a:t>
            </a:r>
            <a:r>
              <a:rPr lang="ru-RU" dirty="0"/>
              <a:t>» </a:t>
            </a:r>
            <a:r>
              <a:rPr lang="en-US" dirty="0"/>
              <a:t>(Pappas 2019, p. 33))</a:t>
            </a:r>
            <a:r>
              <a:rPr lang="ru-RU" dirty="0"/>
              <a:t>.</a:t>
            </a:r>
          </a:p>
          <a:p>
            <a:pPr lvl="1"/>
            <a:r>
              <a:rPr lang="ru-RU" dirty="0"/>
              <a:t>Неправомерно отождествляется в публичном дискурсе с национализмом/нативизмом</a:t>
            </a:r>
            <a:r>
              <a:rPr lang="en-US" dirty="0"/>
              <a:t> (</a:t>
            </a:r>
            <a:r>
              <a:rPr lang="en-US" dirty="0" err="1"/>
              <a:t>Rydgren</a:t>
            </a:r>
            <a:r>
              <a:rPr lang="en-US" dirty="0"/>
              <a:t> 2017)</a:t>
            </a:r>
            <a:r>
              <a:rPr lang="ru-RU" dirty="0"/>
              <a:t> либо используется как </a:t>
            </a:r>
            <a:r>
              <a:rPr lang="en-US" dirty="0"/>
              <a:t>buzzword; </a:t>
            </a:r>
            <a:r>
              <a:rPr lang="ru-RU" dirty="0"/>
              <a:t>«пустой знак», удобный для бинарного мышления (Фишман 2021).</a:t>
            </a:r>
          </a:p>
          <a:p>
            <a:r>
              <a:rPr lang="ru-RU" dirty="0"/>
              <a:t>Сложность типологизации. Положа руку на сердце, популизм сложно </a:t>
            </a:r>
            <a:r>
              <a:rPr lang="ru-RU" dirty="0" err="1"/>
              <a:t>типологизировать</a:t>
            </a:r>
            <a:r>
              <a:rPr lang="ru-RU" dirty="0"/>
              <a:t> относительно идеологического спектра в силу его максимально адаптивной природы. При необходимости принимает черты как правые, так и левые, и центристские.</a:t>
            </a:r>
          </a:p>
          <a:p>
            <a:r>
              <a:rPr lang="ru-RU" dirty="0"/>
              <a:t>Популизм не может считаться полноценной идеологией – «хрустальная туфелька» (Берлин, </a:t>
            </a:r>
            <a:r>
              <a:rPr lang="ru-RU" dirty="0" err="1"/>
              <a:t>Тагиефф</a:t>
            </a:r>
            <a:r>
              <a:rPr lang="ru-RU" dirty="0"/>
              <a:t>).</a:t>
            </a:r>
          </a:p>
          <a:p>
            <a:r>
              <a:rPr lang="ru-RU" dirty="0"/>
              <a:t>Европоцентризм подходов</a:t>
            </a:r>
            <a:r>
              <a:rPr lang="en-US" dirty="0"/>
              <a:t> (De la Torre &amp; </a:t>
            </a:r>
            <a:r>
              <a:rPr lang="en-US" dirty="0" err="1"/>
              <a:t>Mazzoleni</a:t>
            </a:r>
            <a:r>
              <a:rPr lang="en-US" dirty="0"/>
              <a:t> 2019).</a:t>
            </a:r>
            <a:endParaRPr lang="ru-RU" dirty="0"/>
          </a:p>
          <a:p>
            <a:r>
              <a:rPr lang="ru-RU" dirty="0"/>
              <a:t>«</a:t>
            </a:r>
            <a:r>
              <a:rPr lang="ru-RU" dirty="0" err="1"/>
              <a:t>Партиецентризм</a:t>
            </a:r>
            <a:r>
              <a:rPr lang="ru-RU" dirty="0"/>
              <a:t>»: изучение популизма концентрируется в основном на популистских партиях, оставляя непартийных игроков за бортом (после Трампа ситуация немного изменилась).</a:t>
            </a:r>
            <a:endParaRPr lang="en-US" dirty="0"/>
          </a:p>
        </p:txBody>
      </p:sp>
      <p:pic>
        <p:nvPicPr>
          <p:cNvPr id="1026" name="Picture 2" descr="Хрустальная Туфелька Картинки">
            <a:extLst>
              <a:ext uri="{FF2B5EF4-FFF2-40B4-BE49-F238E27FC236}">
                <a16:creationId xmlns:a16="http://schemas.microsoft.com/office/drawing/2014/main" id="{36ED3679-79C2-1243-A689-69179022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1966" cy="164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5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12184-61AB-DE78-7913-82E31C7D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629" y="436273"/>
            <a:ext cx="7958331" cy="1077229"/>
          </a:xfrm>
        </p:spPr>
        <p:txBody>
          <a:bodyPr/>
          <a:lstStyle/>
          <a:p>
            <a:r>
              <a:rPr lang="ru-RU" dirty="0"/>
              <a:t>Решения?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88AFA3-6CA2-170F-2B13-7B5758E66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628" y="974888"/>
            <a:ext cx="9775083" cy="3997828"/>
          </a:xfrm>
        </p:spPr>
        <p:txBody>
          <a:bodyPr/>
          <a:lstStyle/>
          <a:p>
            <a:r>
              <a:rPr lang="ru-RU" dirty="0"/>
              <a:t>Поиск «обязательных условий» для обозначения феномена как популистский (НО: это неизбежно редукция, часто ложная)</a:t>
            </a:r>
          </a:p>
          <a:p>
            <a:r>
              <a:rPr lang="ru-RU" dirty="0"/>
              <a:t>Попытки </a:t>
            </a:r>
            <a:r>
              <a:rPr lang="ru-RU" dirty="0" err="1"/>
              <a:t>операционализировать</a:t>
            </a:r>
            <a:r>
              <a:rPr lang="ru-RU" dirty="0"/>
              <a:t> популизм, вывести конкретные индикаторы, создать «индексы популизма» (</a:t>
            </a:r>
            <a:r>
              <a:rPr lang="en-US" dirty="0"/>
              <a:t>Team Populism, Timbro Index, POPULISMUS Project, </a:t>
            </a:r>
            <a:r>
              <a:rPr lang="en-US" dirty="0" err="1"/>
              <a:t>Meijers</a:t>
            </a:r>
            <a:r>
              <a:rPr lang="en-US" dirty="0"/>
              <a:t> &amp; </a:t>
            </a:r>
            <a:r>
              <a:rPr lang="en-US" dirty="0" err="1"/>
              <a:t>Zaslove</a:t>
            </a:r>
            <a:r>
              <a:rPr lang="en-US" dirty="0"/>
              <a:t> 2020)</a:t>
            </a:r>
            <a:r>
              <a:rPr lang="ru-RU" dirty="0"/>
              <a:t> (НО: дискурс </a:t>
            </a:r>
            <a:r>
              <a:rPr lang="ru-RU" dirty="0" err="1"/>
              <a:t>квантифицировать</a:t>
            </a:r>
            <a:r>
              <a:rPr lang="ru-RU" dirty="0"/>
              <a:t> можно, но сложно; нюансы теряются)</a:t>
            </a:r>
          </a:p>
          <a:p>
            <a:r>
              <a:rPr lang="ru-RU" dirty="0"/>
              <a:t>Предложение новых терминов – «</a:t>
            </a:r>
            <a:r>
              <a:rPr lang="ru-RU" dirty="0" err="1"/>
              <a:t>этнопопулизм</a:t>
            </a:r>
            <a:r>
              <a:rPr lang="ru-RU" dirty="0"/>
              <a:t>» (Э. Дженне), </a:t>
            </a:r>
            <a:r>
              <a:rPr lang="ru-RU" dirty="0" err="1"/>
              <a:t>неопопулизм</a:t>
            </a:r>
            <a:r>
              <a:rPr lang="ru-RU" dirty="0"/>
              <a:t>, национал-популизм (П.-А. </a:t>
            </a:r>
            <a:r>
              <a:rPr lang="ru-RU" dirty="0" err="1"/>
              <a:t>Тагиефф</a:t>
            </a:r>
            <a:r>
              <a:rPr lang="ru-RU" dirty="0"/>
              <a:t>) (НО: бритва Оккама </a:t>
            </a:r>
            <a:r>
              <a:rPr lang="ru-RU" dirty="0">
                <a:sym typeface="Wingdings" pitchFamily="2" charset="2"/>
              </a:rPr>
              <a:t> )</a:t>
            </a:r>
            <a:endParaRPr lang="ru-RU" dirty="0"/>
          </a:p>
        </p:txBody>
      </p:sp>
      <p:pic>
        <p:nvPicPr>
          <p:cNvPr id="1026" name="Picture 2" descr="Статистика Covid-19 (продолжение)">
            <a:extLst>
              <a:ext uri="{FF2B5EF4-FFF2-40B4-BE49-F238E27FC236}">
                <a16:creationId xmlns:a16="http://schemas.microsoft.com/office/drawing/2014/main" id="{05F9F4A6-713E-7A32-C70C-E734600BF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504" y="4883285"/>
            <a:ext cx="2493496" cy="197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09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5FFFB-C87C-EF46-9516-1CE05528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813" y="214010"/>
            <a:ext cx="9373638" cy="1077229"/>
          </a:xfrm>
        </p:spPr>
        <p:txBody>
          <a:bodyPr>
            <a:normAutofit fontScale="90000"/>
          </a:bodyPr>
          <a:lstStyle/>
          <a:p>
            <a:r>
              <a:rPr lang="ru-RU" dirty="0"/>
              <a:t>Выводы: так всё-таки, можно ли решить проблемы в изучении популизма? Есть ли он?!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83A82B-8BA3-918A-EEFD-66C942DDD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949" y="1291239"/>
            <a:ext cx="10340502" cy="535275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Популизм – неотъемлемая часть политического процесса, со времён Древней Греции и, вероятно, даже раньше.</a:t>
            </a:r>
            <a:r>
              <a:rPr lang="en-US" dirty="0"/>
              <a:t> </a:t>
            </a:r>
            <a:r>
              <a:rPr lang="ru-RU" dirty="0"/>
              <a:t>«Определённый популистский стиль может быть найден у практически всех партий» (</a:t>
            </a:r>
            <a:r>
              <a:rPr lang="en-US" dirty="0" err="1"/>
              <a:t>Urbinati</a:t>
            </a:r>
            <a:r>
              <a:rPr lang="en-US" dirty="0"/>
              <a:t> 2019, p. 117); </a:t>
            </a:r>
            <a:r>
              <a:rPr lang="ru-RU" dirty="0"/>
              <a:t>«невозможно найти выражение политики (…), которое не основывалось бы, хотя бы частично, на моральных ценностях» (</a:t>
            </a:r>
            <a:r>
              <a:rPr lang="en-US" dirty="0" err="1"/>
              <a:t>Katsambekis</a:t>
            </a:r>
            <a:r>
              <a:rPr lang="en-US" dirty="0"/>
              <a:t> 2020).</a:t>
            </a:r>
            <a:endParaRPr lang="ru-RU" dirty="0"/>
          </a:p>
          <a:p>
            <a:r>
              <a:rPr lang="ru-RU" dirty="0"/>
              <a:t>Конструктивистский подход: если что-то мыслится, то оно существует. Если мы говорим о популизме, то он есть.</a:t>
            </a:r>
          </a:p>
          <a:p>
            <a:r>
              <a:rPr lang="ru-RU" dirty="0"/>
              <a:t>Популизм можно определить и измерить (хотя все попытки концептуализации и </a:t>
            </a:r>
            <a:r>
              <a:rPr lang="ru-RU" dirty="0" err="1"/>
              <a:t>операционализации</a:t>
            </a:r>
            <a:r>
              <a:rPr lang="ru-RU" dirty="0"/>
              <a:t> </a:t>
            </a:r>
            <a:r>
              <a:rPr lang="en-US" dirty="0"/>
              <a:t>a priori </a:t>
            </a:r>
            <a:r>
              <a:rPr lang="ru-RU" dirty="0"/>
              <a:t>спорны, но это в целом свойство социальных наук).</a:t>
            </a:r>
          </a:p>
          <a:p>
            <a:r>
              <a:rPr lang="ru-RU" dirty="0"/>
              <a:t>Четыре императива для исследователей популизма:</a:t>
            </a:r>
          </a:p>
          <a:p>
            <a:pPr lvl="1"/>
            <a:r>
              <a:rPr lang="ru-RU" dirty="0"/>
              <a:t>включать в анализ не только характеристики </a:t>
            </a:r>
            <a:r>
              <a:rPr lang="ru-RU" i="1" dirty="0"/>
              <a:t>самого</a:t>
            </a:r>
            <a:r>
              <a:rPr lang="ru-RU" dirty="0"/>
              <a:t> популизма, но и того, </a:t>
            </a:r>
            <a:r>
              <a:rPr lang="ru-RU" i="1" dirty="0"/>
              <a:t>как </a:t>
            </a:r>
            <a:r>
              <a:rPr lang="ru-RU" dirty="0"/>
              <a:t>мы о нём говорим и думаем, как мы его воспринимаем (</a:t>
            </a:r>
            <a:r>
              <a:rPr lang="en-US" dirty="0" err="1"/>
              <a:t>Stavrakakis</a:t>
            </a:r>
            <a:r>
              <a:rPr lang="en-US" dirty="0"/>
              <a:t> et al. 2017).</a:t>
            </a:r>
            <a:endParaRPr lang="ru-RU" dirty="0"/>
          </a:p>
          <a:p>
            <a:pPr lvl="1"/>
            <a:r>
              <a:rPr lang="ru-RU" dirty="0"/>
              <a:t>смотреть на </a:t>
            </a:r>
            <a:r>
              <a:rPr lang="ru-RU" i="1" dirty="0"/>
              <a:t>относительную</a:t>
            </a:r>
            <a:r>
              <a:rPr lang="ru-RU" dirty="0"/>
              <a:t>, а не </a:t>
            </a:r>
            <a:r>
              <a:rPr lang="ru-RU" i="1" dirty="0"/>
              <a:t>абсолютную </a:t>
            </a:r>
            <a:r>
              <a:rPr lang="ru-RU" dirty="0"/>
              <a:t>значимость элементов дискурса: </a:t>
            </a:r>
            <a:r>
              <a:rPr lang="ru-RU" i="1" dirty="0"/>
              <a:t>действительно </a:t>
            </a:r>
            <a:r>
              <a:rPr lang="ru-RU" dirty="0"/>
              <a:t>ли </a:t>
            </a:r>
            <a:r>
              <a:rPr lang="ru-RU" dirty="0" err="1"/>
              <a:t>антиэлитизм</a:t>
            </a:r>
            <a:r>
              <a:rPr lang="ru-RU" dirty="0"/>
              <a:t> и понятие «народа» центрально для риторики соответствующего политического игрока, или ему важнее что-то другое? (</a:t>
            </a:r>
            <a:r>
              <a:rPr lang="en-US" dirty="0" err="1"/>
              <a:t>Stavrakakis</a:t>
            </a:r>
            <a:r>
              <a:rPr lang="en-US" dirty="0"/>
              <a:t> et al. 2017) (</a:t>
            </a:r>
            <a:r>
              <a:rPr lang="ru-RU" dirty="0"/>
              <a:t>качественная оценка!)</a:t>
            </a:r>
          </a:p>
          <a:p>
            <a:pPr lvl="1"/>
            <a:r>
              <a:rPr lang="ru-RU" dirty="0"/>
              <a:t>избегать нормативности (</a:t>
            </a:r>
            <a:r>
              <a:rPr lang="en-US" dirty="0" err="1"/>
              <a:t>Aslanidis</a:t>
            </a:r>
            <a:r>
              <a:rPr lang="en-US" dirty="0"/>
              <a:t> 2017; Rueda 2020)</a:t>
            </a:r>
            <a:r>
              <a:rPr lang="ru-RU" dirty="0"/>
              <a:t>. Популизм – не плохо и не хорошо, это явление. Энтомолог не рассуждает о том, хороша ли новая бабочка в его коллекции.</a:t>
            </a:r>
          </a:p>
          <a:p>
            <a:pPr lvl="1"/>
            <a:r>
              <a:rPr lang="ru-RU" dirty="0"/>
              <a:t>интегрировать подходы различных наук. Не прибегая к методам социологии, психологии, экономики сформировать «целостную картину» популизма – невозможно.</a:t>
            </a:r>
          </a:p>
        </p:txBody>
      </p:sp>
    </p:spTree>
    <p:extLst>
      <p:ext uri="{BB962C8B-B14F-4D97-AF65-F5344CB8AC3E}">
        <p14:creationId xmlns:p14="http://schemas.microsoft.com/office/powerpoint/2010/main" val="8310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BFA3A-5A1A-7B34-9CA8-51116BB52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57" y="341129"/>
            <a:ext cx="10486416" cy="1077229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Основная рекомендуемая литература (посвящённая </a:t>
            </a:r>
            <a:r>
              <a:rPr lang="ru-RU" i="1" dirty="0"/>
              <a:t>именно</a:t>
            </a:r>
            <a:r>
              <a:rPr lang="ru-RU" dirty="0"/>
              <a:t> дискуссии о валидности популизма как концепта и разнообразии подходов):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2A23F2-CCF3-72C2-5444-0686EE6F8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857" y="1819072"/>
            <a:ext cx="10486415" cy="503892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Фишман, Л. Г. (2021). "Пустой знак": концепт "популизма" в современном политологическом мейнстриме</a:t>
            </a:r>
            <a:r>
              <a:rPr lang="en-US" dirty="0"/>
              <a:t>.</a:t>
            </a:r>
            <a:r>
              <a:rPr lang="ru-RU" dirty="0"/>
              <a:t> Вестник Московского университета. Серия 25: Международные отношения и мировая политика, 13(2), сс. 13-32.</a:t>
            </a:r>
          </a:p>
          <a:p>
            <a:r>
              <a:rPr lang="en" dirty="0"/>
              <a:t>Dean, J., &amp; </a:t>
            </a:r>
            <a:r>
              <a:rPr lang="en" dirty="0" err="1"/>
              <a:t>Maiguashca</a:t>
            </a:r>
            <a:r>
              <a:rPr lang="en" dirty="0"/>
              <a:t>, B. (2020). Did somebody say populism? Towards a renewal and reorientation of populism studies. Journal of Political Ideologies, DOI: 10.1080/13569317.2020.1699712</a:t>
            </a:r>
            <a:endParaRPr lang="ru-RU" dirty="0"/>
          </a:p>
          <a:p>
            <a:r>
              <a:rPr lang="en" dirty="0"/>
              <a:t>De </a:t>
            </a:r>
            <a:r>
              <a:rPr lang="en" dirty="0" err="1"/>
              <a:t>Cleen</a:t>
            </a:r>
            <a:r>
              <a:rPr lang="en" dirty="0"/>
              <a:t>, B., </a:t>
            </a:r>
            <a:r>
              <a:rPr lang="en" dirty="0" err="1"/>
              <a:t>Glynos</a:t>
            </a:r>
            <a:r>
              <a:rPr lang="en" dirty="0"/>
              <a:t>, J. and </a:t>
            </a:r>
            <a:r>
              <a:rPr lang="en" dirty="0" err="1"/>
              <a:t>Mondon</a:t>
            </a:r>
            <a:r>
              <a:rPr lang="en" dirty="0"/>
              <a:t>, A. (2018). Critical Research on Populism: Nine Rules of Engagement. Organization, 25(5), pp. 649–661.</a:t>
            </a:r>
          </a:p>
          <a:p>
            <a:r>
              <a:rPr lang="en" dirty="0" err="1"/>
              <a:t>Katsambekis</a:t>
            </a:r>
            <a:r>
              <a:rPr lang="en" dirty="0"/>
              <a:t>, G. (2022). Constructing ‘the people’ of populism: a critique of the ideational approach from a discursive perspective. Journal of Political Ideologies, 27(1), pp. 53-74.</a:t>
            </a:r>
          </a:p>
          <a:p>
            <a:r>
              <a:rPr lang="en" dirty="0"/>
              <a:t>Olivas Osuna, J.J. (2021). From chasing populists to deconstructing populism: A new multidimensional approach to understanding and comparing populism. European Journal of Political Research, 60, pp. 829-853.</a:t>
            </a:r>
            <a:endParaRPr lang="ru-RU" dirty="0"/>
          </a:p>
          <a:p>
            <a:r>
              <a:rPr lang="en" dirty="0"/>
              <a:t>Pappas, T. (2018). How to Tell Nativists from Populists. Journal of Democracy, 29(1), pp. 148‒152.</a:t>
            </a:r>
          </a:p>
          <a:p>
            <a:r>
              <a:rPr lang="en" dirty="0" err="1"/>
              <a:t>Rydgren</a:t>
            </a:r>
            <a:r>
              <a:rPr lang="en" dirty="0"/>
              <a:t>, J. (2017). Radical Right-Wing Parties in Europe. What’s Populism Got to Do with It? Journal of Language and Politics, 16(4), pp. 485-496.</a:t>
            </a:r>
          </a:p>
          <a:p>
            <a:r>
              <a:rPr lang="en" dirty="0" err="1"/>
              <a:t>Stavrakakis</a:t>
            </a:r>
            <a:r>
              <a:rPr lang="en" dirty="0"/>
              <a:t>, </a:t>
            </a:r>
            <a:r>
              <a:rPr lang="en-US" dirty="0"/>
              <a:t>Y., </a:t>
            </a:r>
            <a:r>
              <a:rPr lang="en" dirty="0" err="1"/>
              <a:t>Katsambekis</a:t>
            </a:r>
            <a:r>
              <a:rPr lang="en" dirty="0"/>
              <a:t>, G., </a:t>
            </a:r>
            <a:r>
              <a:rPr lang="en" dirty="0" err="1"/>
              <a:t>Nikisianis</a:t>
            </a:r>
            <a:r>
              <a:rPr lang="en" dirty="0"/>
              <a:t>, N., </a:t>
            </a:r>
            <a:r>
              <a:rPr lang="en" dirty="0" err="1"/>
              <a:t>Kioupkiolis</a:t>
            </a:r>
            <a:r>
              <a:rPr lang="en" dirty="0"/>
              <a:t>, A., &amp; </a:t>
            </a:r>
            <a:r>
              <a:rPr lang="en" dirty="0" err="1"/>
              <a:t>Siomos</a:t>
            </a:r>
            <a:r>
              <a:rPr lang="en" dirty="0"/>
              <a:t>, T. (2017). Extreme right- wing populism in Europe: revisiting a reified association. Critical Discourse Studies, 14(4) (2017), pp. 420–439.</a:t>
            </a:r>
          </a:p>
        </p:txBody>
      </p:sp>
    </p:spTree>
    <p:extLst>
      <p:ext uri="{BB962C8B-B14F-4D97-AF65-F5344CB8AC3E}">
        <p14:creationId xmlns:p14="http://schemas.microsoft.com/office/powerpoint/2010/main" val="3157594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CE065-5271-5F4E-9019-6DC2C194C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102" y="2890385"/>
            <a:ext cx="7937770" cy="1077229"/>
          </a:xfrm>
        </p:spPr>
        <p:txBody>
          <a:bodyPr>
            <a:normAutofit fontScale="90000"/>
          </a:bodyPr>
          <a:lstStyle/>
          <a:p>
            <a:r>
              <a:rPr lang="ru-RU" dirty="0"/>
              <a:t>Спасибо за внимание!</a:t>
            </a:r>
            <a:br>
              <a:rPr lang="en-US" dirty="0"/>
            </a:br>
            <a:br>
              <a:rPr lang="en-US" dirty="0"/>
            </a:br>
            <a:r>
              <a:rPr lang="ru-RU" i="1" dirty="0"/>
              <a:t>Вопросы и замечания сюда: </a:t>
            </a:r>
            <a:r>
              <a:rPr lang="en-US" i="1" dirty="0" err="1"/>
              <a:t>petroskolkov@yandex.ru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45349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Мэдисон</Template>
  <TotalTime>766</TotalTime>
  <Words>1346</Words>
  <Application>Microsoft Macintosh PowerPoint</Application>
  <PresentationFormat>Широкоэкранный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MS Shell Dlg 2</vt:lpstr>
      <vt:lpstr>Wingdings</vt:lpstr>
      <vt:lpstr>Wingdings 3</vt:lpstr>
      <vt:lpstr>Мэдисон</vt:lpstr>
      <vt:lpstr>Существует ли популизм? Переосмысляя «политологическую моду»</vt:lpstr>
      <vt:lpstr>Вводные тезисы</vt:lpstr>
      <vt:lpstr>Презентация PowerPoint</vt:lpstr>
      <vt:lpstr>Подходы</vt:lpstr>
      <vt:lpstr>Проблемы</vt:lpstr>
      <vt:lpstr>Решения?</vt:lpstr>
      <vt:lpstr>Выводы: так всё-таки, можно ли решить проблемы в изучении популизма? Есть ли он?!</vt:lpstr>
      <vt:lpstr>Основная рекомендуемая литература (посвящённая именно дискуссии о валидности популизма как концепта и разнообразии подходов):</vt:lpstr>
      <vt:lpstr>Спасибо за внимание!  Вопросы и замечания сюда: petroskolkov@yandex.ru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Популизм как объект сравнительного анализа</dc:title>
  <dc:creator>Beuningen Johann</dc:creator>
  <cp:lastModifiedBy>Petr Oskolkov</cp:lastModifiedBy>
  <cp:revision>40</cp:revision>
  <dcterms:created xsi:type="dcterms:W3CDTF">2019-10-20T13:17:18Z</dcterms:created>
  <dcterms:modified xsi:type="dcterms:W3CDTF">2022-09-12T01:54:40Z</dcterms:modified>
</cp:coreProperties>
</file>