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4" r:id="rId1"/>
  </p:sldMasterIdLst>
  <p:notesMasterIdLst>
    <p:notesMasterId r:id="rId13"/>
  </p:notesMasterIdLst>
  <p:sldIdLst>
    <p:sldId id="256" r:id="rId2"/>
    <p:sldId id="302" r:id="rId3"/>
    <p:sldId id="329" r:id="rId4"/>
    <p:sldId id="328" r:id="rId5"/>
    <p:sldId id="330" r:id="rId6"/>
    <p:sldId id="331" r:id="rId7"/>
    <p:sldId id="332" r:id="rId8"/>
    <p:sldId id="333" r:id="rId9"/>
    <p:sldId id="334" r:id="rId10"/>
    <p:sldId id="335" r:id="rId11"/>
    <p:sldId id="33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7C2FBB"/>
    <a:srgbClr val="FF00FF"/>
    <a:srgbClr val="0080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576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&#1055;&#1059;&#1041;&#1051;&#1048;&#1050;&#1040;&#1062;&#1048;&#1048;_&#1058;&#1077;&#1082;&#1089;&#1090;&#1099;\2022\&#1043;&#1083;&#1072;&#1074;&#1072;_&#1076;&#1077;&#1079;&#1080;&#1085;&#1090;&#1077;&#1075;&#1088;&#1072;&#1094;&#1080;&#1103;_&#1041;\&#1061;&#1077;&#1088;&#1092;&#1080;&#1085;&#1076;&#1072;&#1083;&#1100;_&#1087;&#1088;&#1080;&#1084;&#1077;&#1088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&#1055;&#1059;&#1041;&#1051;&#1048;&#1050;&#1040;&#1062;&#1048;&#1048;_&#1058;&#1077;&#1082;&#1089;&#1090;&#1099;\2022\&#1043;&#1083;&#1072;&#1074;&#1072;_&#1076;&#1077;&#1079;&#1080;&#1085;&#1090;&#1077;&#1075;&#1088;&#1072;&#1094;&#1080;&#1103;_&#1041;\&#1061;&#1077;&#1088;&#1092;&#1080;&#1085;&#1076;&#1072;&#1083;&#1100;_&#1087;&#1088;&#1080;&#1084;&#1077;&#1088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&#1055;&#1059;&#1041;&#1051;&#1048;&#1050;&#1040;&#1062;&#1048;&#1048;_&#1058;&#1077;&#1082;&#1089;&#1090;&#1099;\2022\&#1043;&#1083;&#1072;&#1074;&#1072;_&#1076;&#1077;&#1079;&#1080;&#1085;&#1090;&#1077;&#1075;&#1088;&#1072;&#1094;&#1080;&#1103;_&#1041;\&#1061;&#1077;&#1088;&#1092;&#1080;&#1085;&#1076;&#1072;&#1083;&#1100;_&#1087;&#1088;&#1080;&#1084;&#1077;&#1088;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&#1055;&#1059;&#1041;&#1051;&#1048;&#1050;&#1040;&#1062;&#1048;&#1048;_&#1058;&#1077;&#1082;&#1089;&#1090;&#1099;\2022\&#1043;&#1083;&#1072;&#1074;&#1072;_&#1076;&#1077;&#1079;&#1080;&#1085;&#1090;&#1077;&#1075;&#1088;&#1072;&#1094;&#1080;&#1103;_&#1041;\&#1057;&#1090;&#1072;&#1090;&#1080;&#1089;&#1090;&#1080;&#1082;&#1072;\&#1055;&#1088;&#1086;&#1076;&#1091;&#1082;&#1090;_&#1082;&#1086;&#1085;&#1094;&#1077;&#1085;&#1090;&#1088;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2F1-4EFD-B2B9-88B1985540B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2F1-4EFD-B2B9-88B1985540B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2F1-4EFD-B2B9-88B1985540B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2F1-4EFD-B2B9-88B1985540B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E2F1-4EFD-B2B9-88B1985540B8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E2F1-4EFD-B2B9-88B1985540B8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E2F1-4EFD-B2B9-88B1985540B8}"/>
              </c:ext>
            </c:extLst>
          </c:dPt>
          <c:dPt>
            <c:idx val="7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E2F1-4EFD-B2B9-88B1985540B8}"/>
              </c:ext>
            </c:extLst>
          </c:dPt>
          <c:dPt>
            <c:idx val="8"/>
            <c:bubble3D val="0"/>
            <c:spPr>
              <a:solidFill>
                <a:schemeClr val="accent5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E2F1-4EFD-B2B9-88B1985540B8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E2F1-4EFD-B2B9-88B1985540B8}"/>
              </c:ext>
            </c:extLst>
          </c:dPt>
          <c:cat>
            <c:strRef>
              <c:f>Лист2!$A$1:$A$10</c:f>
              <c:strCache>
                <c:ptCount val="10"/>
                <c:pt idx="0">
                  <c:v>компания 1</c:v>
                </c:pt>
                <c:pt idx="1">
                  <c:v>компания 2</c:v>
                </c:pt>
                <c:pt idx="2">
                  <c:v>компания 3</c:v>
                </c:pt>
                <c:pt idx="3">
                  <c:v>компания 4</c:v>
                </c:pt>
                <c:pt idx="4">
                  <c:v>компания 5</c:v>
                </c:pt>
                <c:pt idx="5">
                  <c:v>компания 6</c:v>
                </c:pt>
                <c:pt idx="6">
                  <c:v>компания 7</c:v>
                </c:pt>
                <c:pt idx="7">
                  <c:v>компания 8</c:v>
                </c:pt>
                <c:pt idx="8">
                  <c:v>компания 9</c:v>
                </c:pt>
                <c:pt idx="9">
                  <c:v>компания 10 </c:v>
                </c:pt>
              </c:strCache>
            </c:strRef>
          </c:cat>
          <c:val>
            <c:numRef>
              <c:f>Лист2!$B$1:$B$10</c:f>
              <c:numCache>
                <c:formatCode>General</c:formatCode>
                <c:ptCount val="10"/>
                <c:pt idx="0">
                  <c:v>45</c:v>
                </c:pt>
                <c:pt idx="1">
                  <c:v>38</c:v>
                </c:pt>
                <c:pt idx="2">
                  <c:v>27</c:v>
                </c:pt>
                <c:pt idx="3">
                  <c:v>26</c:v>
                </c:pt>
                <c:pt idx="4">
                  <c:v>24</c:v>
                </c:pt>
                <c:pt idx="5">
                  <c:v>18</c:v>
                </c:pt>
                <c:pt idx="6">
                  <c:v>11</c:v>
                </c:pt>
                <c:pt idx="7">
                  <c:v>6</c:v>
                </c:pt>
                <c:pt idx="8">
                  <c:v>4</c:v>
                </c:pt>
                <c:pt idx="9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E2F1-4EFD-B2B9-88B1985540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9B3-4697-950C-42C3C7A66C3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9B3-4697-950C-42C3C7A66C3E}"/>
              </c:ext>
            </c:extLst>
          </c:dPt>
          <c:dPt>
            <c:idx val="2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9B3-4697-950C-42C3C7A66C3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9B3-4697-950C-42C3C7A66C3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49B3-4697-950C-42C3C7A66C3E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49B3-4697-950C-42C3C7A66C3E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49B3-4697-950C-42C3C7A66C3E}"/>
              </c:ext>
            </c:extLst>
          </c:dPt>
          <c:dPt>
            <c:idx val="7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49B3-4697-950C-42C3C7A66C3E}"/>
              </c:ext>
            </c:extLst>
          </c:dPt>
          <c:dPt>
            <c:idx val="8"/>
            <c:bubble3D val="0"/>
            <c:spPr>
              <a:solidFill>
                <a:schemeClr val="accent5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49B3-4697-950C-42C3C7A66C3E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49B3-4697-950C-42C3C7A66C3E}"/>
              </c:ext>
            </c:extLst>
          </c:dPt>
          <c:cat>
            <c:strRef>
              <c:f>Лист2!$A$1:$A$10</c:f>
              <c:strCache>
                <c:ptCount val="10"/>
                <c:pt idx="0">
                  <c:v>компания 1</c:v>
                </c:pt>
                <c:pt idx="1">
                  <c:v>компания 2</c:v>
                </c:pt>
                <c:pt idx="2">
                  <c:v>компания 3</c:v>
                </c:pt>
                <c:pt idx="3">
                  <c:v>компания 4</c:v>
                </c:pt>
                <c:pt idx="4">
                  <c:v>компания 5</c:v>
                </c:pt>
                <c:pt idx="5">
                  <c:v>компания 6</c:v>
                </c:pt>
                <c:pt idx="6">
                  <c:v>компания 7</c:v>
                </c:pt>
                <c:pt idx="7">
                  <c:v>компания 8</c:v>
                </c:pt>
                <c:pt idx="8">
                  <c:v>компания 9</c:v>
                </c:pt>
                <c:pt idx="9">
                  <c:v>компания 10 </c:v>
                </c:pt>
              </c:strCache>
            </c:strRef>
          </c:cat>
          <c:val>
            <c:numRef>
              <c:f>Лист2!$B$1:$B$10</c:f>
              <c:numCache>
                <c:formatCode>General</c:formatCode>
                <c:ptCount val="10"/>
                <c:pt idx="0">
                  <c:v>45</c:v>
                </c:pt>
                <c:pt idx="1">
                  <c:v>38</c:v>
                </c:pt>
                <c:pt idx="2">
                  <c:v>27</c:v>
                </c:pt>
                <c:pt idx="3">
                  <c:v>26</c:v>
                </c:pt>
                <c:pt idx="4">
                  <c:v>24</c:v>
                </c:pt>
                <c:pt idx="5">
                  <c:v>18</c:v>
                </c:pt>
                <c:pt idx="6">
                  <c:v>11</c:v>
                </c:pt>
                <c:pt idx="7">
                  <c:v>6</c:v>
                </c:pt>
                <c:pt idx="8">
                  <c:v>4</c:v>
                </c:pt>
                <c:pt idx="9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49B3-4697-950C-42C3C7A66C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889077801672437E-2"/>
          <c:y val="3.0233251300440231E-2"/>
          <c:w val="0.56128105312330345"/>
          <c:h val="0.87312987550196397"/>
        </c:manualLayout>
      </c:layout>
      <c:lineChart>
        <c:grouping val="standard"/>
        <c:varyColors val="0"/>
        <c:ser>
          <c:idx val="0"/>
          <c:order val="0"/>
          <c:tx>
            <c:strRef>
              <c:f>Рус!$A$6</c:f>
              <c:strCache>
                <c:ptCount val="1"/>
                <c:pt idx="0">
                  <c:v>                                                            ВСЕ ТОВАРЫ</c:v>
                </c:pt>
              </c:strCache>
            </c:strRef>
          </c:tx>
          <c:spPr>
            <a:ln w="4445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strRef>
              <c:f>Рус!$B$5:$AA$5</c:f>
              <c:strCache>
                <c:ptCount val="26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</c:strCache>
            </c:strRef>
          </c:cat>
          <c:val>
            <c:numRef>
              <c:f>Рус!$B$6:$AA$6</c:f>
              <c:numCache>
                <c:formatCode>General</c:formatCode>
                <c:ptCount val="26"/>
                <c:pt idx="0">
                  <c:v>0.16327937070000001</c:v>
                </c:pt>
                <c:pt idx="1">
                  <c:v>0.15913246910000001</c:v>
                </c:pt>
                <c:pt idx="2">
                  <c:v>0.1596308041</c:v>
                </c:pt>
                <c:pt idx="3">
                  <c:v>0.16354635749999999</c:v>
                </c:pt>
                <c:pt idx="4">
                  <c:v>0.1606081989</c:v>
                </c:pt>
                <c:pt idx="5">
                  <c:v>0.1551670788</c:v>
                </c:pt>
                <c:pt idx="6">
                  <c:v>0.15373760149999999</c:v>
                </c:pt>
                <c:pt idx="7">
                  <c:v>0.14947861509999999</c:v>
                </c:pt>
                <c:pt idx="8">
                  <c:v>0.14664542289999999</c:v>
                </c:pt>
                <c:pt idx="9">
                  <c:v>0.14311155340000001</c:v>
                </c:pt>
                <c:pt idx="10">
                  <c:v>0.13839432199999999</c:v>
                </c:pt>
                <c:pt idx="11">
                  <c:v>0.13815542110000001</c:v>
                </c:pt>
                <c:pt idx="12">
                  <c:v>0.1392456484</c:v>
                </c:pt>
                <c:pt idx="13">
                  <c:v>0.13509876800000001</c:v>
                </c:pt>
                <c:pt idx="14">
                  <c:v>0.13921988160000001</c:v>
                </c:pt>
                <c:pt idx="15">
                  <c:v>0.1403746689</c:v>
                </c:pt>
                <c:pt idx="16">
                  <c:v>0.13661326839999999</c:v>
                </c:pt>
                <c:pt idx="17">
                  <c:v>0.13945277549999999</c:v>
                </c:pt>
                <c:pt idx="18">
                  <c:v>0.14227894320000001</c:v>
                </c:pt>
                <c:pt idx="19">
                  <c:v>0.1477342582</c:v>
                </c:pt>
                <c:pt idx="20">
                  <c:v>0.1600330167</c:v>
                </c:pt>
                <c:pt idx="21">
                  <c:v>0.1574646364</c:v>
                </c:pt>
                <c:pt idx="22">
                  <c:v>0.1531149188</c:v>
                </c:pt>
                <c:pt idx="23">
                  <c:v>0.15100379450000001</c:v>
                </c:pt>
                <c:pt idx="24">
                  <c:v>0.15360394490000001</c:v>
                </c:pt>
                <c:pt idx="25">
                  <c:v>0.16180101869999999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92F-46BD-966D-9B5B0AAD6F26}"/>
            </c:ext>
          </c:extLst>
        </c:ser>
        <c:ser>
          <c:idx val="3"/>
          <c:order val="1"/>
          <c:tx>
            <c:strRef>
              <c:f>Рус!$A$9</c:f>
              <c:strCache>
                <c:ptCount val="1"/>
                <c:pt idx="0">
                  <c:v> Сырьевые товары                                 (SITC 0+1+2+3+4+68)</c:v>
                </c:pt>
              </c:strCache>
            </c:strRef>
          </c:tx>
          <c:spPr>
            <a:ln w="38100" cap="rnd">
              <a:solidFill>
                <a:schemeClr val="tx1"/>
              </a:solidFill>
              <a:prstDash val="sysDot"/>
              <a:round/>
            </a:ln>
            <a:effectLst/>
          </c:spPr>
          <c:marker>
            <c:symbol val="none"/>
          </c:marker>
          <c:cat>
            <c:strRef>
              <c:f>Рус!$B$5:$AA$5</c:f>
              <c:strCache>
                <c:ptCount val="26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</c:strCache>
            </c:strRef>
          </c:cat>
          <c:val>
            <c:numRef>
              <c:f>Рус!$B$9:$AA$9</c:f>
              <c:numCache>
                <c:formatCode>General</c:formatCode>
                <c:ptCount val="26"/>
                <c:pt idx="0">
                  <c:v>0.1169501657</c:v>
                </c:pt>
                <c:pt idx="1">
                  <c:v>0.1131977212</c:v>
                </c:pt>
                <c:pt idx="2">
                  <c:v>0.1099215739</c:v>
                </c:pt>
                <c:pt idx="3">
                  <c:v>0.1141683616</c:v>
                </c:pt>
                <c:pt idx="4">
                  <c:v>0.10850526420000001</c:v>
                </c:pt>
                <c:pt idx="5">
                  <c:v>0.1062238553</c:v>
                </c:pt>
                <c:pt idx="6">
                  <c:v>0.10642595840000001</c:v>
                </c:pt>
                <c:pt idx="7">
                  <c:v>0.10437827</c:v>
                </c:pt>
                <c:pt idx="8">
                  <c:v>0.1039453118</c:v>
                </c:pt>
                <c:pt idx="9">
                  <c:v>0.10194129959999999</c:v>
                </c:pt>
                <c:pt idx="10">
                  <c:v>0.10347060719999999</c:v>
                </c:pt>
                <c:pt idx="11">
                  <c:v>0.101939866</c:v>
                </c:pt>
                <c:pt idx="12">
                  <c:v>0.1008162502</c:v>
                </c:pt>
                <c:pt idx="13">
                  <c:v>0.10255993720000001</c:v>
                </c:pt>
                <c:pt idx="14">
                  <c:v>9.8303965399999998E-2</c:v>
                </c:pt>
                <c:pt idx="15">
                  <c:v>9.9601806900000006E-2</c:v>
                </c:pt>
                <c:pt idx="16">
                  <c:v>0.1015586892</c:v>
                </c:pt>
                <c:pt idx="17">
                  <c:v>0.1035910879</c:v>
                </c:pt>
                <c:pt idx="18">
                  <c:v>0.1048567136</c:v>
                </c:pt>
                <c:pt idx="19">
                  <c:v>0.1055684465</c:v>
                </c:pt>
                <c:pt idx="20">
                  <c:v>0.10453894380000001</c:v>
                </c:pt>
                <c:pt idx="21">
                  <c:v>0.10420291700000001</c:v>
                </c:pt>
                <c:pt idx="22">
                  <c:v>0.1035809595</c:v>
                </c:pt>
                <c:pt idx="23">
                  <c:v>0.1058905782</c:v>
                </c:pt>
                <c:pt idx="24">
                  <c:v>0.1083210854</c:v>
                </c:pt>
                <c:pt idx="25">
                  <c:v>0.1108811079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92F-46BD-966D-9B5B0AAD6F26}"/>
            </c:ext>
          </c:extLst>
        </c:ser>
        <c:ser>
          <c:idx val="5"/>
          <c:order val="2"/>
          <c:tx>
            <c:strRef>
              <c:f>Рус!$A$11</c:f>
              <c:strCache>
                <c:ptCount val="1"/>
                <c:pt idx="0">
                  <c:v> Продовольственные товары  (SITC 0+1+22+4)</c:v>
                </c:pt>
              </c:strCache>
            </c:strRef>
          </c:tx>
          <c:spPr>
            <a:ln w="28575" cap="rnd">
              <a:solidFill>
                <a:schemeClr val="accent6">
                  <a:lumMod val="75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Рус!$B$5:$AA$5</c:f>
              <c:strCache>
                <c:ptCount val="26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</c:strCache>
            </c:strRef>
          </c:cat>
          <c:val>
            <c:numRef>
              <c:f>Рус!$B$11:$AA$11</c:f>
              <c:numCache>
                <c:formatCode>General</c:formatCode>
                <c:ptCount val="26"/>
                <c:pt idx="0">
                  <c:v>0.15924072349999999</c:v>
                </c:pt>
                <c:pt idx="1">
                  <c:v>0.1570158224</c:v>
                </c:pt>
                <c:pt idx="2">
                  <c:v>0.14954242470000001</c:v>
                </c:pt>
                <c:pt idx="3">
                  <c:v>0.15112738780000001</c:v>
                </c:pt>
                <c:pt idx="4">
                  <c:v>0.15215649519999999</c:v>
                </c:pt>
                <c:pt idx="5">
                  <c:v>0.1503652204</c:v>
                </c:pt>
                <c:pt idx="6">
                  <c:v>0.1477564398</c:v>
                </c:pt>
                <c:pt idx="7">
                  <c:v>0.14424701409999999</c:v>
                </c:pt>
                <c:pt idx="8">
                  <c:v>0.14354283740000001</c:v>
                </c:pt>
                <c:pt idx="9">
                  <c:v>0.13976954280000001</c:v>
                </c:pt>
                <c:pt idx="10">
                  <c:v>0.13414209220000001</c:v>
                </c:pt>
                <c:pt idx="11">
                  <c:v>0.1344476781</c:v>
                </c:pt>
                <c:pt idx="12">
                  <c:v>0.13477142389999999</c:v>
                </c:pt>
                <c:pt idx="13">
                  <c:v>0.13635043790000001</c:v>
                </c:pt>
                <c:pt idx="14">
                  <c:v>0.13300548249999999</c:v>
                </c:pt>
                <c:pt idx="15">
                  <c:v>0.13097585040000001</c:v>
                </c:pt>
                <c:pt idx="16">
                  <c:v>0.12941391350000001</c:v>
                </c:pt>
                <c:pt idx="17">
                  <c:v>0.129395754</c:v>
                </c:pt>
                <c:pt idx="18">
                  <c:v>0.12838875290000001</c:v>
                </c:pt>
                <c:pt idx="19">
                  <c:v>0.12726910850000001</c:v>
                </c:pt>
                <c:pt idx="20">
                  <c:v>0.12510109790000001</c:v>
                </c:pt>
                <c:pt idx="21">
                  <c:v>0.1248461681</c:v>
                </c:pt>
                <c:pt idx="22">
                  <c:v>0.1224007122</c:v>
                </c:pt>
                <c:pt idx="23">
                  <c:v>0.1206329787</c:v>
                </c:pt>
                <c:pt idx="24">
                  <c:v>0.1187676956</c:v>
                </c:pt>
                <c:pt idx="25">
                  <c:v>0.1210002159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92F-46BD-966D-9B5B0AAD6F26}"/>
            </c:ext>
          </c:extLst>
        </c:ser>
        <c:ser>
          <c:idx val="16"/>
          <c:order val="3"/>
          <c:tx>
            <c:strRef>
              <c:f>Рус!$A$22</c:f>
              <c:strCache>
                <c:ptCount val="1"/>
                <c:pt idx="0">
                  <c:v> Химические вещества             (SITC 5)</c:v>
                </c:pt>
              </c:strCache>
            </c:strRef>
          </c:tx>
          <c:spPr>
            <a:ln w="28575" cap="rnd" cmpd="sng">
              <a:solidFill>
                <a:schemeClr val="accent1"/>
              </a:solidFill>
              <a:prstDash val="dash"/>
              <a:round/>
            </a:ln>
            <a:effectLst/>
          </c:spPr>
          <c:marker>
            <c:symbol val="none"/>
          </c:marker>
          <c:cat>
            <c:strRef>
              <c:f>Рус!$B$5:$AA$5</c:f>
              <c:strCache>
                <c:ptCount val="26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</c:strCache>
            </c:strRef>
          </c:cat>
          <c:val>
            <c:numRef>
              <c:f>Рус!$B$22:$AA$22</c:f>
              <c:numCache>
                <c:formatCode>General</c:formatCode>
                <c:ptCount val="26"/>
                <c:pt idx="0">
                  <c:v>0.20378015129999999</c:v>
                </c:pt>
                <c:pt idx="1">
                  <c:v>0.20017187610000001</c:v>
                </c:pt>
                <c:pt idx="2">
                  <c:v>0.19897191440000001</c:v>
                </c:pt>
                <c:pt idx="3">
                  <c:v>0.20000072839999999</c:v>
                </c:pt>
                <c:pt idx="4">
                  <c:v>0.19876303779999999</c:v>
                </c:pt>
                <c:pt idx="5">
                  <c:v>0.19281877419999999</c:v>
                </c:pt>
                <c:pt idx="6">
                  <c:v>0.1931560105</c:v>
                </c:pt>
                <c:pt idx="7">
                  <c:v>0.1891605583</c:v>
                </c:pt>
                <c:pt idx="8">
                  <c:v>0.18618007950000001</c:v>
                </c:pt>
                <c:pt idx="9">
                  <c:v>0.18580343490000001</c:v>
                </c:pt>
                <c:pt idx="10">
                  <c:v>0.1787611442</c:v>
                </c:pt>
                <c:pt idx="11">
                  <c:v>0.18004137009999999</c:v>
                </c:pt>
                <c:pt idx="12">
                  <c:v>0.1770936434</c:v>
                </c:pt>
                <c:pt idx="13">
                  <c:v>0.17265518669999999</c:v>
                </c:pt>
                <c:pt idx="14">
                  <c:v>0.17730907260000001</c:v>
                </c:pt>
                <c:pt idx="15">
                  <c:v>0.168120084</c:v>
                </c:pt>
                <c:pt idx="16">
                  <c:v>0.1620308456</c:v>
                </c:pt>
                <c:pt idx="17">
                  <c:v>0.16120395209999999</c:v>
                </c:pt>
                <c:pt idx="18">
                  <c:v>0.1617194307</c:v>
                </c:pt>
                <c:pt idx="19">
                  <c:v>0.1636510206</c:v>
                </c:pt>
                <c:pt idx="20">
                  <c:v>0.16746266230000001</c:v>
                </c:pt>
                <c:pt idx="21">
                  <c:v>0.16719567460000001</c:v>
                </c:pt>
                <c:pt idx="22">
                  <c:v>0.16556414420000001</c:v>
                </c:pt>
                <c:pt idx="23">
                  <c:v>0.1636442206</c:v>
                </c:pt>
                <c:pt idx="24">
                  <c:v>0.16454934700000001</c:v>
                </c:pt>
                <c:pt idx="25">
                  <c:v>0.16573053569999999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92F-46BD-966D-9B5B0AAD6F26}"/>
            </c:ext>
          </c:extLst>
        </c:ser>
        <c:ser>
          <c:idx val="18"/>
          <c:order val="4"/>
          <c:tx>
            <c:strRef>
              <c:f>Рус!$A$24</c:f>
              <c:strCache>
                <c:ptCount val="1"/>
                <c:pt idx="0">
                  <c:v> Электронные приборы и компоненты (SITC 751+752 +761+762+763+775)</c:v>
                </c:pt>
              </c:strCache>
            </c:strRef>
          </c:tx>
          <c:spPr>
            <a:ln w="28575" cap="rnd">
              <a:solidFill>
                <a:schemeClr val="bg1">
                  <a:lumMod val="50000"/>
                </a:schemeClr>
              </a:solidFill>
              <a:prstDash val="dash"/>
              <a:round/>
            </a:ln>
            <a:effectLst/>
          </c:spPr>
          <c:marker>
            <c:symbol val="none"/>
          </c:marker>
          <c:cat>
            <c:strRef>
              <c:f>Рус!$B$5:$AA$5</c:f>
              <c:strCache>
                <c:ptCount val="26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</c:strCache>
            </c:strRef>
          </c:cat>
          <c:val>
            <c:numRef>
              <c:f>Рус!$B$24:$AA$24</c:f>
              <c:numCache>
                <c:formatCode>General</c:formatCode>
                <c:ptCount val="26"/>
                <c:pt idx="0">
                  <c:v>0.20799997049999999</c:v>
                </c:pt>
                <c:pt idx="1">
                  <c:v>0.2007706189</c:v>
                </c:pt>
                <c:pt idx="2">
                  <c:v>0.19876294550000001</c:v>
                </c:pt>
                <c:pt idx="3">
                  <c:v>0.19252033909999999</c:v>
                </c:pt>
                <c:pt idx="4">
                  <c:v>0.1893991203</c:v>
                </c:pt>
                <c:pt idx="5">
                  <c:v>0.18943058900000001</c:v>
                </c:pt>
                <c:pt idx="6">
                  <c:v>0.1865933685</c:v>
                </c:pt>
                <c:pt idx="7">
                  <c:v>0.1870187358</c:v>
                </c:pt>
                <c:pt idx="8">
                  <c:v>0.2108538439</c:v>
                </c:pt>
                <c:pt idx="9">
                  <c:v>0.2303634242</c:v>
                </c:pt>
                <c:pt idx="10">
                  <c:v>0.25668360579999999</c:v>
                </c:pt>
                <c:pt idx="11">
                  <c:v>0.27490664500000001</c:v>
                </c:pt>
                <c:pt idx="12">
                  <c:v>0.30014857020000002</c:v>
                </c:pt>
                <c:pt idx="13">
                  <c:v>0.3131207527</c:v>
                </c:pt>
                <c:pt idx="14">
                  <c:v>0.33085724239999997</c:v>
                </c:pt>
                <c:pt idx="15">
                  <c:v>0.3600516184</c:v>
                </c:pt>
                <c:pt idx="16">
                  <c:v>0.36740323809999997</c:v>
                </c:pt>
                <c:pt idx="17">
                  <c:v>0.37714641129999998</c:v>
                </c:pt>
                <c:pt idx="18">
                  <c:v>0.3895349588</c:v>
                </c:pt>
                <c:pt idx="19">
                  <c:v>0.38654269349999998</c:v>
                </c:pt>
                <c:pt idx="20">
                  <c:v>0.376780385</c:v>
                </c:pt>
                <c:pt idx="21">
                  <c:v>0.36359785259999999</c:v>
                </c:pt>
                <c:pt idx="22">
                  <c:v>0.36467192650000002</c:v>
                </c:pt>
                <c:pt idx="23">
                  <c:v>0.3648880947</c:v>
                </c:pt>
                <c:pt idx="24">
                  <c:v>0.36482124129999999</c:v>
                </c:pt>
                <c:pt idx="25">
                  <c:v>0.38887640270000001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E92F-46BD-966D-9B5B0AAD6F26}"/>
            </c:ext>
          </c:extLst>
        </c:ser>
        <c:ser>
          <c:idx val="19"/>
          <c:order val="5"/>
          <c:tx>
            <c:strRef>
              <c:f>Рус!$A$25</c:f>
              <c:strCache>
                <c:ptCount val="1"/>
                <c:pt idx="0">
                  <c:v> Детали электрических и электронных приборов (SITC 759+764+772+776)</c:v>
                </c:pt>
              </c:strCache>
            </c:strRef>
          </c:tx>
          <c:spPr>
            <a:ln w="28575" cap="rnd">
              <a:solidFill>
                <a:schemeClr val="bg1">
                  <a:lumMod val="65000"/>
                  <a:alpha val="95000"/>
                </a:schemeClr>
              </a:solidFill>
              <a:prstDash val="solid"/>
              <a:round/>
            </a:ln>
            <a:effectLst/>
          </c:spPr>
          <c:marker>
            <c:symbol val="triangle"/>
            <c:size val="5"/>
            <c:spPr>
              <a:solidFill>
                <a:schemeClr val="bg1"/>
              </a:solidFill>
              <a:ln w="9525">
                <a:solidFill>
                  <a:schemeClr val="tx1"/>
                </a:solidFill>
              </a:ln>
              <a:effectLst/>
            </c:spPr>
          </c:marker>
          <c:cat>
            <c:strRef>
              <c:f>Рус!$B$5:$AA$5</c:f>
              <c:strCache>
                <c:ptCount val="26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</c:strCache>
            </c:strRef>
          </c:cat>
          <c:val>
            <c:numRef>
              <c:f>Рус!$B$25:$AA$25</c:f>
              <c:numCache>
                <c:formatCode>General</c:formatCode>
                <c:ptCount val="26"/>
                <c:pt idx="0">
                  <c:v>0.24671544109999999</c:v>
                </c:pt>
                <c:pt idx="1">
                  <c:v>0.23062275569999999</c:v>
                </c:pt>
                <c:pt idx="2">
                  <c:v>0.22500817570000001</c:v>
                </c:pt>
                <c:pt idx="3">
                  <c:v>0.211043864</c:v>
                </c:pt>
                <c:pt idx="4">
                  <c:v>0.21017843880000001</c:v>
                </c:pt>
                <c:pt idx="5">
                  <c:v>0.2109049113</c:v>
                </c:pt>
                <c:pt idx="6">
                  <c:v>0.2003439857</c:v>
                </c:pt>
                <c:pt idx="7">
                  <c:v>0.19483664440000001</c:v>
                </c:pt>
                <c:pt idx="8">
                  <c:v>0.19635823320000001</c:v>
                </c:pt>
                <c:pt idx="9">
                  <c:v>0.1981720699</c:v>
                </c:pt>
                <c:pt idx="10">
                  <c:v>0.20007703160000001</c:v>
                </c:pt>
                <c:pt idx="11">
                  <c:v>0.20647094120000001</c:v>
                </c:pt>
                <c:pt idx="12">
                  <c:v>0.21657872119999999</c:v>
                </c:pt>
                <c:pt idx="13">
                  <c:v>0.2225408378</c:v>
                </c:pt>
                <c:pt idx="14">
                  <c:v>0.230047856</c:v>
                </c:pt>
                <c:pt idx="15">
                  <c:v>0.23924642060000001</c:v>
                </c:pt>
                <c:pt idx="16">
                  <c:v>0.2452623968</c:v>
                </c:pt>
                <c:pt idx="17">
                  <c:v>0.2588998542</c:v>
                </c:pt>
                <c:pt idx="18">
                  <c:v>0.2727639362</c:v>
                </c:pt>
                <c:pt idx="19">
                  <c:v>0.27211390590000001</c:v>
                </c:pt>
                <c:pt idx="20">
                  <c:v>0.28570189579999999</c:v>
                </c:pt>
                <c:pt idx="21">
                  <c:v>0.27675026660000002</c:v>
                </c:pt>
                <c:pt idx="22">
                  <c:v>0.2713528368</c:v>
                </c:pt>
                <c:pt idx="23">
                  <c:v>0.27626779429999998</c:v>
                </c:pt>
                <c:pt idx="24">
                  <c:v>0.27625754720000001</c:v>
                </c:pt>
                <c:pt idx="25">
                  <c:v>0.27896173219999998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E92F-46BD-966D-9B5B0AAD6F26}"/>
            </c:ext>
          </c:extLst>
        </c:ser>
        <c:ser>
          <c:idx val="21"/>
          <c:order val="6"/>
          <c:tx>
            <c:strRef>
              <c:f>Рус!$A$27</c:f>
              <c:strCache>
                <c:ptCount val="1"/>
                <c:pt idx="0">
                  <c:v> Прочие промышленные товары (SITC 6+8, кроме 667 и 68)</c:v>
                </c:pt>
              </c:strCache>
            </c:strRef>
          </c:tx>
          <c:spPr>
            <a:ln w="28575" cap="rnd" cmpd="sng">
              <a:solidFill>
                <a:schemeClr val="bg1">
                  <a:lumMod val="65000"/>
                </a:schemeClr>
              </a:solidFill>
              <a:prstDash val="solid"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tx1"/>
                </a:solidFill>
              </a:ln>
              <a:effectLst/>
            </c:spPr>
          </c:marker>
          <c:cat>
            <c:strRef>
              <c:f>Рус!$B$5:$AA$5</c:f>
              <c:strCache>
                <c:ptCount val="26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</c:strCache>
            </c:strRef>
          </c:cat>
          <c:val>
            <c:numRef>
              <c:f>Рус!$B$27:$AA$27</c:f>
              <c:numCache>
                <c:formatCode>General</c:formatCode>
                <c:ptCount val="26"/>
                <c:pt idx="0">
                  <c:v>0.1585433249</c:v>
                </c:pt>
                <c:pt idx="1">
                  <c:v>0.1570999783</c:v>
                </c:pt>
                <c:pt idx="2">
                  <c:v>0.1571930755</c:v>
                </c:pt>
                <c:pt idx="3">
                  <c:v>0.1574426344</c:v>
                </c:pt>
                <c:pt idx="4">
                  <c:v>0.15636724169999999</c:v>
                </c:pt>
                <c:pt idx="5">
                  <c:v>0.1591201709</c:v>
                </c:pt>
                <c:pt idx="6">
                  <c:v>0.15828988520000001</c:v>
                </c:pt>
                <c:pt idx="7">
                  <c:v>0.1577281167</c:v>
                </c:pt>
                <c:pt idx="8">
                  <c:v>0.1575483563</c:v>
                </c:pt>
                <c:pt idx="9">
                  <c:v>0.1583278474</c:v>
                </c:pt>
                <c:pt idx="10">
                  <c:v>0.16463581820000001</c:v>
                </c:pt>
                <c:pt idx="11">
                  <c:v>0.1738408836</c:v>
                </c:pt>
                <c:pt idx="12">
                  <c:v>0.1799298426</c:v>
                </c:pt>
                <c:pt idx="13">
                  <c:v>0.18408193110000001</c:v>
                </c:pt>
                <c:pt idx="14">
                  <c:v>0.18741116769999999</c:v>
                </c:pt>
                <c:pt idx="15">
                  <c:v>0.19888792320000001</c:v>
                </c:pt>
                <c:pt idx="16">
                  <c:v>0.20567389019999999</c:v>
                </c:pt>
                <c:pt idx="17">
                  <c:v>0.2221092096</c:v>
                </c:pt>
                <c:pt idx="18">
                  <c:v>0.23073736240000001</c:v>
                </c:pt>
                <c:pt idx="19">
                  <c:v>0.23822752280000001</c:v>
                </c:pt>
                <c:pt idx="20">
                  <c:v>0.246690888</c:v>
                </c:pt>
                <c:pt idx="21">
                  <c:v>0.23214634200000001</c:v>
                </c:pt>
                <c:pt idx="22">
                  <c:v>0.2263224113</c:v>
                </c:pt>
                <c:pt idx="23">
                  <c:v>0.22346679259999999</c:v>
                </c:pt>
                <c:pt idx="24">
                  <c:v>0.22947264919999999</c:v>
                </c:pt>
                <c:pt idx="25">
                  <c:v>0.2474166696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E92F-46BD-966D-9B5B0AAD6F26}"/>
            </c:ext>
          </c:extLst>
        </c:ser>
        <c:ser>
          <c:idx val="23"/>
          <c:order val="7"/>
          <c:tx>
            <c:strRef>
              <c:f>Рус!$A$29</c:f>
              <c:strCache>
                <c:ptCount val="1"/>
                <c:pt idx="0">
                  <c:v> Текстильные волокна, пряжа, ткани и одежда (SITC 26+65+84)</c:v>
                </c:pt>
              </c:strCache>
            </c:strRef>
          </c:tx>
          <c:spPr>
            <a:ln w="28575" cap="rnd">
              <a:solidFill>
                <a:schemeClr val="tx1"/>
              </a:solidFill>
              <a:prstDash val="lgDash"/>
              <a:round/>
            </a:ln>
            <a:effectLst/>
          </c:spPr>
          <c:marker>
            <c:symbol val="none"/>
          </c:marker>
          <c:cat>
            <c:strRef>
              <c:f>Рус!$B$5:$AA$5</c:f>
              <c:strCache>
                <c:ptCount val="26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</c:strCache>
            </c:strRef>
          </c:cat>
          <c:val>
            <c:numRef>
              <c:f>Рус!$B$29:$AA$29</c:f>
              <c:numCache>
                <c:formatCode>General</c:formatCode>
                <c:ptCount val="26"/>
                <c:pt idx="0">
                  <c:v>0.15919357210000001</c:v>
                </c:pt>
                <c:pt idx="1">
                  <c:v>0.1558917487</c:v>
                </c:pt>
                <c:pt idx="2">
                  <c:v>0.15929767910000001</c:v>
                </c:pt>
                <c:pt idx="3">
                  <c:v>0.1556664851</c:v>
                </c:pt>
                <c:pt idx="4">
                  <c:v>0.15427186400000001</c:v>
                </c:pt>
                <c:pt idx="5">
                  <c:v>0.1632297171</c:v>
                </c:pt>
                <c:pt idx="6">
                  <c:v>0.16556981109999999</c:v>
                </c:pt>
                <c:pt idx="7">
                  <c:v>0.1718006225</c:v>
                </c:pt>
                <c:pt idx="8">
                  <c:v>0.1829379179</c:v>
                </c:pt>
                <c:pt idx="9">
                  <c:v>0.19018900890000001</c:v>
                </c:pt>
                <c:pt idx="10">
                  <c:v>0.20977754770000001</c:v>
                </c:pt>
                <c:pt idx="11">
                  <c:v>0.2345235322</c:v>
                </c:pt>
                <c:pt idx="12">
                  <c:v>0.24892102620000001</c:v>
                </c:pt>
                <c:pt idx="13">
                  <c:v>0.25789547619999997</c:v>
                </c:pt>
                <c:pt idx="14">
                  <c:v>0.26687943089999999</c:v>
                </c:pt>
                <c:pt idx="15">
                  <c:v>0.28878303100000002</c:v>
                </c:pt>
                <c:pt idx="16">
                  <c:v>0.29518891629999999</c:v>
                </c:pt>
                <c:pt idx="17">
                  <c:v>0.30947375399999999</c:v>
                </c:pt>
                <c:pt idx="18">
                  <c:v>0.32075080020000002</c:v>
                </c:pt>
                <c:pt idx="19">
                  <c:v>0.32605465750000001</c:v>
                </c:pt>
                <c:pt idx="20">
                  <c:v>0.33260312460000002</c:v>
                </c:pt>
                <c:pt idx="21">
                  <c:v>0.31782938960000001</c:v>
                </c:pt>
                <c:pt idx="22">
                  <c:v>0.30978707709999997</c:v>
                </c:pt>
                <c:pt idx="23">
                  <c:v>0.30324207469999997</c:v>
                </c:pt>
                <c:pt idx="24">
                  <c:v>0.30130153879999999</c:v>
                </c:pt>
                <c:pt idx="25">
                  <c:v>0.33705276560000003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E92F-46BD-966D-9B5B0AAD6F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9995808"/>
        <c:axId val="329998432"/>
      </c:lineChart>
      <c:catAx>
        <c:axId val="329995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29998432"/>
        <c:crosses val="autoZero"/>
        <c:auto val="1"/>
        <c:lblAlgn val="ctr"/>
        <c:lblOffset val="100"/>
        <c:noMultiLvlLbl val="0"/>
      </c:catAx>
      <c:valAx>
        <c:axId val="329998432"/>
        <c:scaling>
          <c:orientation val="minMax"/>
          <c:max val="0.45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299958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4631331946723591"/>
          <c:y val="2.9048780070003947E-2"/>
          <c:w val="0.33713751750716225"/>
          <c:h val="0.95284749304814065"/>
        </c:manualLayout>
      </c:layout>
      <c:overlay val="0"/>
      <c:spPr>
        <a:noFill/>
        <a:ln>
          <a:solidFill>
            <a:schemeClr val="tx1">
              <a:alpha val="87000"/>
            </a:schemeClr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>
            <a:extLst>
              <a:ext uri="{FF2B5EF4-FFF2-40B4-BE49-F238E27FC236}">
                <a16:creationId xmlns:a16="http://schemas.microsoft.com/office/drawing/2014/main" id="{9C416A76-5FC8-475E-BE1C-927EA46C649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7699" name="Rectangle 3">
            <a:extLst>
              <a:ext uri="{FF2B5EF4-FFF2-40B4-BE49-F238E27FC236}">
                <a16:creationId xmlns:a16="http://schemas.microsoft.com/office/drawing/2014/main" id="{E8055A01-E51E-41A2-A71E-93E1950702FC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7701" name="Rectangle 5">
            <a:extLst>
              <a:ext uri="{FF2B5EF4-FFF2-40B4-BE49-F238E27FC236}">
                <a16:creationId xmlns:a16="http://schemas.microsoft.com/office/drawing/2014/main" id="{C948AD82-4D8E-4F39-98CF-9EBC1BC77947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157702" name="Rectangle 6">
            <a:extLst>
              <a:ext uri="{FF2B5EF4-FFF2-40B4-BE49-F238E27FC236}">
                <a16:creationId xmlns:a16="http://schemas.microsoft.com/office/drawing/2014/main" id="{F1A7CB06-CE1C-48A4-93A7-59E841A2980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7703" name="Rectangle 7">
            <a:extLst>
              <a:ext uri="{FF2B5EF4-FFF2-40B4-BE49-F238E27FC236}">
                <a16:creationId xmlns:a16="http://schemas.microsoft.com/office/drawing/2014/main" id="{BEC2A404-A6D8-443A-B684-35572415D4D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4BAFE6B-0F8E-4F0E-9CB7-678C6380EB6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882121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8080" y="1828800"/>
            <a:ext cx="990599" cy="22865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08" y="3264408"/>
            <a:ext cx="3859795" cy="22866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pPr>
              <a:defRPr/>
            </a:pPr>
            <a:fld id="{7F09A504-C3D0-4DD4-B959-C29A75A01A51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02790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C7C750CA-28C3-4ADA-BEBC-4EF9A6FF20B3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44613036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C7C750CA-28C3-4ADA-BEBC-4EF9A6FF20B3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44914559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647430" y="651690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069418" y="2900292"/>
            <a:ext cx="61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C7C750CA-28C3-4ADA-BEBC-4EF9A6FF20B3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65450619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C7C750CA-28C3-4ADA-BEBC-4EF9A6FF20B3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96864298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C7C750CA-28C3-4ADA-BEBC-4EF9A6FF20B3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19757068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C7C750CA-28C3-4ADA-BEBC-4EF9A6FF20B3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09604742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1301" y="6387910"/>
            <a:ext cx="990599" cy="228659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6133" y="6387910"/>
            <a:ext cx="3859795" cy="22866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44A91426-4AF1-414D-9C21-9FBA91C3C2C5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605993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2042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14867" y="402165"/>
            <a:ext cx="46105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99309" y="1765596"/>
            <a:ext cx="5995993" cy="3326809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 anchor="ctr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8546" y="6365498"/>
            <a:ext cx="3859795" cy="22866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6754CDFC-3877-44F0-A786-3FF2A166B8D7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51114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pPr>
              <a:defRPr/>
            </a:pPr>
            <a:fld id="{5501AF41-ABDB-4626-B522-422676ABA90D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5326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pPr>
              <a:defRPr/>
            </a:pPr>
            <a:fld id="{85791C46-D495-4C37-9A97-442F2DB751F0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97140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pPr>
              <a:defRPr/>
            </a:pPr>
            <a:fld id="{91CE6C21-72F6-44CF-82F9-26FC43C5CAD5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90410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pPr>
              <a:defRPr/>
            </a:pPr>
            <a:fld id="{0402536D-BB71-4A3B-A931-8C5C615B078A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43096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pPr>
              <a:defRPr/>
            </a:pPr>
            <a:fld id="{1475815E-B48B-4FC9-8E38-BCCD1C7FA746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03475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44346D4F-7299-46E4-9C63-CAD0C6A99441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18992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D30301C4-FDB7-4B7E-A853-0B2C64579117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05109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A08C10CE-C346-413E-95B4-5466BE3DECB6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85439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" name="Rectangle 2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7C750CA-28C3-4ADA-BEBC-4EF9A6FF20B3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15225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76" r:id="rId2"/>
    <p:sldLayoutId id="2147483877" r:id="rId3"/>
    <p:sldLayoutId id="2147483878" r:id="rId4"/>
    <p:sldLayoutId id="2147483879" r:id="rId5"/>
    <p:sldLayoutId id="2147483880" r:id="rId6"/>
    <p:sldLayoutId id="2147483881" r:id="rId7"/>
    <p:sldLayoutId id="2147483882" r:id="rId8"/>
    <p:sldLayoutId id="2147483883" r:id="rId9"/>
    <p:sldLayoutId id="2147483884" r:id="rId10"/>
    <p:sldLayoutId id="2147483885" r:id="rId11"/>
    <p:sldLayoutId id="2147483886" r:id="rId12"/>
    <p:sldLayoutId id="2147483887" r:id="rId13"/>
    <p:sldLayoutId id="2147483888" r:id="rId14"/>
    <p:sldLayoutId id="2147483889" r:id="rId15"/>
    <p:sldLayoutId id="2147483890" r:id="rId16"/>
    <p:sldLayoutId id="2147483891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427984" y="548680"/>
            <a:ext cx="4609932" cy="3168352"/>
          </a:xfrm>
        </p:spPr>
        <p:txBody>
          <a:bodyPr/>
          <a:lstStyle/>
          <a:p>
            <a:r>
              <a:rPr lang="ru-RU" alt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Индекс </a:t>
            </a:r>
            <a:r>
              <a:rPr lang="ru-RU" alt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Герфиндаля-Хиршмана</a:t>
            </a:r>
            <a:br>
              <a:rPr lang="ru-RU" alt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alt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altLang="ru-RU" sz="3200" b="1" dirty="0"/>
            </a:br>
            <a:r>
              <a:rPr lang="ru-RU" altLang="ru-RU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измерить концентрацию?   </a:t>
            </a:r>
          </a:p>
        </p:txBody>
      </p:sp>
      <p:sp>
        <p:nvSpPr>
          <p:cNvPr id="4100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74A6427-5CFA-4658-AA47-C88BCBD7E9ED}" type="slidenum">
              <a:rPr lang="ru-RU" altLang="ru-RU" sz="1200" smtClean="0"/>
              <a:pPr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ru-RU" altLang="ru-RU" sz="1200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A5AE6EC2-85FC-4F90-82AA-F965BC37261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0" y="4509120"/>
            <a:ext cx="4465916" cy="1872208"/>
          </a:xfrm>
          <a:solidFill>
            <a:schemeClr val="accent3">
              <a:alpha val="0"/>
            </a:schemeClr>
          </a:solidFill>
        </p:spPr>
        <p:txBody>
          <a:bodyPr>
            <a:noAutofit/>
          </a:bodyPr>
          <a:lstStyle/>
          <a:p>
            <a:pPr marL="0" indent="0" algn="r">
              <a:buNone/>
              <a:defRPr/>
            </a:pPr>
            <a:r>
              <a:rPr lang="ru-RU" sz="2400" b="1" dirty="0">
                <a:solidFill>
                  <a:srgbClr val="7C2F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ЭКОНОМИЧЕСКИЙ </a:t>
            </a:r>
          </a:p>
          <a:p>
            <a:pPr marL="0" indent="0" algn="r">
              <a:buNone/>
              <a:defRPr/>
            </a:pPr>
            <a:r>
              <a:rPr lang="ru-RU" sz="2400" b="1" dirty="0">
                <a:solidFill>
                  <a:srgbClr val="7C2F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СЕМИНАР ИЕ РАН </a:t>
            </a:r>
          </a:p>
          <a:p>
            <a:pPr marL="0" indent="0" algn="r">
              <a:buNone/>
              <a:defRPr/>
            </a:pPr>
            <a:r>
              <a:rPr lang="ru-RU" sz="2400" b="1" dirty="0">
                <a:solidFill>
                  <a:srgbClr val="7C2F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им. </a:t>
            </a:r>
            <a:r>
              <a:rPr lang="ru-RU" sz="2400" b="1" dirty="0" err="1">
                <a:solidFill>
                  <a:srgbClr val="7C2F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Н.П.Шмелёва</a:t>
            </a:r>
            <a:r>
              <a:rPr lang="ru-RU" sz="2400" b="1" dirty="0">
                <a:solidFill>
                  <a:srgbClr val="7C2F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0" indent="0" algn="r">
              <a:buNone/>
              <a:defRPr/>
            </a:pPr>
            <a:r>
              <a:rPr lang="ru-RU" sz="2400" b="1" dirty="0">
                <a:solidFill>
                  <a:srgbClr val="7C2F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13.09.2022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1A9AC72-6EDE-3C37-31E2-568B09F64A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894744"/>
            <a:ext cx="3960440" cy="5643969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2E7AAD2A-43FF-8543-9390-9E0F7FBDA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440" y="764705"/>
            <a:ext cx="7411120" cy="1080119"/>
          </a:xfrm>
        </p:spPr>
        <p:txBody>
          <a:bodyPr/>
          <a:lstStyle/>
          <a:p>
            <a:r>
              <a:rPr lang="en-US" sz="2800" dirty="0">
                <a:effectLst/>
                <a:latin typeface="Arial" panose="020B0604020202020204" pitchFamily="34" charset="0"/>
              </a:rPr>
              <a:t>2021</a:t>
            </a:r>
            <a:r>
              <a:rPr lang="ru-RU" sz="2800" dirty="0">
                <a:effectLst/>
                <a:latin typeface="Arial" panose="020B0604020202020204" pitchFamily="34" charset="0"/>
              </a:rPr>
              <a:t>  </a:t>
            </a:r>
            <a:r>
              <a:rPr lang="en-US" sz="2800" dirty="0">
                <a:effectLst/>
                <a:latin typeface="Arial" panose="020B0604020202020204" pitchFamily="34" charset="0"/>
              </a:rPr>
              <a:t>INTERNATIONAL TRADE</a:t>
            </a:r>
            <a:br>
              <a:rPr lang="en-US" sz="2800" dirty="0"/>
            </a:br>
            <a:r>
              <a:rPr lang="en-US" sz="2800" dirty="0">
                <a:effectLst/>
                <a:latin typeface="Arial" panose="020B0604020202020204" pitchFamily="34" charset="0"/>
              </a:rPr>
              <a:t>STATISTICS YEARBOOK</a:t>
            </a:r>
            <a:endParaRPr lang="ru-RU" sz="2800" dirty="0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A5ECAB1A-F7D9-52C5-F2E5-40A84C0383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9918" y="2215080"/>
            <a:ext cx="3633502" cy="466306"/>
          </a:xfrm>
        </p:spPr>
        <p:txBody>
          <a:bodyPr/>
          <a:lstStyle/>
          <a:p>
            <a:r>
              <a:rPr lang="ru-RU" dirty="0"/>
              <a:t>Албания</a:t>
            </a:r>
          </a:p>
        </p:txBody>
      </p:sp>
      <p:pic>
        <p:nvPicPr>
          <p:cNvPr id="13" name="Объект 12">
            <a:extLst>
              <a:ext uri="{FF2B5EF4-FFF2-40B4-BE49-F238E27FC236}">
                <a16:creationId xmlns:a16="http://schemas.microsoft.com/office/drawing/2014/main" id="{3172ED12-E4E1-2627-5F46-1ACE3D4A6BA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95537" y="2924944"/>
            <a:ext cx="4108202" cy="3456384"/>
          </a:xfrm>
        </p:spPr>
      </p:pic>
      <p:sp>
        <p:nvSpPr>
          <p:cNvPr id="10" name="Текст 9">
            <a:extLst>
              <a:ext uri="{FF2B5EF4-FFF2-40B4-BE49-F238E27FC236}">
                <a16:creationId xmlns:a16="http://schemas.microsoft.com/office/drawing/2014/main" id="{D643FC0D-8190-7351-9815-F2D178915D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40581" y="2276872"/>
            <a:ext cx="3636979" cy="466305"/>
          </a:xfrm>
        </p:spPr>
        <p:txBody>
          <a:bodyPr/>
          <a:lstStyle/>
          <a:p>
            <a:r>
              <a:rPr lang="ru-RU" dirty="0"/>
              <a:t>Аргентина</a:t>
            </a:r>
          </a:p>
        </p:txBody>
      </p:sp>
      <p:pic>
        <p:nvPicPr>
          <p:cNvPr id="15" name="Объект 14">
            <a:extLst>
              <a:ext uri="{FF2B5EF4-FFF2-40B4-BE49-F238E27FC236}">
                <a16:creationId xmlns:a16="http://schemas.microsoft.com/office/drawing/2014/main" id="{282BA605-DCB4-0303-4A2A-CECA9B6B4B5E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640263" y="2850419"/>
            <a:ext cx="4233476" cy="3530909"/>
          </a:xfr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7ABA65C-D97B-DEF3-6481-658BCF8A2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01AF41-ABDB-4626-B522-422676ABA90D}" type="slidenum">
              <a:rPr lang="ru-RU" altLang="ru-RU" smtClean="0"/>
              <a:pPr>
                <a:defRPr/>
              </a:pPr>
              <a:t>10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59346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>
            <a:extLst>
              <a:ext uri="{FF2B5EF4-FFF2-40B4-BE49-F238E27FC236}">
                <a16:creationId xmlns:a16="http://schemas.microsoft.com/office/drawing/2014/main" id="{FA21DE8D-CC4A-89F4-EAE4-9BB9E44827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2348880"/>
            <a:ext cx="3672408" cy="3670920"/>
          </a:xfrm>
        </p:spPr>
        <p:txBody>
          <a:bodyPr>
            <a:normAutofit/>
          </a:bodyPr>
          <a:lstStyle/>
          <a:p>
            <a:r>
              <a:rPr lang="ru-RU" sz="5400" dirty="0"/>
              <a:t> </a:t>
            </a:r>
            <a:r>
              <a:rPr lang="ru-RU" sz="4400" dirty="0"/>
              <a:t>Спасибо </a:t>
            </a:r>
          </a:p>
          <a:p>
            <a:pPr marL="0" indent="0">
              <a:buNone/>
            </a:pPr>
            <a:r>
              <a:rPr lang="ru-RU" sz="4400" dirty="0"/>
              <a:t>за  внимание</a:t>
            </a:r>
            <a:r>
              <a:rPr lang="ru-RU" sz="5400" dirty="0"/>
              <a:t>! 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7C95E70-AB4C-A751-B57A-C5C620ADF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2536D-BB71-4A3B-A931-8C5C615B078A}" type="slidenum">
              <a:rPr lang="ru-RU" altLang="ru-RU" smtClean="0"/>
              <a:pPr>
                <a:defRPr/>
              </a:pPr>
              <a:t>11</a:t>
            </a:fld>
            <a:endParaRPr lang="ru-RU" alt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3C8928F-BEF7-C3DB-EBDB-783FCFC8E6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0560" y="548680"/>
            <a:ext cx="4752528" cy="4968552"/>
          </a:xfrm>
          <a:prstGeom prst="rect">
            <a:avLst/>
          </a:prstGeom>
          <a:ln w="22225"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037876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dirty="0">
                <a:solidFill>
                  <a:schemeClr val="bg2">
                    <a:lumMod val="90000"/>
                  </a:schemeClr>
                </a:solidFill>
              </a:rPr>
              <a:t>Формула (очень страшно) </a:t>
            </a:r>
          </a:p>
        </p:txBody>
      </p:sp>
      <p:sp>
        <p:nvSpPr>
          <p:cNvPr id="5123" name="Содержимое 2">
            <a:extLst>
              <a:ext uri="{FF2B5EF4-FFF2-40B4-BE49-F238E27FC236}">
                <a16:creationId xmlns:a16="http://schemas.microsoft.com/office/drawing/2014/main" id="{96CD9978-9347-47D2-8A0C-450237D998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738" y="2133600"/>
            <a:ext cx="8001000" cy="3886200"/>
          </a:xfrm>
        </p:spPr>
        <p:txBody>
          <a:bodyPr/>
          <a:lstStyle/>
          <a:p>
            <a:pPr marL="514350" indent="-514350">
              <a:buClr>
                <a:srgbClr val="C00000"/>
              </a:buClr>
              <a:buSzPct val="120000"/>
              <a:buFont typeface="+mj-lt"/>
              <a:buAutoNum type="arabicPeriod"/>
              <a:defRPr/>
            </a:pPr>
            <a:endParaRPr lang="ru-RU" dirty="0"/>
          </a:p>
          <a:p>
            <a:pPr>
              <a:buFont typeface="Wingdings" panose="05000000000000000000" pitchFamily="2" charset="2"/>
              <a:buNone/>
              <a:defRPr/>
            </a:pPr>
            <a:r>
              <a:rPr lang="ru-RU" dirty="0"/>
              <a:t>  </a:t>
            </a:r>
          </a:p>
        </p:txBody>
      </p:sp>
      <p:sp>
        <p:nvSpPr>
          <p:cNvPr id="5124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CAB7DA9-BADA-4891-BE9B-81ECFCC12765}" type="slidenum">
              <a:rPr lang="ru-RU" altLang="ru-RU" sz="1200" smtClean="0"/>
              <a:pPr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ru-RU" altLang="ru-RU" sz="1200"/>
          </a:p>
        </p:txBody>
      </p:sp>
      <p:sp>
        <p:nvSpPr>
          <p:cNvPr id="3" name="AutoShape 2" descr="{\displaystyle HHI=S_{1}^{2}+S_{2}^{2}+...+S_{n}^{2}}">
            <a:extLst>
              <a:ext uri="{FF2B5EF4-FFF2-40B4-BE49-F238E27FC236}">
                <a16:creationId xmlns:a16="http://schemas.microsoft.com/office/drawing/2014/main" id="{D972CA74-1D3B-E6BF-5FE4-73007343A6B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84200" y="-2889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3" descr="{\displaystyle S_{1},S_{2}}">
            <a:extLst>
              <a:ext uri="{FF2B5EF4-FFF2-40B4-BE49-F238E27FC236}">
                <a16:creationId xmlns:a16="http://schemas.microsoft.com/office/drawing/2014/main" id="{CF097921-291B-3F37-6AF5-BFE699E176F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14413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04DFF01-7177-1609-B286-D5044135EA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116" y="2548186"/>
            <a:ext cx="6050243" cy="219853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C1E795-B25B-67C5-0211-92EAB5A79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Формула - понятно 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49A906E6-2407-99E6-7A34-D247B30B27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492896"/>
            <a:ext cx="6948760" cy="2719942"/>
          </a:xfr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0B55945-6389-B008-B739-B756C797C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01AF41-ABDB-4626-B522-422676ABA90D}" type="slidenum">
              <a:rPr lang="ru-RU" altLang="ru-RU" smtClean="0"/>
              <a:pPr>
                <a:defRPr/>
              </a:pPr>
              <a:t>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978639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D9B4B678-FCAD-E6DA-3D43-0D22C0CD6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Способ расчета в </a:t>
            </a:r>
            <a:r>
              <a:rPr lang="en-US" dirty="0"/>
              <a:t>Excel</a:t>
            </a:r>
            <a:endParaRPr lang="ru-RU" dirty="0"/>
          </a:p>
        </p:txBody>
      </p:sp>
      <p:graphicFrame>
        <p:nvGraphicFramePr>
          <p:cNvPr id="17" name="Объект 16">
            <a:extLst>
              <a:ext uri="{FF2B5EF4-FFF2-40B4-BE49-F238E27FC236}">
                <a16:creationId xmlns:a16="http://schemas.microsoft.com/office/drawing/2014/main" id="{5FEE7FFF-94BB-E59E-FC6F-1BF0B484DFD5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777174315"/>
              </p:ext>
            </p:extLst>
          </p:nvPr>
        </p:nvGraphicFramePr>
        <p:xfrm>
          <a:off x="611560" y="2331444"/>
          <a:ext cx="3384376" cy="41158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60418">
                  <a:extLst>
                    <a:ext uri="{9D8B030D-6E8A-4147-A177-3AD203B41FA5}">
                      <a16:colId xmlns:a16="http://schemas.microsoft.com/office/drawing/2014/main" val="1978366225"/>
                    </a:ext>
                  </a:extLst>
                </a:gridCol>
                <a:gridCol w="823958">
                  <a:extLst>
                    <a:ext uri="{9D8B030D-6E8A-4147-A177-3AD203B41FA5}">
                      <a16:colId xmlns:a16="http://schemas.microsoft.com/office/drawing/2014/main" val="3626216931"/>
                    </a:ext>
                  </a:extLst>
                </a:gridCol>
              </a:tblGrid>
              <a:tr h="3515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</a:rPr>
                        <a:t>компания 1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0" dirty="0">
                          <a:solidFill>
                            <a:schemeClr val="tx1"/>
                          </a:solidFill>
                          <a:effectLst/>
                        </a:rPr>
                        <a:t>45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2504141"/>
                  </a:ext>
                </a:extLst>
              </a:tr>
              <a:tr h="3515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</a:rPr>
                        <a:t>компания 2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38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7871116"/>
                  </a:ext>
                </a:extLst>
              </a:tr>
              <a:tr h="3515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</a:rPr>
                        <a:t>компания 3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346319"/>
                  </a:ext>
                </a:extLst>
              </a:tr>
              <a:tr h="3515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</a:rPr>
                        <a:t>компания 4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26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2340106"/>
                  </a:ext>
                </a:extLst>
              </a:tr>
              <a:tr h="3515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</a:rPr>
                        <a:t>компания 5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24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8781505"/>
                  </a:ext>
                </a:extLst>
              </a:tr>
              <a:tr h="3515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</a:rPr>
                        <a:t>компания 6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2793514"/>
                  </a:ext>
                </a:extLst>
              </a:tr>
              <a:tr h="3515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</a:rPr>
                        <a:t>компания 7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0514706"/>
                  </a:ext>
                </a:extLst>
              </a:tr>
              <a:tr h="3515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</a:rPr>
                        <a:t>компания 8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4396250"/>
                  </a:ext>
                </a:extLst>
              </a:tr>
              <a:tr h="3515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</a:rPr>
                        <a:t>компания 9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6936815"/>
                  </a:ext>
                </a:extLst>
              </a:tr>
              <a:tr h="3515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</a:rPr>
                        <a:t>компания 10 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7255152"/>
                  </a:ext>
                </a:extLst>
              </a:tr>
              <a:tr h="4735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итого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200</a:t>
                      </a:r>
                      <a:endParaRPr lang="ru-RU" sz="2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3395088"/>
                  </a:ext>
                </a:extLst>
              </a:tr>
            </a:tbl>
          </a:graphicData>
        </a:graphic>
      </p:graphicFrame>
      <p:sp>
        <p:nvSpPr>
          <p:cNvPr id="26628" name="Номер слайда 3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7EDE5653-6C9F-4ED1-B7F8-A0DC4C1A1887}" type="slidenum">
              <a:rPr lang="ru-RU" altLang="ru-RU" smtClean="0"/>
              <a:pPr/>
              <a:t>4</a:t>
            </a:fld>
            <a:endParaRPr lang="ru-RU" altLang="ru-RU"/>
          </a:p>
        </p:txBody>
      </p:sp>
      <p:graphicFrame>
        <p:nvGraphicFramePr>
          <p:cNvPr id="18" name="Объект 17">
            <a:extLst>
              <a:ext uri="{FF2B5EF4-FFF2-40B4-BE49-F238E27FC236}">
                <a16:creationId xmlns:a16="http://schemas.microsoft.com/office/drawing/2014/main" id="{B78D7EF3-42B4-1713-89AB-17FD38A1939E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698026818"/>
              </p:ext>
            </p:extLst>
          </p:nvPr>
        </p:nvGraphicFramePr>
        <p:xfrm>
          <a:off x="4640263" y="2489200"/>
          <a:ext cx="3636962" cy="353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0" name="Диаграмма 19">
            <a:extLst>
              <a:ext uri="{FF2B5EF4-FFF2-40B4-BE49-F238E27FC236}">
                <a16:creationId xmlns:a16="http://schemas.microsoft.com/office/drawing/2014/main" id="{13440254-38B4-41CE-D134-8047D143D2A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8867247"/>
              </p:ext>
            </p:extLst>
          </p:nvPr>
        </p:nvGraphicFramePr>
        <p:xfrm>
          <a:off x="4139952" y="2564904"/>
          <a:ext cx="4536504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FBFD30-ED7C-A434-B0C1-E2AAB1C79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970" y="404664"/>
            <a:ext cx="6812646" cy="1800200"/>
          </a:xfrm>
        </p:spPr>
        <p:txBody>
          <a:bodyPr/>
          <a:lstStyle/>
          <a:p>
            <a:r>
              <a:rPr lang="ru-RU" dirty="0"/>
              <a:t>Считаем доли, возводим в квадрат и складываем</a:t>
            </a: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B435B617-3947-CB92-3CA7-1ACCCBC0AD2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4259863"/>
              </p:ext>
            </p:extLst>
          </p:nvPr>
        </p:nvGraphicFramePr>
        <p:xfrm>
          <a:off x="865970" y="2492897"/>
          <a:ext cx="3417998" cy="352839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84435">
                  <a:extLst>
                    <a:ext uri="{9D8B030D-6E8A-4147-A177-3AD203B41FA5}">
                      <a16:colId xmlns:a16="http://schemas.microsoft.com/office/drawing/2014/main" val="1617344576"/>
                    </a:ext>
                  </a:extLst>
                </a:gridCol>
                <a:gridCol w="1233563">
                  <a:extLst>
                    <a:ext uri="{9D8B030D-6E8A-4147-A177-3AD203B41FA5}">
                      <a16:colId xmlns:a16="http://schemas.microsoft.com/office/drawing/2014/main" val="1227562413"/>
                    </a:ext>
                  </a:extLst>
                </a:gridCol>
              </a:tblGrid>
              <a:tr h="320763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1" u="none" strike="noStrike" dirty="0">
                          <a:effectLst/>
                          <a:latin typeface="+mj-lt"/>
                        </a:rPr>
                        <a:t>Доли: 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78250091"/>
                  </a:ext>
                </a:extLst>
              </a:tr>
              <a:tr h="320763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u="none" strike="noStrike" dirty="0">
                          <a:effectLst/>
                          <a:latin typeface="+mj-lt"/>
                        </a:rPr>
                        <a:t>компания 1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>
                          <a:effectLst/>
                          <a:latin typeface="+mj-lt"/>
                        </a:rPr>
                        <a:t>0,225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078124238"/>
                  </a:ext>
                </a:extLst>
              </a:tr>
              <a:tr h="320763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u="none" strike="noStrike" dirty="0">
                          <a:effectLst/>
                          <a:latin typeface="+mj-lt"/>
                        </a:rPr>
                        <a:t>компания 2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>
                          <a:effectLst/>
                          <a:latin typeface="+mj-lt"/>
                        </a:rPr>
                        <a:t>0,190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78297529"/>
                  </a:ext>
                </a:extLst>
              </a:tr>
              <a:tr h="320763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u="none" strike="noStrike">
                          <a:effectLst/>
                          <a:latin typeface="+mj-lt"/>
                        </a:rPr>
                        <a:t>компания 3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>
                          <a:effectLst/>
                          <a:latin typeface="+mj-lt"/>
                        </a:rPr>
                        <a:t>0,135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263611165"/>
                  </a:ext>
                </a:extLst>
              </a:tr>
              <a:tr h="320763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u="none" strike="noStrike" dirty="0">
                          <a:effectLst/>
                          <a:latin typeface="+mj-lt"/>
                        </a:rPr>
                        <a:t>компания 4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>
                          <a:effectLst/>
                          <a:latin typeface="+mj-lt"/>
                        </a:rPr>
                        <a:t>0,130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542478486"/>
                  </a:ext>
                </a:extLst>
              </a:tr>
              <a:tr h="320763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u="none" strike="noStrike" dirty="0">
                          <a:effectLst/>
                          <a:latin typeface="+mj-lt"/>
                        </a:rPr>
                        <a:t>компания 5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>
                          <a:effectLst/>
                          <a:latin typeface="+mj-lt"/>
                        </a:rPr>
                        <a:t>0,120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358741137"/>
                  </a:ext>
                </a:extLst>
              </a:tr>
              <a:tr h="320763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u="none" strike="noStrike" dirty="0">
                          <a:effectLst/>
                          <a:latin typeface="+mj-lt"/>
                        </a:rPr>
                        <a:t>компания 6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 dirty="0">
                          <a:effectLst/>
                          <a:latin typeface="+mj-lt"/>
                        </a:rPr>
                        <a:t>0,090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045734233"/>
                  </a:ext>
                </a:extLst>
              </a:tr>
              <a:tr h="320763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u="none" strike="noStrike">
                          <a:effectLst/>
                          <a:latin typeface="+mj-lt"/>
                        </a:rPr>
                        <a:t>компания 7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 dirty="0">
                          <a:effectLst/>
                          <a:latin typeface="+mj-lt"/>
                        </a:rPr>
                        <a:t>0,055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018162198"/>
                  </a:ext>
                </a:extLst>
              </a:tr>
              <a:tr h="320763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u="none" strike="noStrike">
                          <a:effectLst/>
                          <a:latin typeface="+mj-lt"/>
                        </a:rPr>
                        <a:t>компания 8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 dirty="0">
                          <a:effectLst/>
                          <a:latin typeface="+mj-lt"/>
                        </a:rPr>
                        <a:t>0,030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395072520"/>
                  </a:ext>
                </a:extLst>
              </a:tr>
              <a:tr h="320763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u="none" strike="noStrike">
                          <a:effectLst/>
                          <a:latin typeface="+mj-lt"/>
                        </a:rPr>
                        <a:t>компания 9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 dirty="0">
                          <a:effectLst/>
                          <a:latin typeface="+mj-lt"/>
                        </a:rPr>
                        <a:t>0,020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135680992"/>
                  </a:ext>
                </a:extLst>
              </a:tr>
              <a:tr h="320763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u="none" strike="noStrike">
                          <a:effectLst/>
                          <a:latin typeface="+mj-lt"/>
                        </a:rPr>
                        <a:t>компания 10 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 dirty="0">
                          <a:effectLst/>
                          <a:latin typeface="+mj-lt"/>
                        </a:rPr>
                        <a:t>0,005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033883442"/>
                  </a:ext>
                </a:extLst>
              </a:tr>
            </a:tbl>
          </a:graphicData>
        </a:graphic>
      </p:graphicFrame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68CB08C-DDD0-C484-2075-ED800BFC3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01AF41-ABDB-4626-B522-422676ABA90D}" type="slidenum">
              <a:rPr lang="ru-RU" altLang="ru-RU" smtClean="0"/>
              <a:pPr>
                <a:defRPr/>
              </a:pPr>
              <a:t>5</a:t>
            </a:fld>
            <a:endParaRPr lang="ru-RU" altLang="ru-RU"/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76BD5095-028D-A19E-0228-4C37C1E2A5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7082454"/>
              </p:ext>
            </p:extLst>
          </p:nvPr>
        </p:nvGraphicFramePr>
        <p:xfrm>
          <a:off x="4860032" y="2492896"/>
          <a:ext cx="3816424" cy="38884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39067">
                  <a:extLst>
                    <a:ext uri="{9D8B030D-6E8A-4147-A177-3AD203B41FA5}">
                      <a16:colId xmlns:a16="http://schemas.microsoft.com/office/drawing/2014/main" val="2492920950"/>
                    </a:ext>
                  </a:extLst>
                </a:gridCol>
                <a:gridCol w="1377357">
                  <a:extLst>
                    <a:ext uri="{9D8B030D-6E8A-4147-A177-3AD203B41FA5}">
                      <a16:colId xmlns:a16="http://schemas.microsoft.com/office/drawing/2014/main" val="2040375637"/>
                    </a:ext>
                  </a:extLst>
                </a:gridCol>
              </a:tblGrid>
              <a:tr h="324036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1" u="none" strike="noStrike" dirty="0">
                          <a:effectLst/>
                          <a:latin typeface="+mj-lt"/>
                        </a:rPr>
                        <a:t>Доли в квадрате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33851898"/>
                  </a:ext>
                </a:extLst>
              </a:tr>
              <a:tr h="324036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u="none" strike="noStrike">
                          <a:effectLst/>
                          <a:latin typeface="+mj-lt"/>
                        </a:rPr>
                        <a:t>компания 1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>
                          <a:effectLst/>
                          <a:latin typeface="+mj-lt"/>
                        </a:rPr>
                        <a:t>0,051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883265231"/>
                  </a:ext>
                </a:extLst>
              </a:tr>
              <a:tr h="324036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u="none" strike="noStrike">
                          <a:effectLst/>
                          <a:latin typeface="+mj-lt"/>
                        </a:rPr>
                        <a:t>компания 2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>
                          <a:effectLst/>
                          <a:latin typeface="+mj-lt"/>
                        </a:rPr>
                        <a:t>0,036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235515240"/>
                  </a:ext>
                </a:extLst>
              </a:tr>
              <a:tr h="324036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u="none" strike="noStrike">
                          <a:effectLst/>
                          <a:latin typeface="+mj-lt"/>
                        </a:rPr>
                        <a:t>компания 3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>
                          <a:effectLst/>
                          <a:latin typeface="+mj-lt"/>
                        </a:rPr>
                        <a:t>0,018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56527543"/>
                  </a:ext>
                </a:extLst>
              </a:tr>
              <a:tr h="324036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u="none" strike="noStrike">
                          <a:effectLst/>
                          <a:latin typeface="+mj-lt"/>
                        </a:rPr>
                        <a:t>компания 4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>
                          <a:effectLst/>
                          <a:latin typeface="+mj-lt"/>
                        </a:rPr>
                        <a:t>0,017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34797420"/>
                  </a:ext>
                </a:extLst>
              </a:tr>
              <a:tr h="324036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u="none" strike="noStrike">
                          <a:effectLst/>
                          <a:latin typeface="+mj-lt"/>
                        </a:rPr>
                        <a:t>компания 5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>
                          <a:effectLst/>
                          <a:latin typeface="+mj-lt"/>
                        </a:rPr>
                        <a:t>0,014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241306468"/>
                  </a:ext>
                </a:extLst>
              </a:tr>
              <a:tr h="324036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u="none" strike="noStrike">
                          <a:effectLst/>
                          <a:latin typeface="+mj-lt"/>
                        </a:rPr>
                        <a:t>компания 6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>
                          <a:effectLst/>
                          <a:latin typeface="+mj-lt"/>
                        </a:rPr>
                        <a:t>0,008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260779594"/>
                  </a:ext>
                </a:extLst>
              </a:tr>
              <a:tr h="324036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u="none" strike="noStrike">
                          <a:effectLst/>
                          <a:latin typeface="+mj-lt"/>
                        </a:rPr>
                        <a:t>компания 7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>
                          <a:effectLst/>
                          <a:latin typeface="+mj-lt"/>
                        </a:rPr>
                        <a:t>0,003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634753749"/>
                  </a:ext>
                </a:extLst>
              </a:tr>
              <a:tr h="324036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u="none" strike="noStrike">
                          <a:effectLst/>
                          <a:latin typeface="+mj-lt"/>
                        </a:rPr>
                        <a:t>компания 8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>
                          <a:effectLst/>
                          <a:latin typeface="+mj-lt"/>
                        </a:rPr>
                        <a:t>0,001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343111556"/>
                  </a:ext>
                </a:extLst>
              </a:tr>
              <a:tr h="324036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u="none" strike="noStrike">
                          <a:effectLst/>
                          <a:latin typeface="+mj-lt"/>
                        </a:rPr>
                        <a:t>компания 9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>
                          <a:effectLst/>
                          <a:latin typeface="+mj-lt"/>
                        </a:rPr>
                        <a:t>0,000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636128749"/>
                  </a:ext>
                </a:extLst>
              </a:tr>
              <a:tr h="324036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u="none" strike="noStrike">
                          <a:effectLst/>
                          <a:latin typeface="+mj-lt"/>
                        </a:rPr>
                        <a:t>компания 10 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>
                          <a:effectLst/>
                          <a:latin typeface="+mj-lt"/>
                        </a:rPr>
                        <a:t>0,000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808014494"/>
                  </a:ext>
                </a:extLst>
              </a:tr>
              <a:tr h="324036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1" u="none" strike="noStrike" dirty="0">
                          <a:effectLst/>
                          <a:latin typeface="+mj-lt"/>
                        </a:rPr>
                        <a:t>Сумма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0,149</a:t>
                      </a:r>
                      <a:endParaRPr lang="ru-RU" sz="20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1712141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77503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676D68-461D-2657-8D93-215164155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Вариант – 2. </a:t>
            </a:r>
            <a:r>
              <a:rPr lang="en-US" dirty="0"/>
              <a:t>HHI = 0,193</a:t>
            </a:r>
            <a:endParaRPr lang="ru-RU" dirty="0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0B230554-F4CD-B067-8DE7-F4E36D67614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7516522"/>
              </p:ext>
            </p:extLst>
          </p:nvPr>
        </p:nvGraphicFramePr>
        <p:xfrm>
          <a:off x="611560" y="2492896"/>
          <a:ext cx="2592288" cy="37246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56726">
                  <a:extLst>
                    <a:ext uri="{9D8B030D-6E8A-4147-A177-3AD203B41FA5}">
                      <a16:colId xmlns:a16="http://schemas.microsoft.com/office/drawing/2014/main" val="2002676433"/>
                    </a:ext>
                  </a:extLst>
                </a:gridCol>
                <a:gridCol w="935562">
                  <a:extLst>
                    <a:ext uri="{9D8B030D-6E8A-4147-A177-3AD203B41FA5}">
                      <a16:colId xmlns:a16="http://schemas.microsoft.com/office/drawing/2014/main" val="1240715012"/>
                    </a:ext>
                  </a:extLst>
                </a:gridCol>
              </a:tblGrid>
              <a:tr h="338605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u="none" strike="noStrike">
                          <a:effectLst/>
                        </a:rPr>
                        <a:t>компания 1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65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176703853"/>
                  </a:ext>
                </a:extLst>
              </a:tr>
              <a:tr h="338605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u="none" strike="noStrike">
                          <a:effectLst/>
                        </a:rPr>
                        <a:t>компания 2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>
                          <a:effectLst/>
                        </a:rPr>
                        <a:t>38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6436286"/>
                  </a:ext>
                </a:extLst>
              </a:tr>
              <a:tr h="338605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u="none" strike="noStrike">
                          <a:effectLst/>
                        </a:rPr>
                        <a:t>компания 3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>
                          <a:effectLst/>
                        </a:rPr>
                        <a:t>27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73798703"/>
                  </a:ext>
                </a:extLst>
              </a:tr>
              <a:tr h="338605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u="none" strike="noStrike">
                          <a:effectLst/>
                        </a:rPr>
                        <a:t>компания 4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>
                          <a:effectLst/>
                        </a:rPr>
                        <a:t>26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585738846"/>
                  </a:ext>
                </a:extLst>
              </a:tr>
              <a:tr h="338605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u="none" strike="noStrike">
                          <a:effectLst/>
                        </a:rPr>
                        <a:t>компания 5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137375059"/>
                  </a:ext>
                </a:extLst>
              </a:tr>
              <a:tr h="338605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u="none" strike="noStrike">
                          <a:effectLst/>
                        </a:rPr>
                        <a:t>компания 6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>
                          <a:effectLst/>
                        </a:rPr>
                        <a:t>18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755253033"/>
                  </a:ext>
                </a:extLst>
              </a:tr>
              <a:tr h="338605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u="none" strike="noStrike">
                          <a:effectLst/>
                        </a:rPr>
                        <a:t>компания 7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>
                          <a:effectLst/>
                        </a:rPr>
                        <a:t>11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234777492"/>
                  </a:ext>
                </a:extLst>
              </a:tr>
              <a:tr h="338605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u="none" strike="noStrike">
                          <a:effectLst/>
                        </a:rPr>
                        <a:t>компания 8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>
                          <a:effectLst/>
                        </a:rPr>
                        <a:t>6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721685620"/>
                  </a:ext>
                </a:extLst>
              </a:tr>
              <a:tr h="338605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u="none" strike="noStrike">
                          <a:effectLst/>
                        </a:rPr>
                        <a:t>компания 9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>
                          <a:effectLst/>
                        </a:rPr>
                        <a:t>4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486511180"/>
                  </a:ext>
                </a:extLst>
              </a:tr>
              <a:tr h="338605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u="none" strike="noStrike">
                          <a:effectLst/>
                        </a:rPr>
                        <a:t>компания 10 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>
                          <a:effectLst/>
                        </a:rPr>
                        <a:t>1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455885303"/>
                  </a:ext>
                </a:extLst>
              </a:tr>
              <a:tr h="338605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u="none" strike="noStrike">
                          <a:effectLst/>
                        </a:rPr>
                        <a:t>итого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200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484781492"/>
                  </a:ext>
                </a:extLst>
              </a:tr>
            </a:tbl>
          </a:graphicData>
        </a:graphic>
      </p:graphicFrame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95FD6B6-71FD-4FFF-BCC1-379BBCE92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01AF41-ABDB-4626-B522-422676ABA90D}" type="slidenum">
              <a:rPr lang="ru-RU" altLang="ru-RU" smtClean="0"/>
              <a:pPr>
                <a:defRPr/>
              </a:pPr>
              <a:t>6</a:t>
            </a:fld>
            <a:endParaRPr lang="ru-RU" altLang="ru-RU"/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13440254-38B4-41CE-D134-8047D143D2A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8450117"/>
              </p:ext>
            </p:extLst>
          </p:nvPr>
        </p:nvGraphicFramePr>
        <p:xfrm>
          <a:off x="3635896" y="2492896"/>
          <a:ext cx="4176464" cy="34380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911988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4DF088-719B-A093-DE09-ED43DBCBB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/>
              <a:t>Много или мало? 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FA67F4F-D525-B912-66CE-378755324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01AF41-ABDB-4626-B522-422676ABA90D}" type="slidenum">
              <a:rPr lang="ru-RU" altLang="ru-RU" smtClean="0"/>
              <a:pPr>
                <a:defRPr/>
              </a:pPr>
              <a:t>7</a:t>
            </a:fld>
            <a:endParaRPr lang="ru-RU" altLang="ru-RU"/>
          </a:p>
        </p:txBody>
      </p:sp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2EBBC12E-5E0C-13FD-8A0E-98C93E6531C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0896927"/>
              </p:ext>
            </p:extLst>
          </p:nvPr>
        </p:nvGraphicFramePr>
        <p:xfrm>
          <a:off x="467544" y="2060848"/>
          <a:ext cx="7776000" cy="41425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96000">
                  <a:extLst>
                    <a:ext uri="{9D8B030D-6E8A-4147-A177-3AD203B41FA5}">
                      <a16:colId xmlns:a16="http://schemas.microsoft.com/office/drawing/2014/main" val="1203472182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390409785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4155395988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44277505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667086523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359245619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651538251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303197305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065686023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4276490392"/>
                    </a:ext>
                  </a:extLst>
                </a:gridCol>
              </a:tblGrid>
              <a:tr h="190864"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  <a:latin typeface="+mj-lt"/>
                        </a:rPr>
                        <a:t>год 1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>
                          <a:effectLst/>
                          <a:latin typeface="+mj-lt"/>
                        </a:rPr>
                        <a:t>год 2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>
                          <a:effectLst/>
                          <a:latin typeface="+mj-lt"/>
                        </a:rPr>
                        <a:t>год 3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>
                          <a:effectLst/>
                          <a:latin typeface="+mj-lt"/>
                        </a:rPr>
                        <a:t>год 4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>
                          <a:effectLst/>
                          <a:latin typeface="+mj-lt"/>
                        </a:rPr>
                        <a:t>год 5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>
                          <a:effectLst/>
                          <a:latin typeface="+mj-lt"/>
                        </a:rPr>
                        <a:t>год 6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>
                          <a:effectLst/>
                          <a:latin typeface="+mj-lt"/>
                        </a:rPr>
                        <a:t>год 7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>
                          <a:effectLst/>
                          <a:latin typeface="+mj-lt"/>
                        </a:rPr>
                        <a:t>год 8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>
                          <a:effectLst/>
                          <a:latin typeface="+mj-lt"/>
                        </a:rPr>
                        <a:t>год 9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797460295"/>
                  </a:ext>
                </a:extLst>
              </a:tr>
              <a:tr h="357871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страна 1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u="none" strike="noStrike" dirty="0">
                          <a:effectLst/>
                          <a:latin typeface="+mj-lt"/>
                        </a:rPr>
                        <a:t>10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u="none" strike="noStrike" dirty="0">
                          <a:effectLst/>
                          <a:latin typeface="+mj-lt"/>
                        </a:rPr>
                        <a:t>20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u="none" strike="noStrike" dirty="0">
                          <a:effectLst/>
                          <a:latin typeface="+mj-lt"/>
                        </a:rPr>
                        <a:t>30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u="none" strike="noStrike" dirty="0">
                          <a:effectLst/>
                          <a:latin typeface="+mj-lt"/>
                        </a:rPr>
                        <a:t>40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u="none" strike="noStrike" dirty="0">
                          <a:effectLst/>
                          <a:latin typeface="+mj-lt"/>
                        </a:rPr>
                        <a:t>50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u="none" strike="noStrike">
                          <a:effectLst/>
                          <a:latin typeface="+mj-lt"/>
                        </a:rPr>
                        <a:t>60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u="none" strike="noStrike">
                          <a:effectLst/>
                          <a:latin typeface="+mj-lt"/>
                        </a:rPr>
                        <a:t>70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u="none" strike="noStrike">
                          <a:effectLst/>
                          <a:latin typeface="+mj-lt"/>
                        </a:rPr>
                        <a:t>80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u="none" strike="noStrike" dirty="0">
                          <a:effectLst/>
                          <a:latin typeface="+mj-lt"/>
                        </a:rPr>
                        <a:t>90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558176793"/>
                  </a:ext>
                </a:extLst>
              </a:tr>
              <a:tr h="357871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  <a:latin typeface="+mj-lt"/>
                        </a:rPr>
                        <a:t>страна 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dirty="0">
                          <a:effectLst/>
                          <a:latin typeface="+mj-lt"/>
                        </a:rPr>
                        <a:t>10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dirty="0">
                          <a:effectLst/>
                          <a:latin typeface="+mj-lt"/>
                        </a:rPr>
                        <a:t>10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  <a:latin typeface="+mj-lt"/>
                        </a:rPr>
                        <a:t>10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  <a:latin typeface="+mj-lt"/>
                        </a:rPr>
                        <a:t>10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dirty="0">
                          <a:effectLst/>
                          <a:latin typeface="+mj-lt"/>
                        </a:rPr>
                        <a:t>10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dirty="0">
                          <a:effectLst/>
                          <a:latin typeface="+mj-lt"/>
                        </a:rPr>
                        <a:t>10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dirty="0">
                          <a:effectLst/>
                          <a:latin typeface="+mj-lt"/>
                        </a:rPr>
                        <a:t>10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dirty="0">
                          <a:effectLst/>
                          <a:latin typeface="+mj-lt"/>
                        </a:rPr>
                        <a:t>10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dirty="0">
                          <a:effectLst/>
                          <a:latin typeface="+mj-lt"/>
                        </a:rPr>
                        <a:t>10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232099583"/>
                  </a:ext>
                </a:extLst>
              </a:tr>
              <a:tr h="357871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  <a:latin typeface="+mj-lt"/>
                        </a:rPr>
                        <a:t>страна 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dirty="0">
                          <a:effectLst/>
                          <a:latin typeface="+mj-lt"/>
                        </a:rPr>
                        <a:t>10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dirty="0">
                          <a:effectLst/>
                          <a:latin typeface="+mj-lt"/>
                        </a:rPr>
                        <a:t>10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dirty="0">
                          <a:effectLst/>
                          <a:latin typeface="+mj-lt"/>
                        </a:rPr>
                        <a:t>10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  <a:latin typeface="+mj-lt"/>
                        </a:rPr>
                        <a:t>10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dirty="0">
                          <a:effectLst/>
                          <a:latin typeface="+mj-lt"/>
                        </a:rPr>
                        <a:t>10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  <a:latin typeface="+mj-lt"/>
                        </a:rPr>
                        <a:t>10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  <a:latin typeface="+mj-lt"/>
                        </a:rPr>
                        <a:t>10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  <a:latin typeface="+mj-lt"/>
                        </a:rPr>
                        <a:t>10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u="none" strike="noStrike" dirty="0">
                          <a:effectLst/>
                          <a:latin typeface="+mj-lt"/>
                        </a:rPr>
                        <a:t>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5293486"/>
                  </a:ext>
                </a:extLst>
              </a:tr>
              <a:tr h="357871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  <a:latin typeface="+mj-lt"/>
                        </a:rPr>
                        <a:t>страна 4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  <a:latin typeface="+mj-lt"/>
                        </a:rPr>
                        <a:t>10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dirty="0">
                          <a:effectLst/>
                          <a:latin typeface="+mj-lt"/>
                        </a:rPr>
                        <a:t>10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  <a:latin typeface="+mj-lt"/>
                        </a:rPr>
                        <a:t>10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dirty="0">
                          <a:effectLst/>
                          <a:latin typeface="+mj-lt"/>
                        </a:rPr>
                        <a:t>10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dirty="0">
                          <a:effectLst/>
                          <a:latin typeface="+mj-lt"/>
                        </a:rPr>
                        <a:t>10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  <a:latin typeface="+mj-lt"/>
                        </a:rPr>
                        <a:t>10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  <a:latin typeface="+mj-lt"/>
                        </a:rPr>
                        <a:t>10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u="none" strike="noStrike" dirty="0">
                          <a:effectLst/>
                          <a:latin typeface="+mj-lt"/>
                        </a:rPr>
                        <a:t>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u="none" strike="noStrike" dirty="0">
                          <a:effectLst/>
                          <a:latin typeface="+mj-lt"/>
                        </a:rPr>
                        <a:t>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886018633"/>
                  </a:ext>
                </a:extLst>
              </a:tr>
              <a:tr h="357871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  <a:latin typeface="+mj-lt"/>
                        </a:rPr>
                        <a:t>страна 5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  <a:latin typeface="+mj-lt"/>
                        </a:rPr>
                        <a:t>10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dirty="0">
                          <a:effectLst/>
                          <a:latin typeface="+mj-lt"/>
                        </a:rPr>
                        <a:t>10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  <a:latin typeface="+mj-lt"/>
                        </a:rPr>
                        <a:t>10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dirty="0">
                          <a:effectLst/>
                          <a:latin typeface="+mj-lt"/>
                        </a:rPr>
                        <a:t>10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dirty="0">
                          <a:effectLst/>
                          <a:latin typeface="+mj-lt"/>
                        </a:rPr>
                        <a:t>10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  <a:latin typeface="+mj-lt"/>
                        </a:rPr>
                        <a:t>10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u="none" strike="noStrike" dirty="0">
                          <a:effectLst/>
                          <a:latin typeface="+mj-lt"/>
                        </a:rPr>
                        <a:t>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u="none" strike="noStrike" dirty="0">
                          <a:effectLst/>
                          <a:latin typeface="+mj-lt"/>
                        </a:rPr>
                        <a:t>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u="none" strike="noStrike" dirty="0">
                          <a:effectLst/>
                          <a:latin typeface="+mj-lt"/>
                        </a:rPr>
                        <a:t>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828815609"/>
                  </a:ext>
                </a:extLst>
              </a:tr>
              <a:tr h="357871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  <a:latin typeface="+mj-lt"/>
                        </a:rPr>
                        <a:t>страна 6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  <a:latin typeface="+mj-lt"/>
                        </a:rPr>
                        <a:t>10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  <a:latin typeface="+mj-lt"/>
                        </a:rPr>
                        <a:t>10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dirty="0">
                          <a:effectLst/>
                          <a:latin typeface="+mj-lt"/>
                        </a:rPr>
                        <a:t>10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  <a:latin typeface="+mj-lt"/>
                        </a:rPr>
                        <a:t>10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dirty="0">
                          <a:effectLst/>
                          <a:latin typeface="+mj-lt"/>
                        </a:rPr>
                        <a:t>10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u="none" strike="noStrike" dirty="0">
                          <a:effectLst/>
                          <a:latin typeface="+mj-lt"/>
                        </a:rPr>
                        <a:t>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u="none" strike="noStrike" dirty="0">
                          <a:effectLst/>
                          <a:latin typeface="+mj-lt"/>
                        </a:rPr>
                        <a:t>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u="none" strike="noStrike" dirty="0">
                          <a:effectLst/>
                          <a:latin typeface="+mj-lt"/>
                        </a:rPr>
                        <a:t>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u="none" strike="noStrike" dirty="0">
                          <a:effectLst/>
                          <a:latin typeface="+mj-lt"/>
                        </a:rPr>
                        <a:t>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842082986"/>
                  </a:ext>
                </a:extLst>
              </a:tr>
              <a:tr h="357871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  <a:latin typeface="+mj-lt"/>
                        </a:rPr>
                        <a:t>страна 7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  <a:latin typeface="+mj-lt"/>
                        </a:rPr>
                        <a:t>10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  <a:latin typeface="+mj-lt"/>
                        </a:rPr>
                        <a:t>10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  <a:latin typeface="+mj-lt"/>
                        </a:rPr>
                        <a:t>10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dirty="0">
                          <a:effectLst/>
                          <a:latin typeface="+mj-lt"/>
                        </a:rPr>
                        <a:t>10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u="none" strike="noStrike" dirty="0">
                          <a:effectLst/>
                          <a:latin typeface="+mj-lt"/>
                        </a:rPr>
                        <a:t>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u="none" strike="noStrike" dirty="0">
                          <a:effectLst/>
                          <a:latin typeface="+mj-lt"/>
                        </a:rPr>
                        <a:t>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u="none" strike="noStrike" dirty="0">
                          <a:effectLst/>
                          <a:latin typeface="+mj-lt"/>
                        </a:rPr>
                        <a:t>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u="none" strike="noStrike" dirty="0">
                          <a:effectLst/>
                          <a:latin typeface="+mj-lt"/>
                        </a:rPr>
                        <a:t>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u="none" strike="noStrike" dirty="0">
                          <a:effectLst/>
                          <a:latin typeface="+mj-lt"/>
                        </a:rPr>
                        <a:t>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663368771"/>
                  </a:ext>
                </a:extLst>
              </a:tr>
              <a:tr h="357871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  <a:latin typeface="+mj-lt"/>
                        </a:rPr>
                        <a:t>страна 8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  <a:latin typeface="+mj-lt"/>
                        </a:rPr>
                        <a:t>10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  <a:latin typeface="+mj-lt"/>
                        </a:rPr>
                        <a:t>10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  <a:latin typeface="+mj-lt"/>
                        </a:rPr>
                        <a:t>10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u="none" strike="noStrike" dirty="0">
                          <a:effectLst/>
                          <a:latin typeface="+mj-lt"/>
                        </a:rPr>
                        <a:t>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u="none" strike="noStrike" dirty="0">
                          <a:effectLst/>
                          <a:latin typeface="+mj-lt"/>
                        </a:rPr>
                        <a:t>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u="none" strike="noStrike" dirty="0">
                          <a:effectLst/>
                          <a:latin typeface="+mj-lt"/>
                        </a:rPr>
                        <a:t>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u="none" strike="noStrike" dirty="0">
                          <a:effectLst/>
                          <a:latin typeface="+mj-lt"/>
                        </a:rPr>
                        <a:t>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u="none" strike="noStrike" dirty="0">
                          <a:effectLst/>
                          <a:latin typeface="+mj-lt"/>
                        </a:rPr>
                        <a:t>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u="none" strike="noStrike" dirty="0">
                          <a:effectLst/>
                          <a:latin typeface="+mj-lt"/>
                        </a:rPr>
                        <a:t>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290534773"/>
                  </a:ext>
                </a:extLst>
              </a:tr>
              <a:tr h="357871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  <a:latin typeface="+mj-lt"/>
                        </a:rPr>
                        <a:t>страна 9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  <a:latin typeface="+mj-lt"/>
                        </a:rPr>
                        <a:t>10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  <a:latin typeface="+mj-lt"/>
                        </a:rPr>
                        <a:t>10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u="none" strike="noStrike" dirty="0">
                          <a:effectLst/>
                          <a:latin typeface="+mj-lt"/>
                        </a:rPr>
                        <a:t>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u="none" strike="noStrike" dirty="0">
                          <a:effectLst/>
                          <a:latin typeface="+mj-lt"/>
                        </a:rPr>
                        <a:t>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u="none" strike="noStrike" dirty="0">
                          <a:effectLst/>
                          <a:latin typeface="+mj-lt"/>
                        </a:rPr>
                        <a:t>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u="none" strike="noStrike" dirty="0">
                          <a:effectLst/>
                          <a:latin typeface="+mj-lt"/>
                        </a:rPr>
                        <a:t>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u="none" strike="noStrike" dirty="0">
                          <a:effectLst/>
                          <a:latin typeface="+mj-lt"/>
                        </a:rPr>
                        <a:t>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u="none" strike="noStrike" dirty="0">
                          <a:effectLst/>
                          <a:latin typeface="+mj-lt"/>
                        </a:rPr>
                        <a:t>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u="none" strike="noStrike" dirty="0">
                          <a:effectLst/>
                          <a:latin typeface="+mj-lt"/>
                        </a:rPr>
                        <a:t>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983296368"/>
                  </a:ext>
                </a:extLst>
              </a:tr>
              <a:tr h="357871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  <a:latin typeface="+mj-lt"/>
                        </a:rPr>
                        <a:t>страна 10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  <a:latin typeface="+mj-lt"/>
                        </a:rPr>
                        <a:t>10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u="none" strike="noStrike" dirty="0">
                          <a:effectLst/>
                          <a:latin typeface="+mj-lt"/>
                        </a:rPr>
                        <a:t>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u="none" strike="noStrike" dirty="0">
                          <a:effectLst/>
                          <a:latin typeface="+mj-lt"/>
                        </a:rPr>
                        <a:t>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u="none" strike="noStrike" dirty="0">
                          <a:effectLst/>
                          <a:latin typeface="+mj-lt"/>
                        </a:rPr>
                        <a:t>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u="none" strike="noStrike" dirty="0">
                          <a:effectLst/>
                          <a:latin typeface="+mj-lt"/>
                        </a:rPr>
                        <a:t>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u="none" strike="noStrike" dirty="0">
                          <a:effectLst/>
                          <a:latin typeface="+mj-lt"/>
                        </a:rPr>
                        <a:t>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u="none" strike="noStrike" dirty="0">
                          <a:effectLst/>
                          <a:latin typeface="+mj-lt"/>
                        </a:rPr>
                        <a:t>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u="none" strike="noStrike" dirty="0">
                          <a:effectLst/>
                          <a:latin typeface="+mj-lt"/>
                        </a:rPr>
                        <a:t>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u="none" strike="noStrike" dirty="0">
                          <a:effectLst/>
                          <a:latin typeface="+mj-lt"/>
                        </a:rPr>
                        <a:t>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7576718"/>
                  </a:ext>
                </a:extLst>
              </a:tr>
              <a:tr h="190864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  <a:latin typeface="+mj-lt"/>
                        </a:rPr>
                        <a:t>итого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  <a:latin typeface="+mj-lt"/>
                        </a:rPr>
                        <a:t>100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  <a:latin typeface="+mj-lt"/>
                        </a:rPr>
                        <a:t>100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  <a:latin typeface="+mj-lt"/>
                        </a:rPr>
                        <a:t>100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  <a:latin typeface="+mj-lt"/>
                        </a:rPr>
                        <a:t>100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  <a:latin typeface="+mj-lt"/>
                        </a:rPr>
                        <a:t>100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  <a:latin typeface="+mj-lt"/>
                        </a:rPr>
                        <a:t>100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  <a:latin typeface="+mj-lt"/>
                        </a:rPr>
                        <a:t>100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  <a:latin typeface="+mj-lt"/>
                        </a:rPr>
                        <a:t>100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dirty="0">
                          <a:effectLst/>
                          <a:latin typeface="+mj-lt"/>
                        </a:rPr>
                        <a:t>100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5583355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51544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A72928-B34E-A2DD-ACDD-E897811A4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Вытеснение конкурентов</a:t>
            </a: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92D573AE-3408-ABD9-4E98-0A1E3013EA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9183982"/>
              </p:ext>
            </p:extLst>
          </p:nvPr>
        </p:nvGraphicFramePr>
        <p:xfrm>
          <a:off x="467544" y="2348880"/>
          <a:ext cx="7776866" cy="372655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78596">
                  <a:extLst>
                    <a:ext uri="{9D8B030D-6E8A-4147-A177-3AD203B41FA5}">
                      <a16:colId xmlns:a16="http://schemas.microsoft.com/office/drawing/2014/main" val="4197662571"/>
                    </a:ext>
                  </a:extLst>
                </a:gridCol>
                <a:gridCol w="722030">
                  <a:extLst>
                    <a:ext uri="{9D8B030D-6E8A-4147-A177-3AD203B41FA5}">
                      <a16:colId xmlns:a16="http://schemas.microsoft.com/office/drawing/2014/main" val="944391056"/>
                    </a:ext>
                  </a:extLst>
                </a:gridCol>
                <a:gridCol w="722030">
                  <a:extLst>
                    <a:ext uri="{9D8B030D-6E8A-4147-A177-3AD203B41FA5}">
                      <a16:colId xmlns:a16="http://schemas.microsoft.com/office/drawing/2014/main" val="2507959968"/>
                    </a:ext>
                  </a:extLst>
                </a:gridCol>
                <a:gridCol w="722030">
                  <a:extLst>
                    <a:ext uri="{9D8B030D-6E8A-4147-A177-3AD203B41FA5}">
                      <a16:colId xmlns:a16="http://schemas.microsoft.com/office/drawing/2014/main" val="3584701289"/>
                    </a:ext>
                  </a:extLst>
                </a:gridCol>
                <a:gridCol w="722030">
                  <a:extLst>
                    <a:ext uri="{9D8B030D-6E8A-4147-A177-3AD203B41FA5}">
                      <a16:colId xmlns:a16="http://schemas.microsoft.com/office/drawing/2014/main" val="3913086540"/>
                    </a:ext>
                  </a:extLst>
                </a:gridCol>
                <a:gridCol w="722030">
                  <a:extLst>
                    <a:ext uri="{9D8B030D-6E8A-4147-A177-3AD203B41FA5}">
                      <a16:colId xmlns:a16="http://schemas.microsoft.com/office/drawing/2014/main" val="1656098825"/>
                    </a:ext>
                  </a:extLst>
                </a:gridCol>
                <a:gridCol w="722030">
                  <a:extLst>
                    <a:ext uri="{9D8B030D-6E8A-4147-A177-3AD203B41FA5}">
                      <a16:colId xmlns:a16="http://schemas.microsoft.com/office/drawing/2014/main" val="508116493"/>
                    </a:ext>
                  </a:extLst>
                </a:gridCol>
                <a:gridCol w="722030">
                  <a:extLst>
                    <a:ext uri="{9D8B030D-6E8A-4147-A177-3AD203B41FA5}">
                      <a16:colId xmlns:a16="http://schemas.microsoft.com/office/drawing/2014/main" val="1115042062"/>
                    </a:ext>
                  </a:extLst>
                </a:gridCol>
                <a:gridCol w="722030">
                  <a:extLst>
                    <a:ext uri="{9D8B030D-6E8A-4147-A177-3AD203B41FA5}">
                      <a16:colId xmlns:a16="http://schemas.microsoft.com/office/drawing/2014/main" val="2244826985"/>
                    </a:ext>
                  </a:extLst>
                </a:gridCol>
                <a:gridCol w="722030">
                  <a:extLst>
                    <a:ext uri="{9D8B030D-6E8A-4147-A177-3AD203B41FA5}">
                      <a16:colId xmlns:a16="http://schemas.microsoft.com/office/drawing/2014/main" val="1517077375"/>
                    </a:ext>
                  </a:extLst>
                </a:gridCol>
              </a:tblGrid>
              <a:tr h="566961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  <a:latin typeface="+mj-lt"/>
                        </a:rPr>
                        <a:t>Доли в квадрате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366" marR="7366" marT="73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366" marR="7366" marT="73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366" marR="7366" marT="73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366" marR="7366" marT="73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366" marR="7366" marT="73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366" marR="7366" marT="73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366" marR="7366" marT="73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366" marR="7366" marT="73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366" marR="7366" marT="73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366" marR="7366" marT="7366" marB="0" anchor="b"/>
                </a:tc>
                <a:extLst>
                  <a:ext uri="{0D108BD9-81ED-4DB2-BD59-A6C34878D82A}">
                    <a16:rowId xmlns:a16="http://schemas.microsoft.com/office/drawing/2014/main" val="3283992495"/>
                  </a:ext>
                </a:extLst>
              </a:tr>
              <a:tr h="287236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>
                          <a:effectLst/>
                          <a:latin typeface="+mj-lt"/>
                        </a:rPr>
                        <a:t>страна 1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366" marR="7366" marT="73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dirty="0">
                          <a:effectLst/>
                          <a:latin typeface="+mj-lt"/>
                        </a:rPr>
                        <a:t>0,01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366" marR="7366" marT="73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  <a:latin typeface="+mj-lt"/>
                        </a:rPr>
                        <a:t>0,04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366" marR="7366" marT="73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  <a:latin typeface="+mj-lt"/>
                        </a:rPr>
                        <a:t>0,09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366" marR="7366" marT="73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  <a:latin typeface="+mj-lt"/>
                        </a:rPr>
                        <a:t>0,16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366" marR="7366" marT="73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  <a:latin typeface="+mj-lt"/>
                        </a:rPr>
                        <a:t>0,25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366" marR="7366" marT="73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  <a:latin typeface="+mj-lt"/>
                        </a:rPr>
                        <a:t>0,36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366" marR="7366" marT="73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  <a:latin typeface="+mj-lt"/>
                        </a:rPr>
                        <a:t>0,49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366" marR="7366" marT="73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  <a:latin typeface="+mj-lt"/>
                        </a:rPr>
                        <a:t>0,64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366" marR="7366" marT="73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  <a:latin typeface="+mj-lt"/>
                        </a:rPr>
                        <a:t>0,81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366" marR="7366" marT="7366" marB="0" anchor="b"/>
                </a:tc>
                <a:extLst>
                  <a:ext uri="{0D108BD9-81ED-4DB2-BD59-A6C34878D82A}">
                    <a16:rowId xmlns:a16="http://schemas.microsoft.com/office/drawing/2014/main" val="3171262320"/>
                  </a:ext>
                </a:extLst>
              </a:tr>
              <a:tr h="287236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>
                          <a:effectLst/>
                          <a:latin typeface="+mj-lt"/>
                        </a:rPr>
                        <a:t>страна 2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366" marR="7366" marT="73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dirty="0">
                          <a:effectLst/>
                          <a:latin typeface="+mj-lt"/>
                        </a:rPr>
                        <a:t>0,01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366" marR="7366" marT="73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  <a:latin typeface="+mj-lt"/>
                        </a:rPr>
                        <a:t>0,01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366" marR="7366" marT="73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  <a:latin typeface="+mj-lt"/>
                        </a:rPr>
                        <a:t>0,01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366" marR="7366" marT="73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  <a:latin typeface="+mj-lt"/>
                        </a:rPr>
                        <a:t>0,01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366" marR="7366" marT="73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  <a:latin typeface="+mj-lt"/>
                        </a:rPr>
                        <a:t>0,01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366" marR="7366" marT="73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  <a:latin typeface="+mj-lt"/>
                        </a:rPr>
                        <a:t>0,01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366" marR="7366" marT="73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  <a:latin typeface="+mj-lt"/>
                        </a:rPr>
                        <a:t>0,01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366" marR="7366" marT="73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  <a:latin typeface="+mj-lt"/>
                        </a:rPr>
                        <a:t>0,01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366" marR="7366" marT="73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  <a:latin typeface="+mj-lt"/>
                        </a:rPr>
                        <a:t>0,01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366" marR="7366" marT="7366" marB="0" anchor="b"/>
                </a:tc>
                <a:extLst>
                  <a:ext uri="{0D108BD9-81ED-4DB2-BD59-A6C34878D82A}">
                    <a16:rowId xmlns:a16="http://schemas.microsoft.com/office/drawing/2014/main" val="1315991682"/>
                  </a:ext>
                </a:extLst>
              </a:tr>
              <a:tr h="287236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>
                          <a:effectLst/>
                          <a:latin typeface="+mj-lt"/>
                        </a:rPr>
                        <a:t>страна 3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366" marR="7366" marT="73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  <a:latin typeface="+mj-lt"/>
                        </a:rPr>
                        <a:t>0,01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366" marR="7366" marT="73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dirty="0">
                          <a:effectLst/>
                          <a:latin typeface="+mj-lt"/>
                        </a:rPr>
                        <a:t>0,01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366" marR="7366" marT="73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  <a:latin typeface="+mj-lt"/>
                        </a:rPr>
                        <a:t>0,01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366" marR="7366" marT="73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  <a:latin typeface="+mj-lt"/>
                        </a:rPr>
                        <a:t>0,01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366" marR="7366" marT="73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  <a:latin typeface="+mj-lt"/>
                        </a:rPr>
                        <a:t>0,01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366" marR="7366" marT="73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  <a:latin typeface="+mj-lt"/>
                        </a:rPr>
                        <a:t>0,01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366" marR="7366" marT="73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  <a:latin typeface="+mj-lt"/>
                        </a:rPr>
                        <a:t>0,01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366" marR="7366" marT="73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  <a:latin typeface="+mj-lt"/>
                        </a:rPr>
                        <a:t>0,01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366" marR="7366" marT="73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  <a:latin typeface="+mj-lt"/>
                        </a:rPr>
                        <a:t>0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366" marR="7366" marT="7366" marB="0" anchor="b"/>
                </a:tc>
                <a:extLst>
                  <a:ext uri="{0D108BD9-81ED-4DB2-BD59-A6C34878D82A}">
                    <a16:rowId xmlns:a16="http://schemas.microsoft.com/office/drawing/2014/main" val="1001065399"/>
                  </a:ext>
                </a:extLst>
              </a:tr>
              <a:tr h="287236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>
                          <a:effectLst/>
                          <a:latin typeface="+mj-lt"/>
                        </a:rPr>
                        <a:t>страна 4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366" marR="7366" marT="73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  <a:latin typeface="+mj-lt"/>
                        </a:rPr>
                        <a:t>0,01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366" marR="7366" marT="73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  <a:latin typeface="+mj-lt"/>
                        </a:rPr>
                        <a:t>0,01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366" marR="7366" marT="73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dirty="0">
                          <a:effectLst/>
                          <a:latin typeface="+mj-lt"/>
                        </a:rPr>
                        <a:t>0,01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366" marR="7366" marT="73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  <a:latin typeface="+mj-lt"/>
                        </a:rPr>
                        <a:t>0,01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366" marR="7366" marT="73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  <a:latin typeface="+mj-lt"/>
                        </a:rPr>
                        <a:t>0,01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366" marR="7366" marT="73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  <a:latin typeface="+mj-lt"/>
                        </a:rPr>
                        <a:t>0,01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366" marR="7366" marT="73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  <a:latin typeface="+mj-lt"/>
                        </a:rPr>
                        <a:t>0,01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366" marR="7366" marT="73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  <a:latin typeface="+mj-lt"/>
                        </a:rPr>
                        <a:t>0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366" marR="7366" marT="73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  <a:latin typeface="+mj-lt"/>
                        </a:rPr>
                        <a:t>0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366" marR="7366" marT="7366" marB="0" anchor="b"/>
                </a:tc>
                <a:extLst>
                  <a:ext uri="{0D108BD9-81ED-4DB2-BD59-A6C34878D82A}">
                    <a16:rowId xmlns:a16="http://schemas.microsoft.com/office/drawing/2014/main" val="3023105820"/>
                  </a:ext>
                </a:extLst>
              </a:tr>
              <a:tr h="287236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>
                          <a:effectLst/>
                          <a:latin typeface="+mj-lt"/>
                        </a:rPr>
                        <a:t>страна 5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366" marR="7366" marT="73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  <a:latin typeface="+mj-lt"/>
                        </a:rPr>
                        <a:t>0,01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366" marR="7366" marT="73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  <a:latin typeface="+mj-lt"/>
                        </a:rPr>
                        <a:t>0,01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366" marR="7366" marT="73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dirty="0">
                          <a:effectLst/>
                          <a:latin typeface="+mj-lt"/>
                        </a:rPr>
                        <a:t>0,01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366" marR="7366" marT="73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  <a:latin typeface="+mj-lt"/>
                        </a:rPr>
                        <a:t>0,01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366" marR="7366" marT="73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  <a:latin typeface="+mj-lt"/>
                        </a:rPr>
                        <a:t>0,01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366" marR="7366" marT="73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  <a:latin typeface="+mj-lt"/>
                        </a:rPr>
                        <a:t>0,01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366" marR="7366" marT="73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  <a:latin typeface="+mj-lt"/>
                        </a:rPr>
                        <a:t>0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366" marR="7366" marT="73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  <a:latin typeface="+mj-lt"/>
                        </a:rPr>
                        <a:t>0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366" marR="7366" marT="73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  <a:latin typeface="+mj-lt"/>
                        </a:rPr>
                        <a:t>0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366" marR="7366" marT="7366" marB="0" anchor="b"/>
                </a:tc>
                <a:extLst>
                  <a:ext uri="{0D108BD9-81ED-4DB2-BD59-A6C34878D82A}">
                    <a16:rowId xmlns:a16="http://schemas.microsoft.com/office/drawing/2014/main" val="3311036191"/>
                  </a:ext>
                </a:extLst>
              </a:tr>
              <a:tr h="287236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>
                          <a:effectLst/>
                          <a:latin typeface="+mj-lt"/>
                        </a:rPr>
                        <a:t>страна 6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366" marR="7366" marT="73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  <a:latin typeface="+mj-lt"/>
                        </a:rPr>
                        <a:t>0,01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366" marR="7366" marT="73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  <a:latin typeface="+mj-lt"/>
                        </a:rPr>
                        <a:t>0,01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366" marR="7366" marT="73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  <a:latin typeface="+mj-lt"/>
                        </a:rPr>
                        <a:t>0,01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366" marR="7366" marT="73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dirty="0">
                          <a:effectLst/>
                          <a:latin typeface="+mj-lt"/>
                        </a:rPr>
                        <a:t>0,01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366" marR="7366" marT="73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  <a:latin typeface="+mj-lt"/>
                        </a:rPr>
                        <a:t>0,01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366" marR="7366" marT="73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  <a:latin typeface="+mj-lt"/>
                        </a:rPr>
                        <a:t>0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366" marR="7366" marT="73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  <a:latin typeface="+mj-lt"/>
                        </a:rPr>
                        <a:t>0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366" marR="7366" marT="73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  <a:latin typeface="+mj-lt"/>
                        </a:rPr>
                        <a:t>0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366" marR="7366" marT="73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  <a:latin typeface="+mj-lt"/>
                        </a:rPr>
                        <a:t>0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366" marR="7366" marT="7366" marB="0" anchor="b"/>
                </a:tc>
                <a:extLst>
                  <a:ext uri="{0D108BD9-81ED-4DB2-BD59-A6C34878D82A}">
                    <a16:rowId xmlns:a16="http://schemas.microsoft.com/office/drawing/2014/main" val="4107715879"/>
                  </a:ext>
                </a:extLst>
              </a:tr>
              <a:tr h="287236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>
                          <a:effectLst/>
                          <a:latin typeface="+mj-lt"/>
                        </a:rPr>
                        <a:t>страна 7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366" marR="7366" marT="73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  <a:latin typeface="+mj-lt"/>
                        </a:rPr>
                        <a:t>0,01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366" marR="7366" marT="73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  <a:latin typeface="+mj-lt"/>
                        </a:rPr>
                        <a:t>0,01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366" marR="7366" marT="73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  <a:latin typeface="+mj-lt"/>
                        </a:rPr>
                        <a:t>0,01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366" marR="7366" marT="73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  <a:latin typeface="+mj-lt"/>
                        </a:rPr>
                        <a:t>0,01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366" marR="7366" marT="73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dirty="0">
                          <a:effectLst/>
                          <a:latin typeface="+mj-lt"/>
                        </a:rPr>
                        <a:t>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366" marR="7366" marT="7366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  <a:latin typeface="+mj-lt"/>
                        </a:rPr>
                        <a:t>0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366" marR="7366" marT="73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  <a:latin typeface="+mj-lt"/>
                        </a:rPr>
                        <a:t>0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366" marR="7366" marT="73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  <a:latin typeface="+mj-lt"/>
                        </a:rPr>
                        <a:t>0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366" marR="7366" marT="73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  <a:latin typeface="+mj-lt"/>
                        </a:rPr>
                        <a:t>0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366" marR="7366" marT="7366" marB="0" anchor="b"/>
                </a:tc>
                <a:extLst>
                  <a:ext uri="{0D108BD9-81ED-4DB2-BD59-A6C34878D82A}">
                    <a16:rowId xmlns:a16="http://schemas.microsoft.com/office/drawing/2014/main" val="2829085579"/>
                  </a:ext>
                </a:extLst>
              </a:tr>
              <a:tr h="287236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>
                          <a:effectLst/>
                          <a:latin typeface="+mj-lt"/>
                        </a:rPr>
                        <a:t>страна 8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366" marR="7366" marT="73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  <a:latin typeface="+mj-lt"/>
                        </a:rPr>
                        <a:t>0,01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366" marR="7366" marT="73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  <a:latin typeface="+mj-lt"/>
                        </a:rPr>
                        <a:t>0,01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366" marR="7366" marT="73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  <a:latin typeface="+mj-lt"/>
                        </a:rPr>
                        <a:t>0,01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366" marR="7366" marT="73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  <a:latin typeface="+mj-lt"/>
                        </a:rPr>
                        <a:t>0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366" marR="7366" marT="73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dirty="0">
                          <a:effectLst/>
                          <a:latin typeface="+mj-lt"/>
                        </a:rPr>
                        <a:t>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366" marR="7366" marT="7366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dirty="0">
                          <a:effectLst/>
                          <a:latin typeface="+mj-lt"/>
                        </a:rPr>
                        <a:t>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366" marR="7366" marT="73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  <a:latin typeface="+mj-lt"/>
                        </a:rPr>
                        <a:t>0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366" marR="7366" marT="73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  <a:latin typeface="+mj-lt"/>
                        </a:rPr>
                        <a:t>0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366" marR="7366" marT="73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  <a:latin typeface="+mj-lt"/>
                        </a:rPr>
                        <a:t>0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366" marR="7366" marT="7366" marB="0" anchor="b"/>
                </a:tc>
                <a:extLst>
                  <a:ext uri="{0D108BD9-81ED-4DB2-BD59-A6C34878D82A}">
                    <a16:rowId xmlns:a16="http://schemas.microsoft.com/office/drawing/2014/main" val="3391217645"/>
                  </a:ext>
                </a:extLst>
              </a:tr>
              <a:tr h="287236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>
                          <a:effectLst/>
                          <a:latin typeface="+mj-lt"/>
                        </a:rPr>
                        <a:t>страна 9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366" marR="7366" marT="73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  <a:latin typeface="+mj-lt"/>
                        </a:rPr>
                        <a:t>0,01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366" marR="7366" marT="73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  <a:latin typeface="+mj-lt"/>
                        </a:rPr>
                        <a:t>0,01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366" marR="7366" marT="73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  <a:latin typeface="+mj-lt"/>
                        </a:rPr>
                        <a:t>0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366" marR="7366" marT="73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  <a:latin typeface="+mj-lt"/>
                        </a:rPr>
                        <a:t>0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366" marR="7366" marT="73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dirty="0">
                          <a:effectLst/>
                          <a:latin typeface="+mj-lt"/>
                        </a:rPr>
                        <a:t>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366" marR="7366" marT="7366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dirty="0">
                          <a:effectLst/>
                          <a:latin typeface="+mj-lt"/>
                        </a:rPr>
                        <a:t>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366" marR="7366" marT="73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dirty="0">
                          <a:effectLst/>
                          <a:latin typeface="+mj-lt"/>
                        </a:rPr>
                        <a:t>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366" marR="7366" marT="73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  <a:latin typeface="+mj-lt"/>
                        </a:rPr>
                        <a:t>0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366" marR="7366" marT="73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  <a:latin typeface="+mj-lt"/>
                        </a:rPr>
                        <a:t>0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366" marR="7366" marT="7366" marB="0" anchor="b"/>
                </a:tc>
                <a:extLst>
                  <a:ext uri="{0D108BD9-81ED-4DB2-BD59-A6C34878D82A}">
                    <a16:rowId xmlns:a16="http://schemas.microsoft.com/office/drawing/2014/main" val="1807202124"/>
                  </a:ext>
                </a:extLst>
              </a:tr>
              <a:tr h="287236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>
                          <a:effectLst/>
                          <a:latin typeface="+mj-lt"/>
                        </a:rPr>
                        <a:t>страна 10 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366" marR="7366" marT="73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  <a:latin typeface="+mj-lt"/>
                        </a:rPr>
                        <a:t>0,01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366" marR="7366" marT="73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  <a:latin typeface="+mj-lt"/>
                        </a:rPr>
                        <a:t>0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366" marR="7366" marT="73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  <a:latin typeface="+mj-lt"/>
                        </a:rPr>
                        <a:t>0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366" marR="7366" marT="73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  <a:latin typeface="+mj-lt"/>
                        </a:rPr>
                        <a:t>0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366" marR="7366" marT="73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dirty="0">
                          <a:effectLst/>
                          <a:latin typeface="+mj-lt"/>
                        </a:rPr>
                        <a:t>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366" marR="7366" marT="7366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  <a:latin typeface="+mj-lt"/>
                        </a:rPr>
                        <a:t>0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366" marR="7366" marT="73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  <a:latin typeface="+mj-lt"/>
                        </a:rPr>
                        <a:t>0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366" marR="7366" marT="73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dirty="0">
                          <a:effectLst/>
                          <a:latin typeface="+mj-lt"/>
                        </a:rPr>
                        <a:t>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366" marR="7366" marT="73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  <a:latin typeface="+mj-lt"/>
                        </a:rPr>
                        <a:t>0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366" marR="7366" marT="7366" marB="0" anchor="b"/>
                </a:tc>
                <a:extLst>
                  <a:ext uri="{0D108BD9-81ED-4DB2-BD59-A6C34878D82A}">
                    <a16:rowId xmlns:a16="http://schemas.microsoft.com/office/drawing/2014/main" val="2128914807"/>
                  </a:ext>
                </a:extLst>
              </a:tr>
              <a:tr h="287236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>
                          <a:effectLst/>
                          <a:latin typeface="+mj-lt"/>
                        </a:rPr>
                        <a:t>Сумма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366" marR="7366" marT="73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u="none" strike="noStrike" dirty="0">
                          <a:effectLst/>
                          <a:latin typeface="+mj-lt"/>
                        </a:rPr>
                        <a:t>0,1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366" marR="7366" marT="73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u="none" strike="noStrike" dirty="0">
                          <a:effectLst/>
                          <a:latin typeface="+mj-lt"/>
                        </a:rPr>
                        <a:t>0,12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366" marR="7366" marT="73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u="none" strike="noStrike" dirty="0">
                          <a:effectLst/>
                          <a:latin typeface="+mj-lt"/>
                        </a:rPr>
                        <a:t>0,16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366" marR="7366" marT="73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u="none" strike="noStrike" dirty="0">
                          <a:effectLst/>
                          <a:latin typeface="+mj-lt"/>
                        </a:rPr>
                        <a:t>0,22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366" marR="7366" marT="73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u="none" strike="noStrike" dirty="0">
                          <a:effectLst/>
                          <a:latin typeface="+mj-lt"/>
                        </a:rPr>
                        <a:t>0,3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366" marR="7366" marT="7366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u="none" strike="noStrike" dirty="0">
                          <a:effectLst/>
                          <a:latin typeface="+mj-lt"/>
                        </a:rPr>
                        <a:t>0,4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366" marR="7366" marT="73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u="none" strike="noStrike" dirty="0">
                          <a:effectLst/>
                          <a:latin typeface="+mj-lt"/>
                        </a:rPr>
                        <a:t>0,52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366" marR="7366" marT="73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u="none" strike="noStrike" dirty="0">
                          <a:effectLst/>
                          <a:latin typeface="+mj-lt"/>
                        </a:rPr>
                        <a:t>0,66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366" marR="7366" marT="73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u="none" strike="noStrike" dirty="0">
                          <a:effectLst/>
                          <a:latin typeface="+mj-lt"/>
                        </a:rPr>
                        <a:t>0,82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366" marR="7366" marT="7366" marB="0" anchor="b"/>
                </a:tc>
                <a:extLst>
                  <a:ext uri="{0D108BD9-81ED-4DB2-BD59-A6C34878D82A}">
                    <a16:rowId xmlns:a16="http://schemas.microsoft.com/office/drawing/2014/main" val="1770394395"/>
                  </a:ext>
                </a:extLst>
              </a:tr>
            </a:tbl>
          </a:graphicData>
        </a:graphic>
      </p:graphicFrame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1C7C887-3F10-8FF2-6B5B-5C2C62D19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01AF41-ABDB-4626-B522-422676ABA90D}" type="slidenum">
              <a:rPr lang="ru-RU" altLang="ru-RU" smtClean="0"/>
              <a:pPr>
                <a:defRPr/>
              </a:pPr>
              <a:t>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539465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904C96-DC6D-D24A-39E4-9C94A9C32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3386BD1-C351-FF81-E3FE-8FF0993322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214DEBB-26A0-4A48-17A9-C83FE7456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01AF41-ABDB-4626-B522-422676ABA90D}" type="slidenum">
              <a:rPr lang="ru-RU" altLang="ru-RU" smtClean="0"/>
              <a:pPr>
                <a:defRPr/>
              </a:pPr>
              <a:t>9</a:t>
            </a:fld>
            <a:endParaRPr lang="ru-RU" altLang="ru-RU"/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880F6820-4B1C-D14C-929C-C909D6E6D4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82137278"/>
              </p:ext>
            </p:extLst>
          </p:nvPr>
        </p:nvGraphicFramePr>
        <p:xfrm>
          <a:off x="107504" y="476672"/>
          <a:ext cx="8784976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748800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вет директоров">
  <a:themeElements>
    <a:clrScheme name="Совет директоров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Совет директоров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вет директоров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1576</TotalTime>
  <Words>471</Words>
  <Application>Microsoft Office PowerPoint</Application>
  <PresentationFormat>Экран (4:3)</PresentationFormat>
  <Paragraphs>348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Arial</vt:lpstr>
      <vt:lpstr>Calibri</vt:lpstr>
      <vt:lpstr>Century Gothic</vt:lpstr>
      <vt:lpstr>Times New Roman</vt:lpstr>
      <vt:lpstr>Verdana</vt:lpstr>
      <vt:lpstr>Wingdings</vt:lpstr>
      <vt:lpstr>Wingdings 3</vt:lpstr>
      <vt:lpstr>Совет директоров</vt:lpstr>
      <vt:lpstr>Индекс Герфиндаля-Хиршмана   Как измерить концентрацию?   </vt:lpstr>
      <vt:lpstr>Формула (очень страшно) </vt:lpstr>
      <vt:lpstr>Формула - понятно </vt:lpstr>
      <vt:lpstr>Способ расчета в Excel</vt:lpstr>
      <vt:lpstr>Считаем доли, возводим в квадрат и складываем</vt:lpstr>
      <vt:lpstr>Вариант – 2. HHI = 0,193</vt:lpstr>
      <vt:lpstr>Много или мало? </vt:lpstr>
      <vt:lpstr>Вытеснение конкурентов</vt:lpstr>
      <vt:lpstr>Презентация PowerPoint</vt:lpstr>
      <vt:lpstr>2021  INTERNATIONAL TRADE STATISTICS YEARBOOK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Bytorina_O_V</dc:creator>
  <cp:lastModifiedBy>Ольга</cp:lastModifiedBy>
  <cp:revision>97</cp:revision>
  <dcterms:created xsi:type="dcterms:W3CDTF">2006-11-09T08:03:11Z</dcterms:created>
  <dcterms:modified xsi:type="dcterms:W3CDTF">2022-09-12T21:20:36Z</dcterms:modified>
</cp:coreProperties>
</file>