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56" r:id="rId3"/>
    <p:sldId id="267" r:id="rId4"/>
    <p:sldId id="279" r:id="rId5"/>
    <p:sldId id="280" r:id="rId6"/>
    <p:sldId id="281" r:id="rId7"/>
    <p:sldId id="265" r:id="rId8"/>
    <p:sldId id="282" r:id="rId9"/>
    <p:sldId id="263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CF4"/>
    <a:srgbClr val="3DE3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18" autoAdjust="0"/>
  </p:normalViewPr>
  <p:slideViewPr>
    <p:cSldViewPr snapToGrid="0">
      <p:cViewPr varScale="1">
        <p:scale>
          <a:sx n="79" d="100"/>
          <a:sy n="79" d="100"/>
        </p:scale>
        <p:origin x="17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25472E0-AE12-4436-8AF4-888B91CE5FF1}" type="datetimeFigureOut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79EDDC-7B3D-446D-8859-BC582C0E0C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altLang="ru-RU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DACF2E8-EFEB-484D-A3CF-6E81505BB9EB}" type="slidenum">
              <a:rPr lang="ru-RU" altLang="ru-RU">
                <a:solidFill>
                  <a:srgbClr val="000000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 altLang="ru-RU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746AB9-1309-4B8E-9B5E-5E848EE7A94D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79EDDC-7B3D-446D-8859-BC582C0E0C6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912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481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C1400D1-714C-4974-BFA6-E7A0DC48E77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3686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AAC1A18-0EE5-4605-8DAE-04E293C5EC8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891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3F43653-82B9-4A64-82FE-5F5FEEA289F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7D0AD-B2BC-4345-8165-5DFD7624EC23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1C44A-44A1-45FE-9D06-DB284B8972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D6430-92E9-4524-B2F0-F4ECE8548271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2D594-965D-46EE-A0D0-A5A63A29EE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01143-CC42-4C79-94B0-318ADF058CE5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609E4-FDEE-46C6-92BF-3163A5067C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E2B95-FFFD-4DB1-9BAA-45F43E5D8697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7D87E-CF25-4897-A06E-1EAE2173D1D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DC03C-82FB-45CE-A4F3-2D7095F16401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597D3-3C97-47F7-8682-54661B98311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6B5B0-2172-447C-8DC9-18DC13AFD373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B5597-40FF-4FCE-BB3F-E51990E14EE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3B672-1126-4719-846E-DECB51AFBB6A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6B754-BC0A-4B98-8DC2-F4F3C4D1B48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F1E70-B801-4ED6-AB4D-B9058D6BB4C7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B0B47-1539-4EA3-961B-1D0E24C82E8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64DFF-8AEC-4E28-820F-CD3D25536C16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27743-5A62-4B83-85BB-006A8016AB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51A7-002D-47F3-81F2-214C643573BD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386FF-EC60-471E-B58F-7ADC65FCD9E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11C7D-DBE3-4053-AB67-8867C6C54339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8CB6-5FAA-4B22-8DD0-B810BBB275D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E25EE-A676-4D63-ADD2-F7949EC54F57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DDC89-BE68-4C28-A07E-445CE3CBA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E486-045A-47FE-A0E1-65F42B0B79C7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07D22-028D-4366-BA65-CEB099C9A5E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CAE68-77D1-4DED-B917-C1B614BAD4A5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53BF97-4B8E-4012-BF91-E629B3E939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E8416-0E05-4B92-9A8B-90FB6F5317D6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0FBDB-B171-446C-81F9-4DB35C2E1C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E7103-325E-46AD-9F35-8216D82DB554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550B5-2592-4A04-B459-214D4EAD2E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C5043-6B1B-4E1F-8439-826F60923885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D18C6-B104-436B-B3F2-D3AB7306FE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3E905-B441-46F0-913C-459A8BA5E6BE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BF93C-8FF8-4818-BE79-5BB434C97B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222DEA-DB86-4AE2-B7B6-ECC196B976CB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4797D-5F4D-4EE6-9D76-50943B00C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51935-85EC-48E1-9A43-98E925F53161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1ACBA-BCF4-408D-8FEE-D57FCE9AC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7FABE-4317-470F-B146-C1A10CCC3E7D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9C28F-5AC1-4DFF-B103-2E113F5F2F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6D71A-DE7C-4477-8196-56057D339D8F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6F59E-4E06-475F-AEE1-EDCFA31453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1211745-BE6D-47A3-BA9C-45C6A04C2F01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0A0D4E2-719E-4DB0-9A71-E5BB95BCD5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3315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89A84E-C2AD-4307-9D36-DAF7787D1836}" type="datetime1">
              <a:rPr lang="ru-RU"/>
              <a:pPr>
                <a:defRPr/>
              </a:pPr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8989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5A27A9D-7152-4462-9361-FF0F223C66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1" r:id="rId2"/>
    <p:sldLayoutId id="2147483680" r:id="rId3"/>
    <p:sldLayoutId id="2147483679" r:id="rId4"/>
    <p:sldLayoutId id="2147483678" r:id="rId5"/>
    <p:sldLayoutId id="2147483677" r:id="rId6"/>
    <p:sldLayoutId id="2147483676" r:id="rId7"/>
    <p:sldLayoutId id="2147483675" r:id="rId8"/>
    <p:sldLayoutId id="2147483674" r:id="rId9"/>
    <p:sldLayoutId id="2147483673" r:id="rId10"/>
    <p:sldLayoutId id="2147483672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1585913" y="1947863"/>
            <a:ext cx="9026525" cy="1806575"/>
          </a:xfrm>
        </p:spPr>
        <p:txBody>
          <a:bodyPr/>
          <a:lstStyle/>
          <a:p>
            <a:pPr eaLnBrk="1" hangingPunct="1"/>
            <a:r>
              <a:rPr lang="ru-RU" sz="3200" b="1">
                <a:solidFill>
                  <a:schemeClr val="bg1"/>
                </a:solidFill>
              </a:rPr>
              <a:t>ПЕТЕРБУРГСКИЙ МЕЖДУНАРОДНЫЙ ЭКОНОМИЧЕСКИЙ ФОРУМ -2022</a:t>
            </a:r>
            <a:br>
              <a:rPr lang="en-US" sz="3200" b="1">
                <a:solidFill>
                  <a:schemeClr val="bg1"/>
                </a:solidFill>
              </a:rPr>
            </a:br>
            <a:r>
              <a:rPr lang="ru-RU" sz="3200" b="1">
                <a:solidFill>
                  <a:schemeClr val="bg1"/>
                </a:solidFill>
              </a:rPr>
              <a:t>«НОВЫЙ МИР – НОВЫЕ ВОЗМОЖНОСТИ»</a:t>
            </a:r>
            <a:endParaRPr lang="ru-RU" altLang="ru-RU" sz="3200" b="1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0475" y="5391150"/>
            <a:ext cx="6827838" cy="1230313"/>
          </a:xfrm>
        </p:spPr>
        <p:txBody>
          <a:bodyPr rtlCol="0">
            <a:norm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Колесникова Марина Львовна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научный сотрудник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Отдел Черноморско-Средиземноморских исследований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i="1" dirty="0"/>
          </a:p>
        </p:txBody>
      </p:sp>
      <p:pic>
        <p:nvPicPr>
          <p:cNvPr id="26627" name="Picture 7" descr="Институт Европы РАН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2658" r="-82658"/>
          <a:stretch>
            <a:fillRect/>
          </a:stretch>
        </p:blipFill>
        <p:spPr bwMode="auto">
          <a:xfrm>
            <a:off x="914400" y="333375"/>
            <a:ext cx="6016625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8" name="TextBox 9"/>
          <p:cNvSpPr txBox="1">
            <a:spLocks noChangeArrowheads="1"/>
          </p:cNvSpPr>
          <p:nvPr/>
        </p:nvSpPr>
        <p:spPr bwMode="auto">
          <a:xfrm>
            <a:off x="2071688" y="657225"/>
            <a:ext cx="26939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None/>
            </a:pPr>
            <a:r>
              <a:rPr lang="ru-RU" altLang="ru-RU" sz="1600" b="1" i="1">
                <a:solidFill>
                  <a:schemeClr val="bg1"/>
                </a:solidFill>
              </a:rPr>
              <a:t>Институт Европы РАН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8275" y="106363"/>
            <a:ext cx="11957050" cy="62547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«Новый экономический порядок: отвечая на вызовы времен»</a:t>
            </a:r>
            <a:b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Сессия «Мировой океан и глобальные трансформации: какой флот нужен России и миру?» (16.06.2022)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4938" y="841375"/>
            <a:ext cx="12023725" cy="59102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 indent="449263" algn="just" eaLnBrk="0" hangingPunct="0"/>
            <a:r>
              <a:rPr lang="ru-RU" sz="1200" i="1" dirty="0">
                <a:latin typeface="Calibri" pitchFamily="34" charset="0"/>
              </a:rPr>
              <a:t>Установочные тезисы сессии:</a:t>
            </a:r>
            <a:endParaRPr lang="ru-RU" sz="1200" dirty="0">
              <a:latin typeface="Calibri" pitchFamily="34" charset="0"/>
            </a:endParaRP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«В условиях крупнейшей в истории экономической войны на Западе и карантинных ограничений на Востоке, международная морская торговля оказалась под беспрецедентным давлением. Ограничение свободы судоходства, на чью долю приходится до 90% всех перемещаемых грузов планеты, приводит к многократному росту издержек, разрыву отлаженных за десятилетия маршрутов, повсеместному разгону инфляции. Российский торговый флот столкнулся с масштабным санкционным давлением, вызванным стремлением исключить страну из глобальных логистических цепочек. В сложившихся обстоятельствах на первый план выходит задача выстраивания новой связанности стран и регионов. Это потребует </a:t>
            </a:r>
            <a:r>
              <a:rPr lang="ru-RU" sz="1200" dirty="0" err="1">
                <a:latin typeface="Calibri" pitchFamily="34" charset="0"/>
              </a:rPr>
              <a:t>переоткрытия</a:t>
            </a:r>
            <a:r>
              <a:rPr lang="ru-RU" sz="1200" dirty="0">
                <a:latin typeface="Calibri" pitchFamily="34" charset="0"/>
              </a:rPr>
              <a:t> внутренних водных путей, форсированного развития перспективных морских маршрутов – и нового флота, который сможет на них работать и их обслуживать. Каким он будет и возможно ли вообще «переключить» логистику на новые торговые пути? Как обеспечить круглогодичную навигацию и встроить российские реки в международные транспортные коридоры? Каков потенциал Северного морского пути и почему программа </a:t>
            </a:r>
            <a:r>
              <a:rPr lang="ru-RU" sz="1200" dirty="0" err="1">
                <a:latin typeface="Calibri" pitchFamily="34" charset="0"/>
              </a:rPr>
              <a:t>ледоколостроения</a:t>
            </a:r>
            <a:r>
              <a:rPr lang="ru-RU" sz="1200" dirty="0">
                <a:latin typeface="Calibri" pitchFamily="34" charset="0"/>
              </a:rPr>
              <a:t> особенно актуальна сегодня? Где российскому судостроению привлекать инвестиции в условиях внешних ограничений?»</a:t>
            </a:r>
          </a:p>
          <a:p>
            <a:pPr indent="449263" algn="just" eaLnBrk="0" hangingPunct="0"/>
            <a:r>
              <a:rPr lang="ru-RU" sz="1200" i="1" dirty="0">
                <a:latin typeface="Calibri" pitchFamily="34" charset="0"/>
              </a:rPr>
              <a:t>Модератор</a:t>
            </a:r>
            <a:r>
              <a:rPr lang="ru-RU" sz="1200" dirty="0">
                <a:latin typeface="Calibri" pitchFamily="34" charset="0"/>
              </a:rPr>
              <a:t>: 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Иван Тимофеев, программный директор Клуба «Валдай»; </a:t>
            </a:r>
            <a:r>
              <a:rPr lang="ru-RU" sz="1200" dirty="0" err="1">
                <a:latin typeface="Calibri" pitchFamily="34" charset="0"/>
              </a:rPr>
              <a:t>программныи</a:t>
            </a:r>
            <a:r>
              <a:rPr lang="ru-RU" sz="1200" dirty="0">
                <a:latin typeface="Calibri" pitchFamily="34" charset="0"/>
              </a:rPr>
              <a:t>̆ директор </a:t>
            </a:r>
            <a:r>
              <a:rPr lang="ru-RU" sz="1200" dirty="0" err="1">
                <a:latin typeface="Calibri" pitchFamily="34" charset="0"/>
              </a:rPr>
              <a:t>Российского</a:t>
            </a:r>
            <a:r>
              <a:rPr lang="ru-RU" sz="1200" dirty="0">
                <a:latin typeface="Calibri" pitchFamily="34" charset="0"/>
              </a:rPr>
              <a:t> совета по международным делам; доцент МГИМО МИД России. </a:t>
            </a:r>
          </a:p>
          <a:p>
            <a:pPr indent="449263" algn="just" eaLnBrk="0" hangingPunct="0"/>
            <a:r>
              <a:rPr lang="ru-RU" sz="1200" i="1" dirty="0">
                <a:latin typeface="Calibri" pitchFamily="34" charset="0"/>
              </a:rPr>
              <a:t>Выступающие: 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Иван Демченко, ООО «</a:t>
            </a:r>
            <a:r>
              <a:rPr lang="ru-RU" sz="1200" dirty="0" err="1">
                <a:latin typeface="Calibri" pitchFamily="34" charset="0"/>
              </a:rPr>
              <a:t>Новосталь</a:t>
            </a:r>
            <a:r>
              <a:rPr lang="ru-RU" sz="1200" dirty="0">
                <a:latin typeface="Calibri" pitchFamily="34" charset="0"/>
              </a:rPr>
              <a:t>-М» (металлургический холдинг);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Виктор Евтухов, Статс-секретарь – заместитель Министра промышленности и торговли Российской Федерации;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Игорь Левитин, Помощник Президента Российской Федерации; 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Кирилл Липа, Генеральный директор, АО «Трансмашхолдинг»;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Алексей Рахманов, председатель правления, генеральный директор, АО «Объединенная судостроительная корпорация»;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Вячеслав Фетисов, Депутат Государственной Думы Российской Федерации; Посол доброй воли, Программа ООН по окружающей среде (ЮНЕП); председатель Всероссийского общества охраны природы; 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Илья Шестаков, руководитель Федеральное агентство по рыболовству (Росрыболовство). </a:t>
            </a:r>
          </a:p>
          <a:p>
            <a:pPr indent="449263" algn="just" eaLnBrk="0" hangingPunct="0"/>
            <a:r>
              <a:rPr lang="ru-RU" sz="1200" i="1" dirty="0">
                <a:latin typeface="Calibri" pitchFamily="34" charset="0"/>
              </a:rPr>
              <a:t>Участники дискуссии: 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Ксения </a:t>
            </a:r>
            <a:r>
              <a:rPr lang="ru-RU" sz="1200" dirty="0" err="1">
                <a:latin typeface="Calibri" pitchFamily="34" charset="0"/>
              </a:rPr>
              <a:t>Боломатова</a:t>
            </a:r>
            <a:r>
              <a:rPr lang="ru-RU" sz="1200" dirty="0">
                <a:latin typeface="Calibri" pitchFamily="34" charset="0"/>
              </a:rPr>
              <a:t>, Заместитель генерального директора, АО «Объединенная зерновая компания»; 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Станислав Георгиевский, Вице-президент, АО «Российский экспортный центр»;</a:t>
            </a:r>
          </a:p>
          <a:p>
            <a:pPr indent="449263" algn="just" eaLnBrk="0" hangingPunct="0"/>
            <a:r>
              <a:rPr lang="ru-RU" sz="1200" dirty="0">
                <a:latin typeface="Calibri" pitchFamily="34" charset="0"/>
              </a:rPr>
              <a:t>Эдуард Зернин, Председатель Совета директоров, </a:t>
            </a:r>
            <a:r>
              <a:rPr lang="ru-RU" sz="1200" dirty="0" err="1">
                <a:latin typeface="Calibri" pitchFamily="34" charset="0"/>
              </a:rPr>
              <a:t>Агрокорпорация</a:t>
            </a:r>
            <a:r>
              <a:rPr lang="ru-RU" sz="1200" dirty="0">
                <a:latin typeface="Calibri" pitchFamily="34" charset="0"/>
              </a:rPr>
              <a:t> «БИО-ТОН»; Председатель правления, Союз экспортеров зерна;</a:t>
            </a:r>
          </a:p>
          <a:p>
            <a:pPr indent="449263" algn="just" eaLnBrk="0" hangingPunct="0"/>
            <a:r>
              <a:rPr lang="ru-RU" sz="1200" dirty="0" err="1">
                <a:latin typeface="Calibri" pitchFamily="34" charset="0"/>
              </a:rPr>
              <a:t>Сатиш</a:t>
            </a:r>
            <a:r>
              <a:rPr lang="ru-RU" sz="1200" dirty="0">
                <a:latin typeface="Calibri" pitchFamily="34" charset="0"/>
              </a:rPr>
              <a:t> Сони, вице-адмирал; Национальная академия обороны Индии (NDA) (1976–2016 гг.).</a:t>
            </a:r>
          </a:p>
          <a:p>
            <a:pPr indent="449263" algn="just" eaLnBrk="0" hangingPunct="0"/>
            <a:endParaRPr lang="ru-RU" sz="1200" b="1" i="1" dirty="0">
              <a:latin typeface="Calibri" pitchFamily="34" charset="0"/>
            </a:endParaRPr>
          </a:p>
          <a:p>
            <a:pPr indent="449263" algn="just" eaLnBrk="0" hangingPunct="0"/>
            <a:endParaRPr lang="ru-RU" sz="1200" b="1" i="1" dirty="0">
              <a:latin typeface="Calibri" pitchFamily="34" charset="0"/>
            </a:endParaRPr>
          </a:p>
          <a:p>
            <a:pPr indent="449263" algn="just" eaLnBrk="0" hangingPunct="0"/>
            <a:r>
              <a:rPr lang="ru-RU" sz="1200" b="1" i="1" dirty="0">
                <a:latin typeface="Calibri" pitchFamily="34" charset="0"/>
              </a:rPr>
              <a:t>Источник: Фонд </a:t>
            </a:r>
            <a:r>
              <a:rPr lang="ru-RU" sz="1200" b="1" i="1" dirty="0" err="1">
                <a:latin typeface="Calibri" pitchFamily="34" charset="0"/>
              </a:rPr>
              <a:t>Росконгресс</a:t>
            </a:r>
            <a:r>
              <a:rPr lang="ru-RU" sz="1200" b="1" i="1" dirty="0">
                <a:latin typeface="Calibri" pitchFamily="34" charset="0"/>
              </a:rPr>
              <a:t>.</a:t>
            </a:r>
            <a:r>
              <a:rPr lang="en-US" sz="1200" b="1" i="1" dirty="0">
                <a:latin typeface="Calibri" pitchFamily="34" charset="0"/>
              </a:rPr>
              <a:t> </a:t>
            </a:r>
            <a:r>
              <a:rPr lang="ru-RU" sz="1200" b="1" i="1" dirty="0">
                <a:latin typeface="Calibri" pitchFamily="34" charset="0"/>
              </a:rPr>
              <a:t>16.06.2022. </a:t>
            </a:r>
            <a:r>
              <a:rPr lang="en-US" sz="1200" b="1" i="1" dirty="0">
                <a:latin typeface="Calibri" pitchFamily="34" charset="0"/>
              </a:rPr>
              <a:t>URL</a:t>
            </a:r>
            <a:r>
              <a:rPr lang="ru-RU" sz="1200" b="1" i="1" dirty="0">
                <a:latin typeface="Calibri" pitchFamily="34" charset="0"/>
              </a:rPr>
              <a:t>: </a:t>
            </a:r>
            <a:r>
              <a:rPr lang="en-GB" sz="1200" b="1" i="1" dirty="0">
                <a:latin typeface="Calibri" pitchFamily="34" charset="0"/>
              </a:rPr>
              <a:t>https://forumspb.com/programme/business-programme/97755/</a:t>
            </a:r>
            <a:endParaRPr lang="ru-RU" sz="12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8275" y="106363"/>
            <a:ext cx="11957050" cy="500062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1800" b="1" dirty="0">
                <a:ea typeface="DengXian" panose="02010600030101010101" pitchFamily="2" charset="-122"/>
              </a:rPr>
              <a:t>АО «Объединенная судостроительная корпорация» (АО «ОСК»)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8275" y="712788"/>
            <a:ext cx="11814175" cy="60388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 marL="285750" indent="-285750" algn="just" eaLnBrk="0" hangingPunct="0">
              <a:buFont typeface="Arial" charset="0"/>
              <a:buChar char="•"/>
            </a:pPr>
            <a:endParaRPr lang="ru-RU" sz="1400" dirty="0">
              <a:latin typeface="Calibri" pitchFamily="34" charset="0"/>
            </a:endParaRP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Крупнейшая судостроительная компания России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Учреждена 21 марта 2007 г. в соответствии с указом Президента Российской Федерации В. В. Путина № 394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100% акций АО «ОСК» находится в федеральной собственности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В холдинг входит около 40 проектно-конструкторских бюро и специализированных научно-исследовательских центров, верфей, судоремонтных и машиностроительных предприятий, на базе которых консолидирована большая часть отечественного судостроительного комплекса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Предприятия ОСК находятся во всех крупных портово-транспортных узлах России — от Калининграда до Хабаровска, от Мурманска до Астрахани, их персонал - около 95 тыс. чел.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Выручка ОСК за 2021 г. составила 375 млрд руб., 11% плюсом к результату предыдущего года</a:t>
            </a:r>
            <a:r>
              <a:rPr lang="en-US" sz="1300" dirty="0">
                <a:latin typeface="Calibri" pitchFamily="34" charset="0"/>
              </a:rPr>
              <a:t> (</a:t>
            </a:r>
            <a:r>
              <a:rPr lang="ru-RU" sz="1300" dirty="0">
                <a:latin typeface="Calibri" pitchFamily="34" charset="0"/>
              </a:rPr>
              <a:t>около 70% — гособоронзаказ и военно-техническое сотрудничество, около 21% — гражданское судостроение</a:t>
            </a:r>
            <a:r>
              <a:rPr lang="en-US" sz="1300" dirty="0">
                <a:latin typeface="Calibri" pitchFamily="34" charset="0"/>
              </a:rPr>
              <a:t>)</a:t>
            </a:r>
            <a:endParaRPr lang="ru-RU" sz="1300" dirty="0">
              <a:latin typeface="Calibri" pitchFamily="34" charset="0"/>
            </a:endParaRP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На базе ОСК консолидирована большая часть отечественного судостроительного комплекса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Практически все боевые корабли, строящиеся для ВМФ России и на экспорт, разработаны в конструкторских бюро ОСК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Наряду с выполнением гособоронзаказа для ВМФ России предприятия ОСК строят современный флот для работы в море, на шельфе и на внутренних водных путях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Главная производственная задача ОСК в гражданском судостроении — обеспечение потребностей отечественных компаний в ледоколах, транспортных, научно-исследовательских, аварийно-спасательных и вспомогательных судах, а также широкой гамме морской техники для освоения континентального шельфа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25.02.2022 ограничения в отношении ОСК вошли в 3-й санкционный пакет ЕС (запрет на поставки товаров и технологий, финансовые услуги)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7.04.2022 США ввели санкции в отношении восьми членов совета директоров АО "Объединенная судостроительная корпорация" (ОСК), а также 28 ее дочерних предприятий. В санкционный список включены председатель совета директоров ОСК Георгий Полтавченко, председатель правления и генеральный директор Алексей Рахманов, а также члены совета директоров: руководитель Федерального агентства морского и речного транспорта Андрей Лаврищев, заместитель председателя правления ПАО "Газпром" Виталий Маркелов, член коллегии Военно-промышленной комиссии Российской Федерации Владимир Поспелов, заместитель Министра промышленности и торговли Российской Федерации Олег Рязанцев, руководитель Федерального агентства по рыболовству Илья Шестаков, вице-президент по энергетике, локализации и инновациям ПАО "НК "Роснефть" Андрей Шишкин. Включение в санкционный список означает заморозку активов в США и запрет для американских граждан и компаний на ведение бизнеса с его фигурантами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1</a:t>
            </a:r>
            <a:r>
              <a:rPr lang="en-US" sz="1300" dirty="0">
                <a:latin typeface="Calibri" pitchFamily="34" charset="0"/>
              </a:rPr>
              <a:t>4</a:t>
            </a:r>
            <a:r>
              <a:rPr lang="ru-RU" sz="1300" dirty="0">
                <a:latin typeface="Calibri" pitchFamily="34" charset="0"/>
              </a:rPr>
              <a:t>.04.2022 Австралия объявила о включении ОСК в свой санкционный список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300" dirty="0">
                <a:latin typeface="Calibri" pitchFamily="34" charset="0"/>
              </a:rPr>
              <a:t>ОСК рассматривает возможность инициировать судебные разбирательства по неисполненным поставкам от иностранных партнеров</a:t>
            </a:r>
          </a:p>
          <a:p>
            <a:pPr marL="285750" indent="-285750" algn="just" eaLnBrk="0" hangingPunct="0"/>
            <a:endParaRPr lang="ru-RU" sz="1300" b="1" i="1" dirty="0">
              <a:latin typeface="Calibri" pitchFamily="34" charset="0"/>
            </a:endParaRPr>
          </a:p>
          <a:p>
            <a:pPr marL="285750" indent="-285750" algn="just" eaLnBrk="0" hangingPunct="0"/>
            <a:r>
              <a:rPr lang="ru-RU" sz="1300" b="1" i="1" dirty="0">
                <a:latin typeface="Calibri" pitchFamily="34" charset="0"/>
              </a:rPr>
              <a:t>Источник: ОСК, ТАСС. </a:t>
            </a:r>
          </a:p>
          <a:p>
            <a:pPr marL="285750" indent="-285750" algn="just" eaLnBrk="0" hangingPunct="0"/>
            <a:endParaRPr lang="ru-RU" sz="13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34950" y="0"/>
            <a:ext cx="11679238" cy="481013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1400" b="1">
                <a:ea typeface="DengXian"/>
                <a:cs typeface="DengXian"/>
              </a:rPr>
              <a:t>Некоторые итоги ПМЭФ- 2022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8275" y="612775"/>
            <a:ext cx="11814175" cy="61388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 marL="285750" indent="-285750" algn="just" eaLnBrk="0" hangingPunct="0">
              <a:buFont typeface="Arial" charset="0"/>
              <a:buChar char="•"/>
            </a:pPr>
            <a:endParaRPr lang="ru-RU" sz="1400" dirty="0">
              <a:latin typeface="Calibri" pitchFamily="34" charset="0"/>
            </a:endParaRP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В ПМЭФ-2022 приняли участие более 14 тыс. чел. из 131 страны. Подписано свыше 670 соглашений на сумму более 5,6 трлн руб., что почти на два триллиона больше, чем в 2021 г.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Россия: развитие транспорта и логистики на пространстве Большой Евразии, переориентация российских торговых потоков на восточное направление; создание мультимодального̆ маршрута МТК «Север-Юг»:  Санкт-Петербург - порт Мумбаи (Индия). Реализация транспортных связей между странами Африки, а с другой стороны, – с Индией, Пакистаном, Туркменистаном, Узбекистаном, Ираном, Ираком, Азербайджаном, Арменией, Грузией, Турцией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Иран, Индия: участие в развитии коридора "Север-Юг"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Каспийский бассейн: развитие портовой инфраструктуры с учетом увеличения грузопотока и изменения номенклатуры грузов, определение оператора морской части МТК «Север-Юг» с российской стороны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Северный морской путь: Санкт-Петербург займет лидирующую позицию по доставке генеральных грузов с западной части России, далее по Северному морскому пути; модернизация логистической инфраструктуры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Астраханская область: проект портовой особой экономической зоны (Каспийский кластер), коридор "Север-Юг"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Арктика: развитие цифровых технологий, качественной связи, высокоскоростного интернета; подготовка высококвалифицированных морских кадров, разработка образовательных стандартов, обеспечение готовности аварийно-спасательных служб и подразделений, развитие средств связи и навигации; развитие креативной индустрии, телемедицины, других направлений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Азово-Черноморский регион: использование судостроительных мощностей Севастополя, др.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Судостроение: развитие собственного гражданского флота, строительство рефрижераторного, транспортного и научно-исследовательского флота  для рыбной промышленности; к 2035 г. планируется построить более тысячи судов; ОСК подписала соглашение о создании Центра серийного машиностроения и логистики; строительство судов ледового класса, которые используют </a:t>
            </a:r>
            <a:r>
              <a:rPr lang="ru-RU" sz="1200" dirty="0" err="1">
                <a:latin typeface="Calibri" pitchFamily="34" charset="0"/>
              </a:rPr>
              <a:t>природосберегающие</a:t>
            </a:r>
            <a:r>
              <a:rPr lang="ru-RU" sz="1200" dirty="0">
                <a:latin typeface="Calibri" pitchFamily="34" charset="0"/>
              </a:rPr>
              <a:t> технологии и экологичные виды топлива</a:t>
            </a:r>
            <a:endParaRPr lang="en-US" sz="1200" dirty="0">
              <a:latin typeface="Calibri" pitchFamily="34" charset="0"/>
            </a:endParaRP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Иран: развитие сотрудничества в сфере судостроения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Мьянма: развитие торговых связей в сфере судостроения, возможность приобретения плавучих энергоблоков, представляющих уникальную компетенцию ОСК 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Судоремонт: развитие услуг по ремонту и модернизации флота; модернизация и создание новых площадок по судостроению и судоремонту; Мурманская область: контракты в области гражданского судоремонта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Энергетика создание атомных станций малой мощности для энергоснабжения промышленных и социальных проектов в Якутии, строительстве объектов инженерной инфраструктуры в Архангельской области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Внутренний туризм: около 40 соглашений; общий портфель инвестиций превысил 200 млрд руб. Реализация проекта «Великий Волжский путь» позволит восстановить систему межрегиональных речных перевозок в Приволжском федеральном округе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Просветительская деятельность: Соглашение о сотрудничестве «НЕВА-Интернэшнл» с Общероссийской общественно-государственной просветительской организацией «Российское общество «Знание» с целью повышения научного, культурного и образовательного уровня населения, духовно-нравственного и патриотического воспитания и распространения научных знаний</a:t>
            </a:r>
          </a:p>
          <a:p>
            <a:pPr marL="285750" indent="-2857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Экология: эколого-ресурсный подход к развитию и сертификации углеродно-нейтрального транспорта в Арктике, приоритеты председательства РФ в Арктическом совете</a:t>
            </a:r>
          </a:p>
          <a:p>
            <a:pPr marL="285750" indent="-285750" algn="just" eaLnBrk="0" hangingPunct="0"/>
            <a:endParaRPr lang="ru-RU" sz="1200" b="1" i="1" dirty="0">
              <a:latin typeface="Calibri" pitchFamily="34" charset="0"/>
            </a:endParaRPr>
          </a:p>
          <a:p>
            <a:pPr marL="285750" indent="-285750" algn="just" eaLnBrk="0" hangingPunct="0"/>
            <a:r>
              <a:rPr lang="ru-RU" sz="1200" b="1" i="1" dirty="0">
                <a:latin typeface="Calibri" pitchFamily="34" charset="0"/>
              </a:rPr>
              <a:t>Источник: Фонд </a:t>
            </a:r>
            <a:r>
              <a:rPr lang="ru-RU" sz="1200" b="1" i="1" dirty="0" err="1">
                <a:latin typeface="Calibri" pitchFamily="34" charset="0"/>
              </a:rPr>
              <a:t>Росконгресс</a:t>
            </a:r>
            <a:r>
              <a:rPr lang="ru-RU" sz="1200" b="1" i="1" dirty="0">
                <a:latin typeface="Calibri" pitchFamily="34" charset="0"/>
              </a:rPr>
              <a:t>, ТАСС.</a:t>
            </a:r>
          </a:p>
          <a:p>
            <a:pPr marL="285750" indent="-285750" algn="just" eaLnBrk="0" hangingPunct="0"/>
            <a:endParaRPr lang="ru-RU" sz="1200" b="1" i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68275" y="106363"/>
            <a:ext cx="11957050" cy="2540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1400" b="1">
                <a:ea typeface="DengXian"/>
                <a:cs typeface="DengXian"/>
              </a:rPr>
              <a:t>Последние новости морской отрасли Российской Федерации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68275" y="547688"/>
            <a:ext cx="11814175" cy="62039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anchor="ctr"/>
          <a:lstStyle/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В конце апреля Президент России Владимир Путин поручил Правительству Российской Федерации рассмотреть вопрос о предоставлении дополнительных 7 млрд руб. с целью импортозамещения судового оборудования для судов рыбопромыслового флота (27.04.2022)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Кронштадтский морской завод ОСК совместно с норвежской компанией освоил производство около 80% комплектующих для рыбных фабрик. Сложности с западным оборудованием имеются у российских рыболовецких судов, в настоящее время идет перепроектирование под продукцию дружественных стран (26.05.2022) 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ОСК планирует модернизировать "Северную верфь" и использовать сухой док на севере Севастополя для производства крупнотоннажного флота (15.06.2022)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Темпы строительства судов в 2022 г. на 100 единиц меньше, чем предполагалось (16.06.2022)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ОСК планирует построить балкер грузоподъемностью 80 тыс. тонн (26.06.2022)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ОСК планирует строить танкеры размера «</a:t>
            </a:r>
            <a:r>
              <a:rPr lang="ru-RU" sz="1200" dirty="0" err="1">
                <a:latin typeface="Calibri" pitchFamily="34" charset="0"/>
              </a:rPr>
              <a:t>Афрамакс</a:t>
            </a:r>
            <a:r>
              <a:rPr lang="ru-RU" sz="1200" dirty="0">
                <a:latin typeface="Calibri" pitchFamily="34" charset="0"/>
              </a:rPr>
              <a:t>» (</a:t>
            </a:r>
            <a:r>
              <a:rPr lang="en-GB" sz="1200" dirty="0">
                <a:latin typeface="Calibri" pitchFamily="34" charset="0"/>
              </a:rPr>
              <a:t>Average Freight Rate </a:t>
            </a:r>
            <a:r>
              <a:rPr lang="en-GB" sz="1200" dirty="0" err="1">
                <a:latin typeface="Calibri" pitchFamily="34" charset="0"/>
              </a:rPr>
              <a:t>Assessmen</a:t>
            </a:r>
            <a:r>
              <a:rPr lang="ru-RU" sz="1200" dirty="0">
                <a:latin typeface="Calibri" pitchFamily="34" charset="0"/>
              </a:rPr>
              <a:t>, дедвейт от 80 до 130 тыс. тонн) на заводе «Северная верфь» (Санкт-Петербург). В начале 2023 г. здесь должен завершиться первый этап реконструкции (28.06.2022)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Российский флот по итогам 2021 г. перевез 2% отечественных внешнеторговых грузов. На фоне санкций и отказа иностранных пароходств от работы с Россией вопрос наличия собственных судов встает особенно остро (28.06.2022)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ОСК рассматривает вопрос сотрудничества с верфями Ирана, Бразилии и Индии для строительства крупнотоннажных судов (29.06.2022)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ОСК обладает базой для судоремонта на Дальнем Востоке, инфраструктуры для разворачивания полномасштабного судоремонтного производства не хватает (29.06.2022)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ОСК планирует создать собственные сервисные подразделения во всех морских бассейнах (29.06.2022)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Минпромторг рассматривает возможность строительства еще одной крупнотоннажной верфи в России (29.06.2022)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Минпромторг России ведет работу над программой по выработке механизмов поддержки частных предприятий для модернизации судоремонтных мощностей (29.06.2022)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Центр по производству специальной судовой техники может быть создан в Астрахани при поддержке ОСК. По словам губернатора Астраханской области, город готов выступить центром строительства дноуглубительного флота для нужд всей стран (5.07.2022)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Более чем 1 тыс. единиц гражданских судов планируется построить в России до 2035 г. по плану заказов с общим объемом инвестиций 5,5 трлн руб. (8.07.2022)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Строительство более 170 судов планируется завершить на российских верфях в 2022 г. В России 65 верфей, где на разной стадии строительства находится около 300 судов и объектов морской техники (8.07.2022)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По данным Минпромторга (апрель 2022), для ТЭК строится 32 судна, в том числе 15 танкеров-газовозов для проекта «Арктик СПГ»(«Новатэк», добыча газа, производство СПГ), 10 танкеров-челноков ледового класса для проекта «Восток </a:t>
            </a:r>
            <a:r>
              <a:rPr lang="ru-RU" sz="1200" dirty="0" err="1">
                <a:latin typeface="Calibri" pitchFamily="34" charset="0"/>
              </a:rPr>
              <a:t>ойл</a:t>
            </a:r>
            <a:r>
              <a:rPr lang="ru-RU" sz="1200" dirty="0">
                <a:latin typeface="Calibri" pitchFamily="34" charset="0"/>
              </a:rPr>
              <a:t>» («Роснефть»), 6 газовозов и 1 танкер для «Новатэка». На разных этапах строительства находятся 14 из 16 аварийно-спасательных судов, его планируется завершить к 2025 г. (8.07.2022)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На верфях в России строятся 75 рыбопромысловых судов, 38 - для вылова рыбы, и 33 - для ловли крабов«. Суда находятся на разных стадиях постройки и делаются в рамках реализации программы инвестиционных квот (8.07.2022)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r>
              <a:rPr lang="ru-RU" sz="1200" dirty="0">
                <a:latin typeface="Calibri" pitchFamily="34" charset="0"/>
              </a:rPr>
              <a:t>Портфель российских верфей на рыбопромысловые суда составляет около 120 судов, включая действующие контрактные соглашения о намерениях. Основные суда строятся в Санкт-Петербурге, на Балтийских верфях, на Северной верфи, на Выборгском судостроительном заводе, но все верфи загружены строительством таких судов (8.07.2022)</a:t>
            </a:r>
          </a:p>
          <a:p>
            <a:pPr marL="171450" indent="-171450" algn="just" eaLnBrk="0" hangingPunct="0">
              <a:buFont typeface="Arial" charset="0"/>
              <a:buChar char="•"/>
            </a:pPr>
            <a:endParaRPr lang="ru-RU" sz="1200" dirty="0">
              <a:latin typeface="Calibri" pitchFamily="34" charset="0"/>
            </a:endParaRPr>
          </a:p>
          <a:p>
            <a:pPr algn="just" eaLnBrk="0" hangingPunct="0"/>
            <a:r>
              <a:rPr lang="ru-RU" sz="1200" b="1" i="1" dirty="0">
                <a:latin typeface="Calibri" pitchFamily="34" charset="0"/>
              </a:rPr>
              <a:t>     Источник: СМИ</a:t>
            </a:r>
            <a:endParaRPr lang="ru-RU" sz="1200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813" y="66675"/>
            <a:ext cx="9858375" cy="46990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ru-RU" sz="1600" b="1" i="1" dirty="0">
                <a:ea typeface="DengXian" panose="02010600030101010101" pitchFamily="2" charset="-122"/>
              </a:rPr>
              <a:t>Таблица 1. Рейтинг стран-производителей рыбной и </a:t>
            </a:r>
            <a:r>
              <a:rPr lang="ru-RU" sz="1600" b="1" i="1" dirty="0" err="1">
                <a:ea typeface="DengXian" panose="02010600030101010101" pitchFamily="2" charset="-122"/>
              </a:rPr>
              <a:t>аквакультурной</a:t>
            </a:r>
            <a:r>
              <a:rPr lang="ru-RU" sz="1600" b="1" i="1" dirty="0">
                <a:ea typeface="DengXian" panose="02010600030101010101" pitchFamily="2" charset="-122"/>
              </a:rPr>
              <a:t> продукции, млн тонн, 2018 г.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180975" y="6254750"/>
            <a:ext cx="11801475" cy="5365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Источник</a:t>
            </a:r>
            <a:r>
              <a:rPr lang="en-US" sz="1200" b="1" i="1" dirty="0">
                <a:solidFill>
                  <a:schemeClr val="tx1"/>
                </a:solidFill>
              </a:rPr>
              <a:t>:</a:t>
            </a:r>
            <a:r>
              <a:rPr lang="ru-RU" sz="1200" b="1" i="1" dirty="0">
                <a:solidFill>
                  <a:schemeClr val="tx1"/>
                </a:solidFill>
              </a:rPr>
              <a:t> </a:t>
            </a:r>
            <a:r>
              <a:rPr lang="en-GB" sz="1200" b="1" i="1" dirty="0">
                <a:solidFill>
                  <a:schemeClr val="tx1"/>
                </a:solidFill>
              </a:rPr>
              <a:t>The EU fish </a:t>
            </a:r>
            <a:r>
              <a:rPr lang="en-GB" sz="1200" b="1" i="1" dirty="0" err="1">
                <a:solidFill>
                  <a:schemeClr val="tx1"/>
                </a:solidFill>
              </a:rPr>
              <a:t>marke</a:t>
            </a:r>
            <a:r>
              <a:rPr lang="en-US" sz="1200" b="1" i="1" dirty="0">
                <a:solidFill>
                  <a:schemeClr val="tx1"/>
                </a:solidFill>
              </a:rPr>
              <a:t>t</a:t>
            </a:r>
            <a:r>
              <a:rPr lang="ru-RU" sz="1200" b="1" i="1" dirty="0">
                <a:solidFill>
                  <a:schemeClr val="tx1"/>
                </a:solidFill>
              </a:rPr>
              <a:t>. </a:t>
            </a:r>
            <a:r>
              <a:rPr lang="en-US" sz="1200" b="1" i="1" dirty="0">
                <a:solidFill>
                  <a:schemeClr val="tx1"/>
                </a:solidFill>
              </a:rPr>
              <a:t>The European Market Observatory for fisheries and aquaculture (EUMOFA</a:t>
            </a:r>
            <a:r>
              <a:rPr lang="ru-RU" sz="1200" b="1" i="1" dirty="0">
                <a:solidFill>
                  <a:schemeClr val="tx1"/>
                </a:solidFill>
              </a:rPr>
              <a:t>). 2020.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i="1" dirty="0">
                <a:solidFill>
                  <a:schemeClr val="tx1"/>
                </a:solidFill>
              </a:rPr>
              <a:t>URL</a:t>
            </a:r>
            <a:r>
              <a:rPr lang="ru-RU" sz="1200" b="1" i="1" dirty="0">
                <a:solidFill>
                  <a:schemeClr val="tx1"/>
                </a:solidFill>
              </a:rPr>
              <a:t>: </a:t>
            </a:r>
            <a:r>
              <a:rPr lang="en-GB" sz="1200" b="1" i="1" dirty="0">
                <a:solidFill>
                  <a:schemeClr val="tx1"/>
                </a:solidFill>
              </a:rPr>
              <a:t>https://www.eumofa.eu/documents/20178/415635/EN_The+EU+fish+market_2021.pdf/fe6285bb-5446-ac1a-e213-6fd6f64d0d85?t=1604671147068</a:t>
            </a:r>
            <a:endParaRPr lang="ru-RU" sz="1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3992" name="Group 200"/>
          <p:cNvGraphicFramePr>
            <a:graphicFrameLocks noGrp="1"/>
          </p:cNvGraphicFramePr>
          <p:nvPr/>
        </p:nvGraphicFramePr>
        <p:xfrm>
          <a:off x="180975" y="646113"/>
          <a:ext cx="11791950" cy="5497521"/>
        </p:xfrm>
        <a:graphic>
          <a:graphicData uri="http://schemas.openxmlformats.org/drawingml/2006/table">
            <a:tbl>
              <a:tblPr/>
              <a:tblGrid>
                <a:gridCol w="1635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9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6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2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1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67005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314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Вылов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от общего объема вылова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Место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 общем рейтинге вылова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Аквакультура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от общего объема аквакультуры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от общего объема всей продукции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Место в совокуп-ном рейтинге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Китай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66,1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57,8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81,0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38,2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Индонезия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22,0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Индия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Вьетнам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Перу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ЕС - 28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Россия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США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Филиппины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Бангладеш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Япония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0,9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Норвегия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Чили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Республика Корея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Мьянма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Другие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29,3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36,9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17,4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Всего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97,2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 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114,5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211,7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8525" y="176213"/>
            <a:ext cx="10631488" cy="37465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sz="1600" b="1" i="1">
                <a:solidFill>
                  <a:srgbClr val="000000"/>
                </a:solidFill>
                <a:cs typeface="Times New Roman" pitchFamily="18" charset="0"/>
              </a:rPr>
              <a:t>Таблица 2. Вылов морских биоресурсов российскими рыбопромысловыми компаниями, тыс. тонн</a:t>
            </a:r>
            <a:br>
              <a:rPr lang="ru-RU" sz="1600" b="1" i="1">
                <a:solidFill>
                  <a:srgbClr val="000000"/>
                </a:solidFill>
                <a:cs typeface="Times New Roman" pitchFamily="18" charset="0"/>
              </a:rPr>
            </a:br>
            <a:endParaRPr lang="ru-RU" sz="1600" b="1" i="1">
              <a:ea typeface="DengXian"/>
              <a:cs typeface="DengXian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09538" y="6216649"/>
            <a:ext cx="11887200" cy="57467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charset="0"/>
              </a:rPr>
              <a:t>* По сумме данных (данные могут отличаться в зависимости от источника)</a:t>
            </a:r>
            <a:endParaRPr lang="ru-RU" sz="1200" b="1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i="1" dirty="0">
                <a:solidFill>
                  <a:schemeClr val="tx1"/>
                </a:solidFill>
              </a:rPr>
              <a:t>Источник</a:t>
            </a:r>
            <a:r>
              <a:rPr lang="en-US" sz="1200" b="1" i="1" dirty="0">
                <a:solidFill>
                  <a:schemeClr val="tx1"/>
                </a:solidFill>
              </a:rPr>
              <a:t>:</a:t>
            </a:r>
            <a:r>
              <a:rPr lang="ru-RU" sz="1200" b="1" i="1">
                <a:solidFill>
                  <a:schemeClr val="tx1"/>
                </a:solidFill>
              </a:rPr>
              <a:t> «Квоты </a:t>
            </a:r>
            <a:r>
              <a:rPr lang="ru-RU" sz="1200" b="1" i="1" dirty="0">
                <a:solidFill>
                  <a:schemeClr val="tx1"/>
                </a:solidFill>
              </a:rPr>
              <a:t>под киль: грабли на </a:t>
            </a:r>
            <a:r>
              <a:rPr lang="ru-RU" sz="1200" b="1" i="1">
                <a:solidFill>
                  <a:schemeClr val="tx1"/>
                </a:solidFill>
              </a:rPr>
              <a:t>рыбном месте». </a:t>
            </a:r>
            <a:r>
              <a:rPr lang="en-GB" sz="1200" b="1" i="1" dirty="0">
                <a:solidFill>
                  <a:srgbClr val="000000"/>
                </a:solidFill>
              </a:rPr>
              <a:t>KORABEL.RU</a:t>
            </a:r>
            <a:r>
              <a:rPr lang="ru-RU" sz="1200" b="1" i="1" dirty="0">
                <a:solidFill>
                  <a:srgbClr val="000000"/>
                </a:solidFill>
              </a:rPr>
              <a:t>. </a:t>
            </a:r>
            <a:r>
              <a:rPr lang="ru-RU" sz="1200" b="1" i="1" dirty="0">
                <a:solidFill>
                  <a:schemeClr val="tx1"/>
                </a:solidFill>
              </a:rPr>
              <a:t>16.02.2022. </a:t>
            </a:r>
            <a:r>
              <a:rPr lang="en-US" sz="1200" b="1" i="1" dirty="0">
                <a:solidFill>
                  <a:schemeClr val="tx1"/>
                </a:solidFill>
              </a:rPr>
              <a:t>RL</a:t>
            </a:r>
            <a:r>
              <a:rPr lang="ru-RU" sz="1200" b="1" i="1" dirty="0">
                <a:solidFill>
                  <a:schemeClr val="tx1"/>
                </a:solidFill>
              </a:rPr>
              <a:t>: </a:t>
            </a:r>
            <a:r>
              <a:rPr lang="en-GB" sz="1200" b="1" i="1" dirty="0">
                <a:solidFill>
                  <a:srgbClr val="000000"/>
                </a:solidFill>
              </a:rPr>
              <a:t>https://www.korabel.ru/news/comments/kvoty_pod_kil_grabli_na_rybnom_meste_2.html</a:t>
            </a:r>
            <a:r>
              <a:rPr lang="en-GB" sz="1200" b="1" i="1" dirty="0"/>
              <a:t> </a:t>
            </a:r>
            <a:endParaRPr lang="ru-RU" sz="1200" b="1" i="1" dirty="0">
              <a:solidFill>
                <a:schemeClr val="tx1"/>
              </a:solidFill>
            </a:endParaRPr>
          </a:p>
        </p:txBody>
      </p:sp>
      <p:graphicFrame>
        <p:nvGraphicFramePr>
          <p:cNvPr id="35940" name="Group 1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466001"/>
              </p:ext>
            </p:extLst>
          </p:nvPr>
        </p:nvGraphicFramePr>
        <p:xfrm>
          <a:off x="268288" y="641350"/>
          <a:ext cx="11545887" cy="5418071"/>
        </p:xfrm>
        <a:graphic>
          <a:graphicData uri="http://schemas.openxmlformats.org/drawingml/2006/table">
            <a:tbl>
              <a:tblPr/>
              <a:tblGrid>
                <a:gridCol w="22431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0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557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45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604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445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938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8395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Бассейны / регионы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2017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2019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2016,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от всего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объема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 от всего объема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2021/2016,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%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Дальневосточный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3 140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3 110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3 420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3 570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3 550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67,7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71,1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+ 13,1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648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Улов в конвенционных районах, исключительной экономической зоне иностранных государств и открытых водах Мирового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DengXian"/>
                          <a:cs typeface="Times New Roman" pitchFamily="18" charset="0"/>
                        </a:rPr>
                        <a:t>океана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682,8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803,8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702,9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626,5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657,3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14,7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13,2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- 3,7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7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Северный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566,7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569,2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492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541,3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12,2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10,8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- 4,9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7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Волжско-Каспийский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68,8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71,9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80,9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89,3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+ 46,1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7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Западный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75,8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78,04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83,2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78,63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1,6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1,6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+ 6,3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7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Азово-Черноморский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103,5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90,1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74,12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68,5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64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2,2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1,3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- 38,2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92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Всего*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4 636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4 721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4 851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4 930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4 992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100,0</a:t>
                      </a: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+ 7,7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DengXian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Объект 6"/>
          <p:cNvSpPr>
            <a:spLocks noGrp="1"/>
          </p:cNvSpPr>
          <p:nvPr>
            <p:ph sz="half" idx="1"/>
          </p:nvPr>
        </p:nvSpPr>
        <p:spPr>
          <a:xfrm>
            <a:off x="3262313" y="2646363"/>
            <a:ext cx="5303837" cy="663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</a:t>
            </a:r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внимание!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ru-RU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одзаголовок 2"/>
          <p:cNvSpPr txBox="1">
            <a:spLocks/>
          </p:cNvSpPr>
          <p:nvPr/>
        </p:nvSpPr>
        <p:spPr bwMode="auto">
          <a:xfrm>
            <a:off x="6934200" y="4537075"/>
            <a:ext cx="4752975" cy="175260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Колесникова Марина Львовна 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научный сотрудник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16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Института Европы РАН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4380</TotalTime>
  <Words>2345</Words>
  <Application>Microsoft Office PowerPoint</Application>
  <PresentationFormat>Широкоэкранный</PresentationFormat>
  <Paragraphs>339</Paragraphs>
  <Slides>8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1_Тема Office</vt:lpstr>
      <vt:lpstr>ПЕТЕРБУРГСКИЙ МЕЖДУНАРОДНЫЙ ЭКОНОМИЧЕСКИЙ ФОРУМ -2022 «НОВЫЙ МИР – НОВЫЕ ВОЗМОЖНОСТИ»</vt:lpstr>
      <vt:lpstr>Направление «Новый экономический порядок: отвечая на вызовы времен» Сессия «Мировой океан и глобальные трансформации: какой флот нужен России и миру?» (16.06.2022)</vt:lpstr>
      <vt:lpstr>АО «Объединенная судостроительная корпорация» (АО «ОСК»)</vt:lpstr>
      <vt:lpstr>Некоторые итоги ПМЭФ- 2022</vt:lpstr>
      <vt:lpstr>Последние новости морской отрасли Российской Федерации</vt:lpstr>
      <vt:lpstr>Таблица 1. Рейтинг стран-производителей рыбной и аквакультурной продукции, млн тонн, 2018 г.</vt:lpstr>
      <vt:lpstr>Таблица 2. Вылов морских биоресурсов российскими рыбопромысловыми компаниями, тыс. тонн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«Синяя экономика» Европейского союза  The Blue Economy of the European Union</dc:title>
  <dc:creator>Ольга К.</dc:creator>
  <cp:lastModifiedBy>Ольга К.</cp:lastModifiedBy>
  <cp:revision>404</cp:revision>
  <dcterms:created xsi:type="dcterms:W3CDTF">2021-02-26T07:14:55Z</dcterms:created>
  <dcterms:modified xsi:type="dcterms:W3CDTF">2022-07-13T20:33:14Z</dcterms:modified>
</cp:coreProperties>
</file>