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notesMasterIdLst>
    <p:notesMasterId r:id="rId13"/>
  </p:notesMasterIdLst>
  <p:sldIdLst>
    <p:sldId id="256" r:id="rId2"/>
    <p:sldId id="302" r:id="rId3"/>
    <p:sldId id="333" r:id="rId4"/>
    <p:sldId id="329" r:id="rId5"/>
    <p:sldId id="334" r:id="rId6"/>
    <p:sldId id="330" r:id="rId7"/>
    <p:sldId id="336" r:id="rId8"/>
    <p:sldId id="337" r:id="rId9"/>
    <p:sldId id="331" r:id="rId10"/>
    <p:sldId id="338" r:id="rId11"/>
    <p:sldId id="332" r:id="rId1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A8AB"/>
    <a:srgbClr val="50838F"/>
    <a:srgbClr val="64787D"/>
    <a:srgbClr val="3A4643"/>
    <a:srgbClr val="000000"/>
    <a:srgbClr val="008000"/>
    <a:srgbClr val="00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>
            <a:extLst>
              <a:ext uri="{FF2B5EF4-FFF2-40B4-BE49-F238E27FC236}">
                <a16:creationId xmlns:a16="http://schemas.microsoft.com/office/drawing/2014/main" id="{9C416A76-5FC8-475E-BE1C-927EA46C649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E8055A01-E51E-41A2-A71E-93E1950702F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7701" name="Rectangle 5">
            <a:extLst>
              <a:ext uri="{FF2B5EF4-FFF2-40B4-BE49-F238E27FC236}">
                <a16:creationId xmlns:a16="http://schemas.microsoft.com/office/drawing/2014/main" id="{C948AD82-4D8E-4F39-98CF-9EBC1BC7794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57702" name="Rectangle 6">
            <a:extLst>
              <a:ext uri="{FF2B5EF4-FFF2-40B4-BE49-F238E27FC236}">
                <a16:creationId xmlns:a16="http://schemas.microsoft.com/office/drawing/2014/main" id="{F1A7CB06-CE1C-48A4-93A7-59E841A2980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703" name="Rectangle 7">
            <a:extLst>
              <a:ext uri="{FF2B5EF4-FFF2-40B4-BE49-F238E27FC236}">
                <a16:creationId xmlns:a16="http://schemas.microsoft.com/office/drawing/2014/main" id="{BEC2A404-A6D8-443A-B684-35572415D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4BAFE6B-0F8E-4F0E-9CB7-678C6380EB6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8212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4803343 w 1000"/>
              <a:gd name="T3" fmla="*/ 0 h 1000"/>
              <a:gd name="T4" fmla="*/ 4803343 w 1000"/>
              <a:gd name="T5" fmla="*/ 109538 h 1000"/>
              <a:gd name="T6" fmla="*/ 0 w 1000"/>
              <a:gd name="T7" fmla="*/ 109538 h 1000"/>
              <a:gd name="T8" fmla="*/ 0 w 1000"/>
              <a:gd name="T9" fmla="*/ 0 h 1000"/>
              <a:gd name="T10" fmla="*/ 77724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7D0DB0-0C16-4334-995F-E22142CBAA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D46FB2-6BF4-470B-A9A7-6E471EF968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1B9E2A-69C8-454A-80D1-2C97521B5B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9A504-C3D0-4DD4-B959-C29A75A01A5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751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91426-4AF1-414D-9C21-9FBA91C3C2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1907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4CDFC-3877-44F0-A786-3FF2A166B8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7970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D60F3-308E-4B80-96BF-180619B6120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9350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3B689-D9B8-4272-A255-9D5893C1F3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6424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335EF-7D24-4865-85F0-16B5D68BCD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224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45652-7E83-4B34-A93A-A35C078E9D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8214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55660-DF54-4F3C-835A-B9E38059FE0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8416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1AF41-ABDB-4626-B522-422676ABA9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1632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91C46-D495-4C37-9A97-442F2DB751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2059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E6C21-72F6-44CF-82F9-26FC43C5CAD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764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2536D-BB71-4A3B-A931-8C5C615B078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392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5815E-B48B-4FC9-8E38-BCCD1C7FA7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116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46D4F-7299-46E4-9C63-CAD0C6A9944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0074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301C4-FDB7-4B7E-A853-0B2C645791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176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C10CE-C346-413E-95B4-5466BE3DECB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0638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4655511 w 1000"/>
              <a:gd name="T3" fmla="*/ 0 h 1000"/>
              <a:gd name="T4" fmla="*/ 4655511 w 1000"/>
              <a:gd name="T5" fmla="*/ 109537 h 1000"/>
              <a:gd name="T6" fmla="*/ 0 w 1000"/>
              <a:gd name="T7" fmla="*/ 109537 h 1000"/>
              <a:gd name="T8" fmla="*/ 0 w 1000"/>
              <a:gd name="T9" fmla="*/ 0 h 1000"/>
              <a:gd name="T10" fmla="*/ 7958138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2102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2103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2104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7C750CA-28C3-4ADA-BEBC-4EF9A6FF20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  <p:sldLayoutId id="2147483870" r:id="rId14"/>
    <p:sldLayoutId id="2147483871" r:id="rId15"/>
    <p:sldLayoutId id="2147483872" r:id="rId1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07302"/>
            <a:ext cx="8424936" cy="1404193"/>
          </a:xfrm>
        </p:spPr>
        <p:txBody>
          <a:bodyPr/>
          <a:lstStyle/>
          <a:p>
            <a:r>
              <a:rPr lang="en-US" sz="3200" b="1" dirty="0">
                <a:solidFill>
                  <a:srgbClr val="5083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DengXian" panose="02010600030101010101" pitchFamily="2" charset="-122"/>
                <a:cs typeface="Times New Roman" panose="02020603050405020304" pitchFamily="18" charset="0"/>
              </a:rPr>
              <a:t>Global trade imbalances, </a:t>
            </a:r>
            <a:br>
              <a:rPr lang="en-US" sz="3200" b="1" dirty="0">
                <a:solidFill>
                  <a:srgbClr val="5083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DengXian" panose="02010600030101010101" pitchFamily="2" charset="-122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rgbClr val="5083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DengXian" panose="02010600030101010101" pitchFamily="2" charset="-122"/>
                <a:cs typeface="Times New Roman" panose="02020603050405020304" pitchFamily="18" charset="0"/>
              </a:rPr>
              <a:t>exchange rates and currency internationalization</a:t>
            </a:r>
            <a:endParaRPr lang="ru-RU" altLang="ru-RU" sz="3200" b="1" dirty="0">
              <a:solidFill>
                <a:srgbClr val="5083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74A6427-5CFA-4658-AA47-C88BCBD7E9ED}" type="slidenum">
              <a:rPr lang="ru-RU" altLang="ru-RU" sz="12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ru-RU" sz="120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5AE6EC2-85FC-4F90-82AA-F965BC3726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067944" y="2636912"/>
            <a:ext cx="4968552" cy="3240360"/>
          </a:xfrm>
          <a:solidFill>
            <a:schemeClr val="accent3">
              <a:alpha val="0"/>
            </a:schemeClr>
          </a:solidFill>
        </p:spPr>
        <p:txBody>
          <a:bodyPr/>
          <a:lstStyle/>
          <a:p>
            <a:pPr marL="0" indent="0" algn="r">
              <a:lnSpc>
                <a:spcPts val="3360"/>
              </a:lnSpc>
              <a:spcBef>
                <a:spcPts val="0"/>
              </a:spcBef>
              <a:buNone/>
              <a:defRPr/>
            </a:pP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Olga </a:t>
            </a:r>
            <a:r>
              <a:rPr lang="en-US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Butorina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marL="0" indent="0" algn="r">
              <a:buNone/>
              <a:defRPr/>
            </a:pPr>
            <a:r>
              <a:rPr lang="en-US" sz="2400" b="1" dirty="0"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XVIII International Conference “Evolution of the International Trading System: Problems and Prospects”</a:t>
            </a:r>
          </a:p>
          <a:p>
            <a:pPr marL="0" indent="0" algn="r">
              <a:buNone/>
              <a:defRPr/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 Petersburg University, April 15, 2021</a:t>
            </a:r>
          </a:p>
          <a:p>
            <a:pPr marL="0" indent="0" algn="r">
              <a:buNone/>
              <a:defRPr/>
            </a:pPr>
            <a:r>
              <a:rPr lang="ru-RU" sz="2400" b="1" dirty="0"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846EC62-1E59-4C9F-96D1-7843B2AA2C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31383"/>
            <a:ext cx="3528392" cy="434857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059B64-5A92-4D72-A9DC-79DC1BFC6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reading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70962E-13AE-4725-82CA-0052CA1D3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181726" cy="4267200"/>
          </a:xfrm>
        </p:spPr>
        <p:txBody>
          <a:bodyPr/>
          <a:lstStyle/>
          <a:p>
            <a:r>
              <a:rPr lang="en-US" sz="1800" dirty="0">
                <a:effectLst/>
                <a:latin typeface="+mj-lt"/>
                <a:ea typeface="Calibri" panose="020F0502020204030204" pitchFamily="34" charset="0"/>
              </a:rPr>
              <a:t>Anthony M. Endres (2017). Doctrinal Developments in International Money: The Question of Currency Internationalization from Bretton Woods to the 1970s. </a:t>
            </a:r>
            <a:r>
              <a:rPr lang="en-US" sz="1800" i="1" dirty="0">
                <a:effectLst/>
                <a:latin typeface="+mj-lt"/>
                <a:ea typeface="Calibri" panose="020F0502020204030204" pitchFamily="34" charset="0"/>
              </a:rPr>
              <a:t>Journal of the History of Economic Thought, Vol. 39, No. 4, pp. 429-451.</a:t>
            </a:r>
          </a:p>
          <a:p>
            <a:r>
              <a:rPr lang="en-US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Pierre-Olivier </a:t>
            </a:r>
            <a:r>
              <a:rPr lang="en-US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Gourinchas</a:t>
            </a:r>
            <a:r>
              <a:rPr lang="en-US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Helene Rey, Maxime </a:t>
            </a:r>
            <a:r>
              <a:rPr lang="en-US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Sauzet</a:t>
            </a:r>
            <a:r>
              <a:rPr lang="en-US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(2019). The International Monetary and Financial System. NBER Working Paper No. 25782.</a:t>
            </a:r>
            <a:endParaRPr lang="ru-RU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Barbara Fritz, Luiz F. de Paula, Daniela Magalhães Prates (2018). </a:t>
            </a:r>
            <a:r>
              <a:rPr lang="en-US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Global currency hierarchy and national policy space: a framework for peripheral economies. </a:t>
            </a:r>
            <a:r>
              <a:rPr lang="en-US" sz="1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European Journal of Economics and Economic Policies:</a:t>
            </a:r>
            <a:r>
              <a:rPr lang="en-US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Intervention, Vol. 15 No. 2, 2018, pp. 208–218.</a:t>
            </a:r>
            <a:endParaRPr lang="ru-RU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032F5A7-6EA4-4853-955C-7AD2AC73A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1012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171954D-DE7B-421B-8DD0-7458E2540CE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/>
          <a:lstStyle/>
          <a:p>
            <a:pPr marL="0" indent="0">
              <a:buNone/>
            </a:pPr>
            <a:r>
              <a:rPr lang="en-US" sz="6000" dirty="0"/>
              <a:t> </a:t>
            </a:r>
            <a:endParaRPr lang="en-US" sz="6000" b="1" dirty="0">
              <a:solidFill>
                <a:srgbClr val="7AA8A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altLang="ru-RU" sz="4800" b="1" dirty="0">
                <a:solidFill>
                  <a:srgbClr val="5083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Thank you for </a:t>
            </a:r>
          </a:p>
          <a:p>
            <a:pPr marL="0" indent="0" algn="ctr">
              <a:buNone/>
            </a:pPr>
            <a:r>
              <a:rPr lang="en-US" altLang="ru-RU" sz="4800" b="1" dirty="0">
                <a:solidFill>
                  <a:srgbClr val="5083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attention!</a:t>
            </a:r>
            <a:endParaRPr lang="ru-RU" sz="4800" b="1" dirty="0">
              <a:solidFill>
                <a:srgbClr val="7AA8A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E455DF9-2E78-453E-A38D-4971FDDDF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1821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b="1" dirty="0">
                <a:solidFill>
                  <a:srgbClr val="C00000"/>
                </a:solidFill>
              </a:rPr>
              <a:t>Issues to discuss</a:t>
            </a:r>
            <a:r>
              <a:rPr lang="ru-RU" altLang="ru-RU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5123" name="Содержимое 2">
            <a:extLst>
              <a:ext uri="{FF2B5EF4-FFF2-40B4-BE49-F238E27FC236}">
                <a16:creationId xmlns:a16="http://schemas.microsoft.com/office/drawing/2014/main" id="{96CD9978-9347-47D2-8A0C-450237D99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2133600"/>
            <a:ext cx="8001000" cy="3886200"/>
          </a:xfrm>
        </p:spPr>
        <p:txBody>
          <a:bodyPr/>
          <a:lstStyle/>
          <a:p>
            <a:pPr marL="514350" indent="-514350">
              <a:buClr>
                <a:srgbClr val="C00000"/>
              </a:buClr>
              <a:buSzPct val="120000"/>
              <a:buFont typeface="+mj-lt"/>
              <a:buAutoNum type="arabicPeriod"/>
              <a:defRPr/>
            </a:pPr>
            <a:r>
              <a:rPr lang="en-US" dirty="0"/>
              <a:t>Are there blank spots in the economic theory?</a:t>
            </a:r>
          </a:p>
          <a:p>
            <a:pPr marL="514350" indent="-514350">
              <a:buClr>
                <a:srgbClr val="C00000"/>
              </a:buClr>
              <a:buSzPct val="120000"/>
              <a:buFont typeface="+mj-lt"/>
              <a:buAutoNum type="arabicPeriod"/>
              <a:defRPr/>
            </a:pPr>
            <a:r>
              <a:rPr lang="en-US" dirty="0"/>
              <a:t>Do exchange rates depend on the international role of a currency?</a:t>
            </a:r>
          </a:p>
          <a:p>
            <a:pPr marL="514350" indent="-514350">
              <a:buClr>
                <a:srgbClr val="C00000"/>
              </a:buClr>
              <a:buSzPct val="120000"/>
              <a:buFont typeface="+mj-lt"/>
              <a:buAutoNum type="arabicPeriod"/>
              <a:defRPr/>
            </a:pPr>
            <a:r>
              <a:rPr lang="en-US" dirty="0"/>
              <a:t>If some currencies are more equal than others, how it effects global trade? </a:t>
            </a:r>
            <a:endParaRPr lang="ru-RU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ru-RU" dirty="0"/>
              <a:t>  </a:t>
            </a: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CAB7DA9-BADA-4891-BE9B-81ECFCC12765}" type="slidenum">
              <a:rPr lang="ru-RU" altLang="ru-RU" sz="12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ru-RU" altLang="ru-RU"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C9E565-D07E-42BD-B371-16417127D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implicit assumptions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C4A0AE-A1D2-4B94-A376-195EA7530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7893694" cy="4267200"/>
          </a:xfrm>
        </p:spPr>
        <p:txBody>
          <a:bodyPr/>
          <a:lstStyle/>
          <a:p>
            <a:r>
              <a:rPr lang="en-GB" b="0" i="0" dirty="0">
                <a:solidFill>
                  <a:srgbClr val="000000"/>
                </a:solidFill>
                <a:effectLst/>
                <a:latin typeface="+mj-lt"/>
              </a:rPr>
              <a:t>Mundell–Fleming model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+mj-lt"/>
              </a:rPr>
              <a:t>assumes that the relationship between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the nominal </a:t>
            </a:r>
            <a:r>
              <a:rPr lang="en-US" b="0" i="0" dirty="0">
                <a:solidFill>
                  <a:srgbClr val="000000"/>
                </a:solidFill>
                <a:effectLst/>
                <a:latin typeface="+mj-lt"/>
              </a:rPr>
              <a:t>exchange rate and the interest rate is similar for </a:t>
            </a:r>
            <a:r>
              <a:rPr lang="en-US" b="0" u="sng" dirty="0">
                <a:solidFill>
                  <a:srgbClr val="000000"/>
                </a:solidFill>
                <a:effectLst/>
                <a:latin typeface="+mj-lt"/>
              </a:rPr>
              <a:t>any</a:t>
            </a:r>
            <a:r>
              <a:rPr lang="en-US" b="0" i="0" dirty="0">
                <a:solidFill>
                  <a:srgbClr val="000000"/>
                </a:solidFill>
                <a:effectLst/>
                <a:latin typeface="+mj-lt"/>
              </a:rPr>
              <a:t> small open economy. </a:t>
            </a:r>
          </a:p>
          <a:p>
            <a:r>
              <a:rPr lang="en-US" dirty="0">
                <a:solidFill>
                  <a:srgbClr val="000000"/>
                </a:solidFill>
                <a:latin typeface="+mj-lt"/>
              </a:rPr>
              <a:t>The theory of the </a:t>
            </a:r>
            <a:r>
              <a:rPr lang="en-US" i="0" dirty="0">
                <a:solidFill>
                  <a:srgbClr val="202122"/>
                </a:solidFill>
                <a:effectLst/>
                <a:latin typeface="+mj-lt"/>
              </a:rPr>
              <a:t>optimum currency area says nothing about third economies and their currencies. 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B61E1FA-DB83-4178-B79D-6811FA461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0061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C2570B47-4E03-411A-8255-9324EC38A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3050"/>
            <a:ext cx="8147248" cy="735614"/>
          </a:xfrm>
        </p:spPr>
        <p:txBody>
          <a:bodyPr/>
          <a:lstStyle/>
          <a:p>
            <a:r>
              <a:rPr lang="en-GB" sz="3200" i="0" dirty="0">
                <a:solidFill>
                  <a:srgbClr val="202124"/>
                </a:solidFill>
                <a:effectLst/>
              </a:rPr>
              <a:t>U.S. dollar’s exorbitant privilege</a:t>
            </a:r>
            <a:endParaRPr lang="ru-RU" sz="3200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E8867451-0164-4E25-886E-AC74651ADC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/>
        </p:blipFill>
        <p:spPr>
          <a:xfrm>
            <a:off x="611560" y="1008664"/>
            <a:ext cx="7344816" cy="4659077"/>
          </a:xfrm>
        </p:spPr>
      </p:pic>
      <p:sp>
        <p:nvSpPr>
          <p:cNvPr id="10" name="Текст 9">
            <a:extLst>
              <a:ext uri="{FF2B5EF4-FFF2-40B4-BE49-F238E27FC236}">
                <a16:creationId xmlns:a16="http://schemas.microsoft.com/office/drawing/2014/main" id="{5592E192-B8BA-48EA-AA0F-2EE8286D85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5789435"/>
            <a:ext cx="8229600" cy="37587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Source: ECB. The international role of the euro, June 2020.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1B988A7-0598-4D5B-8581-C1D5C08DB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7593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EDAFC446-EBEF-48CD-9605-F200C0114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4" y="304801"/>
            <a:ext cx="8008937" cy="963960"/>
          </a:xfrm>
        </p:spPr>
        <p:txBody>
          <a:bodyPr/>
          <a:lstStyle/>
          <a:p>
            <a:r>
              <a:rPr lang="en-US" dirty="0"/>
              <a:t>Faces of currency asymmetry</a:t>
            </a:r>
            <a:endParaRPr lang="ru-RU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3165E103-D8F3-46EA-8170-18A261AF4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7" y="1752599"/>
            <a:ext cx="8008937" cy="4492625"/>
          </a:xfrm>
        </p:spPr>
        <p:txBody>
          <a:bodyPr/>
          <a:lstStyle/>
          <a:p>
            <a:r>
              <a:rPr lang="en-US" sz="2800" dirty="0"/>
              <a:t>Bundesbank’s problems with outflows and especially inflows of capital during the ERM period. </a:t>
            </a:r>
          </a:p>
          <a:p>
            <a:r>
              <a:rPr lang="en-US" sz="2800" dirty="0"/>
              <a:t>Emerging economies’ “original sin” and financial crises. </a:t>
            </a:r>
          </a:p>
          <a:p>
            <a:r>
              <a:rPr lang="en-US" sz="2800" dirty="0"/>
              <a:t>Trade and current account imbalances should be viewed through the lenses of invoicing traditions</a:t>
            </a:r>
            <a:r>
              <a:rPr lang="ru-RU" sz="2800" dirty="0"/>
              <a:t> </a:t>
            </a:r>
            <a:r>
              <a:rPr lang="en-US" sz="2800" dirty="0"/>
              <a:t>and corporate footprint. </a:t>
            </a:r>
            <a:endParaRPr lang="ru-RU" sz="280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B797803-B4AA-4AD1-8D81-80E4CD374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0301C4-FDB7-4B7E-A853-0B2C64579117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292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:a16="http://schemas.microsoft.com/office/drawing/2014/main" id="{DF825924-DEE0-475A-8515-FCB804255B3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91016F7-FFF7-471E-9D57-9C09AEB52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0301C4-FDB7-4B7E-A853-0B2C64579117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E04F131-2040-448A-9098-D6EC571411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164" y="836712"/>
            <a:ext cx="8617835" cy="5521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887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87E60983-E6BB-44C3-8C5D-5C470E906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discussion</a:t>
            </a:r>
            <a:endParaRPr lang="ru-RU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71DEC6CF-1EB6-4E0D-943E-ED116D3DE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Emerging countries face a d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ilemma not trilemma since the U.S. dollar 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fluctuations 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affect strongl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y their exchange rates and interest rate policy (1,2).</a:t>
            </a:r>
          </a:p>
          <a:p>
            <a:r>
              <a:rPr lang="en-US" sz="2400" dirty="0">
                <a:effectLst/>
                <a:latin typeface="+mj-lt"/>
                <a:ea typeface="Calibri" panose="020F0502020204030204" pitchFamily="34" charset="0"/>
              </a:rPr>
              <a:t>The role of the exchange rate as a shock absorber largely depends on the export pricing paradigm (3).</a:t>
            </a:r>
          </a:p>
          <a:p>
            <a:r>
              <a:rPr lang="en-US" sz="2400" dirty="0">
                <a:latin typeface="+mj-lt"/>
              </a:rPr>
              <a:t>While invoicing practices are </a:t>
            </a:r>
            <a:r>
              <a:rPr lang="en-US" sz="2400" u="sng" dirty="0">
                <a:latin typeface="+mj-lt"/>
              </a:rPr>
              <a:t>not</a:t>
            </a:r>
            <a:r>
              <a:rPr lang="en-US" sz="2400" dirty="0">
                <a:latin typeface="+mj-lt"/>
              </a:rPr>
              <a:t> effected by the obstacles to the use of the euro (4).</a:t>
            </a:r>
          </a:p>
          <a:p>
            <a:r>
              <a:rPr lang="en-US" sz="2400" dirty="0">
                <a:latin typeface="+mj-lt"/>
              </a:rPr>
              <a:t>Current accounts within currency zones are close to balance (5).</a:t>
            </a:r>
            <a:endParaRPr lang="ru-RU" sz="2400" dirty="0">
              <a:latin typeface="+mj-lt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599B2CF-8E96-4A6D-8E2B-3CBD33897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0301C4-FDB7-4B7E-A853-0B2C64579117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00264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10E53D-0055-4275-85A3-E5014B877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6376B0-7F5E-4B3E-B08F-4B25C9522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253734" cy="4267200"/>
          </a:xfrm>
        </p:spPr>
        <p:txBody>
          <a:bodyPr/>
          <a:lstStyle/>
          <a:p>
            <a:r>
              <a:rPr lang="en-US" sz="2400" dirty="0"/>
              <a:t>Exchange rate movements are not indifferent to the global status of a currency (dominant, key, international, domestic). </a:t>
            </a:r>
          </a:p>
          <a:p>
            <a:r>
              <a:rPr lang="en-US" sz="2400" dirty="0"/>
              <a:t>Floating exchange rates act differently as automatic stabilizers in countries with a dominant, key or a domestic currency. </a:t>
            </a:r>
          </a:p>
          <a:p>
            <a:r>
              <a:rPr lang="en-US" sz="2400" dirty="0"/>
              <a:t>The global currency hierarchy</a:t>
            </a:r>
            <a:r>
              <a:rPr lang="ru-RU" sz="2400" dirty="0"/>
              <a:t> </a:t>
            </a:r>
            <a:r>
              <a:rPr lang="en-US" sz="2400" dirty="0"/>
              <a:t>proves to be</a:t>
            </a:r>
            <a:r>
              <a:rPr lang="ru-RU" sz="2400" dirty="0"/>
              <a:t> </a:t>
            </a:r>
            <a:r>
              <a:rPr lang="en-US" sz="2400" dirty="0"/>
              <a:t>stable and self-replicating (e.g. through trade and FX vehicle) contributing to the persistence of global trade imbalances. </a:t>
            </a:r>
            <a:endParaRPr lang="ru-RU" sz="24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D729187-8F30-4F18-84F7-D7E9A0C20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4745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AFCB40-8E6B-456B-9CD4-BE005D381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80387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Selected literature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B079AE-B716-46DE-A128-DCDAE98E3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108671"/>
            <a:ext cx="8253734" cy="5200649"/>
          </a:xfrm>
          <a:solidFill>
            <a:schemeClr val="bg1"/>
          </a:solidFill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1) Rey H. (2018). Dilemma not Trilemma: The Global Financial Cycle and Monetary Policy Independence. NBER Working Paper No. 21162. May 2015, Revised February 2018.</a:t>
            </a:r>
            <a:endParaRPr lang="ru-RU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2) Nelson E. (2020). The Continuing Validity of Monetary Policy Autonomy under Floating Exchange Rates. International Journal of Central Banking, Vol. 16, No 2, pp. 81-123.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3) Georgiadis G., Schumann B. (2019). Dominant-currency pricing and the global output spillovers from US dollar appreciation. ECB Working Paper Series No 2308.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4) </a:t>
            </a:r>
            <a:r>
              <a:rPr lang="en-US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Langedijk</a:t>
            </a:r>
            <a:r>
              <a:rPr lang="en-US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S., </a:t>
            </a:r>
            <a:r>
              <a:rPr lang="en-US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Karagiannis</a:t>
            </a:r>
            <a:r>
              <a:rPr lang="en-US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S., </a:t>
            </a:r>
            <a:r>
              <a:rPr lang="en-US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Papanagiotou</a:t>
            </a:r>
            <a:r>
              <a:rPr lang="en-US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E. (2016). Invoicing Currencies in International Trade - Drivers and Obstacles to the Use of the Euro. European Commission. JRS Science for Policy Report.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5) </a:t>
            </a:r>
            <a:r>
              <a:rPr lang="en-US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Ito H., McCauley R. (2018). A key currency view of global imbalances. BIS Working Papers, No 762.</a:t>
            </a:r>
            <a:endParaRPr lang="ru-RU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C213B19-7EB9-456F-94A3-F73289314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8162442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2191</TotalTime>
  <Words>652</Words>
  <Application>Microsoft Office PowerPoint</Application>
  <PresentationFormat>Экран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Verdana</vt:lpstr>
      <vt:lpstr>Wingdings</vt:lpstr>
      <vt:lpstr>Profile</vt:lpstr>
      <vt:lpstr>Global trade imbalances,  exchange rates and currency internationalization</vt:lpstr>
      <vt:lpstr>Issues to discuss </vt:lpstr>
      <vt:lpstr>Some implicit assumptions</vt:lpstr>
      <vt:lpstr>U.S. dollar’s exorbitant privilege</vt:lpstr>
      <vt:lpstr>Faces of currency asymmetry</vt:lpstr>
      <vt:lpstr>Презентация PowerPoint</vt:lpstr>
      <vt:lpstr>Academic discussion</vt:lpstr>
      <vt:lpstr>Conclusions</vt:lpstr>
      <vt:lpstr>Selected literature</vt:lpstr>
      <vt:lpstr>Further reading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Bytorina_O_V</dc:creator>
  <cp:lastModifiedBy>Ольга</cp:lastModifiedBy>
  <cp:revision>122</cp:revision>
  <dcterms:created xsi:type="dcterms:W3CDTF">2006-11-09T08:03:11Z</dcterms:created>
  <dcterms:modified xsi:type="dcterms:W3CDTF">2021-04-15T06:09:40Z</dcterms:modified>
</cp:coreProperties>
</file>