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21"/>
  </p:notesMasterIdLst>
  <p:sldIdLst>
    <p:sldId id="256" r:id="rId2"/>
    <p:sldId id="302" r:id="rId3"/>
    <p:sldId id="332" r:id="rId4"/>
    <p:sldId id="329" r:id="rId5"/>
    <p:sldId id="330" r:id="rId6"/>
    <p:sldId id="331" r:id="rId7"/>
    <p:sldId id="334" r:id="rId8"/>
    <p:sldId id="333" r:id="rId9"/>
    <p:sldId id="335" r:id="rId10"/>
    <p:sldId id="336" r:id="rId11"/>
    <p:sldId id="337" r:id="rId12"/>
    <p:sldId id="338" r:id="rId13"/>
    <p:sldId id="339" r:id="rId14"/>
    <p:sldId id="340" r:id="rId15"/>
    <p:sldId id="342" r:id="rId16"/>
    <p:sldId id="343" r:id="rId17"/>
    <p:sldId id="344" r:id="rId18"/>
    <p:sldId id="341" r:id="rId19"/>
    <p:sldId id="328" r:id="rId2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008000"/>
    <a:srgbClr val="00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9C416A76-5FC8-475E-BE1C-927EA46C649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E8055A01-E51E-41A2-A71E-93E1950702F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701" name="Rectangle 5">
            <a:extLst>
              <a:ext uri="{FF2B5EF4-FFF2-40B4-BE49-F238E27FC236}">
                <a16:creationId xmlns:a16="http://schemas.microsoft.com/office/drawing/2014/main" id="{C948AD82-4D8E-4F39-98CF-9EBC1BC7794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157702" name="Rectangle 6">
            <a:extLst>
              <a:ext uri="{FF2B5EF4-FFF2-40B4-BE49-F238E27FC236}">
                <a16:creationId xmlns:a16="http://schemas.microsoft.com/office/drawing/2014/main" id="{F1A7CB06-CE1C-48A4-93A7-59E841A298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703" name="Rectangle 7">
            <a:extLst>
              <a:ext uri="{FF2B5EF4-FFF2-40B4-BE49-F238E27FC236}">
                <a16:creationId xmlns:a16="http://schemas.microsoft.com/office/drawing/2014/main" id="{BEC2A404-A6D8-443A-B684-35572415D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4BAFE6B-0F8E-4F0E-9CB7-678C6380EB6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82121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7D0DB0-0C16-4334-995F-E22142CBAA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D46FB2-6BF4-470B-A9A7-6E471EF968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1B9E2A-69C8-454A-80D1-2C97521B5B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9A504-C3D0-4DD4-B959-C29A75A01A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751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91426-4AF1-414D-9C21-9FBA91C3C2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1907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4CDFC-3877-44F0-A786-3FF2A166B8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7970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D60F3-308E-4B80-96BF-180619B612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9350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3B689-D9B8-4272-A255-9D5893C1F3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6424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335EF-7D24-4865-85F0-16B5D68BCD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224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45652-7E83-4B34-A93A-A35C078E9D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8214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55660-DF54-4F3C-835A-B9E38059FE0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841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1AF41-ABDB-4626-B522-422676ABA9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1632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91C46-D495-4C37-9A97-442F2DB751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2059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E6C21-72F6-44CF-82F9-26FC43C5CA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764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2536D-BB71-4A3B-A931-8C5C615B078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392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5815E-B48B-4FC9-8E38-BCCD1C7FA7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116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46D4F-7299-46E4-9C63-CAD0C6A9944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0074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301C4-FDB7-4B7E-A853-0B2C645791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17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C10CE-C346-413E-95B4-5466BE3DEC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063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4655511 w 1000"/>
              <a:gd name="T3" fmla="*/ 0 h 1000"/>
              <a:gd name="T4" fmla="*/ 4655511 w 1000"/>
              <a:gd name="T5" fmla="*/ 109537 h 1000"/>
              <a:gd name="T6" fmla="*/ 0 w 1000"/>
              <a:gd name="T7" fmla="*/ 109537 h 1000"/>
              <a:gd name="T8" fmla="*/ 0 w 1000"/>
              <a:gd name="T9" fmla="*/ 0 h 1000"/>
              <a:gd name="T10" fmla="*/ 7958138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2102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2103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2104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7C750CA-28C3-4ADA-BEBC-4EF9A6FF20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  <p:sldLayoutId id="2147483870" r:id="rId14"/>
    <p:sldLayoutId id="2147483871" r:id="rId15"/>
    <p:sldLayoutId id="2147483872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8928992" cy="1404193"/>
          </a:xfrm>
        </p:spPr>
        <p:txBody>
          <a:bodyPr/>
          <a:lstStyle/>
          <a:p>
            <a:r>
              <a:rPr lang="ru-RU" altLang="ru-RU" sz="3200" b="1" dirty="0"/>
              <a:t>Трансформация мировой экономической мысли после 2008 г.  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74A6427-5CFA-4658-AA47-C88BCBD7E9ED}" type="slidenum">
              <a:rPr lang="ru-RU" altLang="ru-RU" sz="12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 sz="12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8382"/>
            <a:ext cx="6804248" cy="4489818"/>
          </a:xfrm>
          <a:prstGeom prst="rect">
            <a:avLst/>
          </a:prstGeom>
        </p:spPr>
      </p:pic>
      <p:sp>
        <p:nvSpPr>
          <p:cNvPr id="2051" name="Rectangle 3">
            <a:extLst>
              <a:ext uri="{FF2B5EF4-FFF2-40B4-BE49-F238E27FC236}">
                <a16:creationId xmlns:a16="http://schemas.microsoft.com/office/drawing/2014/main" id="{A5AE6EC2-85FC-4F90-82AA-F965BC3726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16016" y="3212976"/>
            <a:ext cx="4320480" cy="2160240"/>
          </a:xfrm>
          <a:solidFill>
            <a:schemeClr val="accent3">
              <a:alpha val="0"/>
            </a:schemeClr>
          </a:solidFill>
        </p:spPr>
        <p:txBody>
          <a:bodyPr/>
          <a:lstStyle/>
          <a:p>
            <a:pPr marL="0" indent="0" algn="r">
              <a:lnSpc>
                <a:spcPts val="3360"/>
              </a:lnSpc>
              <a:spcBef>
                <a:spcPts val="0"/>
              </a:spcBef>
              <a:buNone/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Ольга Буторина, </a:t>
            </a:r>
          </a:p>
          <a:p>
            <a:pPr marL="0" indent="0" algn="r">
              <a:buNone/>
              <a:defRPr/>
            </a:pPr>
            <a:r>
              <a:rPr lang="ru-RU" sz="2400" b="1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Доклад на </a:t>
            </a:r>
          </a:p>
          <a:p>
            <a:pPr marL="0" indent="0" algn="r">
              <a:buNone/>
              <a:defRPr/>
            </a:pPr>
            <a:r>
              <a:rPr lang="ru-RU" sz="2400" b="1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заседании Ученого совета ИЕ РАН 11.04.2018 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B81699-683E-4D85-AD75-012434AD0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7328" y="1052735"/>
            <a:ext cx="4787159" cy="468052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ctr"/>
            <a:r>
              <a:rPr lang="ru-RU" b="1" dirty="0"/>
              <a:t>3.</a:t>
            </a:r>
            <a:br>
              <a:rPr lang="ru-RU" b="1" dirty="0"/>
            </a:br>
            <a:br>
              <a:rPr lang="en-US" b="1" dirty="0"/>
            </a:br>
            <a:r>
              <a:rPr lang="ru-RU" b="1" dirty="0"/>
              <a:t>Забытые герои выходят </a:t>
            </a:r>
            <a:br>
              <a:rPr lang="en-US" b="1" dirty="0"/>
            </a:br>
            <a:r>
              <a:rPr lang="ru-RU" b="1" dirty="0"/>
              <a:t>на сцену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1905EC35-9BB6-47E2-BE7C-70A0BAFC4E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4177328" cy="5688633"/>
          </a:xfr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5DBB00C-8D4D-4F62-A6EF-E7DC47BB3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3741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F5479D-F48D-46CF-8FFC-CF7EBFEBB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04800"/>
            <a:ext cx="8324155" cy="1216025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Вспомогательные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DE1CFC-B682-4BD4-A606-4DABA8FFD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Экономическая история</a:t>
            </a:r>
          </a:p>
          <a:p>
            <a:r>
              <a:rPr lang="ru-RU" dirty="0"/>
              <a:t>Этика</a:t>
            </a:r>
            <a:r>
              <a:rPr lang="en-US" dirty="0"/>
              <a:t> </a:t>
            </a:r>
            <a:r>
              <a:rPr lang="ru-RU" dirty="0"/>
              <a:t>хозяйствования (КСО, зеленая экономика…)</a:t>
            </a:r>
          </a:p>
          <a:p>
            <a:r>
              <a:rPr lang="ru-RU" dirty="0"/>
              <a:t>Антропология</a:t>
            </a:r>
          </a:p>
          <a:p>
            <a:r>
              <a:rPr lang="ru-RU" dirty="0"/>
              <a:t>Социология</a:t>
            </a:r>
          </a:p>
          <a:p>
            <a:r>
              <a:rPr lang="ru-RU" dirty="0"/>
              <a:t>Экономическая риторика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694A97-0E91-4E41-8FA8-0468AF14B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79083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3DD956-089C-48C6-9FCD-CA5FA63E0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Истоки экономического роста и неравенства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124C54-D0BD-432E-B58F-49AD5BB047D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Грегори Кларк: «Прощай, нищета!», </a:t>
            </a:r>
          </a:p>
          <a:p>
            <a:pPr marL="0" indent="0">
              <a:buNone/>
            </a:pPr>
            <a:r>
              <a:rPr lang="ru-RU" dirty="0"/>
              <a:t>«</a:t>
            </a:r>
            <a:r>
              <a:rPr lang="en-US" dirty="0"/>
              <a:t>The son also rises</a:t>
            </a:r>
            <a:r>
              <a:rPr lang="ru-RU" dirty="0"/>
              <a:t>». </a:t>
            </a:r>
            <a:r>
              <a:rPr lang="ru-RU" dirty="0">
                <a:solidFill>
                  <a:srgbClr val="C00000"/>
                </a:solidFill>
              </a:rPr>
              <a:t>Семейные практики, социальный капитал.</a:t>
            </a:r>
          </a:p>
          <a:p>
            <a:pPr marL="0" indent="0">
              <a:buNone/>
            </a:pPr>
            <a:endParaRPr lang="ru-RU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C01C739B-0492-49CB-A517-D42962B66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11960" y="1752600"/>
            <a:ext cx="4355778" cy="42672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Региональные особенности развития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111B8C0-B035-411C-8A47-E77C07B02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12</a:t>
            </a:fld>
            <a:endParaRPr lang="ru-RU" alt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7956F93-2B86-4F62-ABAF-E10B54B307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109" y="2708920"/>
            <a:ext cx="2215480" cy="314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022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3E4CF6-DCDA-4D61-955D-9FBB22E9A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4" y="260649"/>
            <a:ext cx="8253733" cy="1080120"/>
          </a:xfrm>
        </p:spPr>
        <p:txBody>
          <a:bodyPr/>
          <a:lstStyle/>
          <a:p>
            <a:r>
              <a:rPr lang="ru-RU" dirty="0"/>
              <a:t>Антропология: мы архаичнее, чем думаем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403FF6-7780-4F40-ACA4-2D50ACF75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752600"/>
            <a:ext cx="8640960" cy="4800600"/>
          </a:xfrm>
        </p:spPr>
        <p:txBody>
          <a:bodyPr/>
          <a:lstStyle/>
          <a:p>
            <a:pPr marL="0" indent="0">
              <a:buNone/>
            </a:pPr>
            <a:r>
              <a:rPr lang="ru-RU" dirty="0" err="1">
                <a:solidFill>
                  <a:srgbClr val="C00000"/>
                </a:solidFill>
              </a:rPr>
              <a:t>М.Салинз</a:t>
            </a:r>
            <a:r>
              <a:rPr lang="ru-RU" dirty="0">
                <a:solidFill>
                  <a:srgbClr val="C00000"/>
                </a:solidFill>
              </a:rPr>
              <a:t> «Экономика каменного века» </a:t>
            </a:r>
            <a:r>
              <a:rPr lang="ru-RU" dirty="0"/>
              <a:t>Обмены совершаются для:</a:t>
            </a:r>
          </a:p>
          <a:p>
            <a:r>
              <a:rPr lang="ru-RU" dirty="0"/>
              <a:t>сохранения мира (безопасность)</a:t>
            </a:r>
          </a:p>
          <a:p>
            <a:r>
              <a:rPr lang="ru-RU" dirty="0"/>
              <a:t>Подтверждения социального статуса</a:t>
            </a:r>
          </a:p>
          <a:p>
            <a:r>
              <a:rPr lang="ru-RU" dirty="0"/>
              <a:t>Обмена информацией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C00000"/>
                </a:solidFill>
              </a:rPr>
              <a:t>Экономика дара </a:t>
            </a:r>
          </a:p>
          <a:p>
            <a:r>
              <a:rPr lang="ru-RU" dirty="0"/>
              <a:t>Н. </a:t>
            </a:r>
            <a:r>
              <a:rPr lang="ru-RU" dirty="0" err="1"/>
              <a:t>Ссорин</a:t>
            </a:r>
            <a:r>
              <a:rPr lang="ru-RU" dirty="0"/>
              <a:t>-Чайков «Медвежья шкура и макароны»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19A06A0-8B6B-404B-8F52-3ED98E600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3464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839E2D-8578-408B-A1EC-7FDE10259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Риторика экономической науки. </a:t>
            </a:r>
            <a:r>
              <a:rPr lang="ru-RU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Дейдра</a:t>
            </a: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Макклоски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66A29B7D-00CD-413E-ABFE-7607034FBB4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48188"/>
            <a:ext cx="3168352" cy="4594112"/>
          </a:xfrm>
        </p:spPr>
      </p:pic>
      <p:sp>
        <p:nvSpPr>
          <p:cNvPr id="10" name="Объект 9">
            <a:extLst>
              <a:ext uri="{FF2B5EF4-FFF2-40B4-BE49-F238E27FC236}">
                <a16:creationId xmlns:a16="http://schemas.microsoft.com/office/drawing/2014/main" id="{A195918B-C78D-4E2F-A8FE-1D2BD215F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47864" y="1752600"/>
            <a:ext cx="5544616" cy="42672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dirty="0"/>
              <a:t>Развитие экономики зависит от того, какими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словами</a:t>
            </a:r>
            <a:r>
              <a:rPr lang="ru-RU" dirty="0"/>
              <a:t> мы о ней говорим.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Евро и Теория оптимальной валютной зоны: баланс выгод и издержек. Об отведенной беде – ни слова.  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C0DBDF0-BA23-456E-934C-1CF138837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0727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AF559-1C5B-4821-A2AB-0870CEBDA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5" y="620688"/>
            <a:ext cx="8001000" cy="3744416"/>
          </a:xfrm>
        </p:spPr>
        <p:txBody>
          <a:bodyPr/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Чего ждать от 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цифровизации?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260EE79-D058-48A6-A520-29F03D1B9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CE6C21-72F6-44CF-82F9-26FC43C5CAD5}" type="slidenum">
              <a:rPr lang="ru-RU" altLang="ru-RU" smtClean="0"/>
              <a:pPr>
                <a:defRPr/>
              </a:pPr>
              <a:t>15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1056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4AFB305-AD1E-4B82-97FE-5FA9E334E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Прав ли Хайек? 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7743576-CC9B-416E-B4BB-6302DEA1B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Только механизм цен позволяет эффективно распределять ресурсы.</a:t>
            </a:r>
          </a:p>
          <a:p>
            <a:r>
              <a:rPr lang="ru-RU" dirty="0"/>
              <a:t>Нет такого компьютера, который бы рассчитал потребности каждого агента. </a:t>
            </a:r>
          </a:p>
          <a:p>
            <a:r>
              <a:rPr lang="ru-RU" dirty="0"/>
              <a:t>Деформация механизма ценообразования, в том числе из-за электронной торговли.   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7C04D80-0BF3-4C55-8732-BDE2FB4FE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5815E-B48B-4FC9-8E38-BCCD1C7FA746}" type="slidenum">
              <a:rPr lang="ru-RU" altLang="ru-RU" smtClean="0"/>
              <a:pPr>
                <a:defRPr/>
              </a:pPr>
              <a:t>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9687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09C830-AE85-47E9-BE11-970480FC1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Побег из </a:t>
            </a:r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модернити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BEF0EE-02F3-4440-93C3-D47C52789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Новая архаика: экономика дара (электронные ресурсы, </a:t>
            </a:r>
            <a:r>
              <a:rPr lang="en-US" dirty="0"/>
              <a:t>give away, crowd</a:t>
            </a:r>
            <a:r>
              <a:rPr lang="ru-RU" dirty="0"/>
              <a:t> </a:t>
            </a:r>
            <a:r>
              <a:rPr lang="en-US" dirty="0"/>
              <a:t>funding</a:t>
            </a:r>
            <a:r>
              <a:rPr lang="ru-RU" dirty="0"/>
              <a:t>…)</a:t>
            </a:r>
          </a:p>
          <a:p>
            <a:r>
              <a:rPr lang="ru-RU" dirty="0"/>
              <a:t>Снижение значения материальных ценностей </a:t>
            </a:r>
            <a:r>
              <a:rPr lang="en-US" dirty="0"/>
              <a:t>(Instagram)</a:t>
            </a:r>
          </a:p>
          <a:p>
            <a:r>
              <a:rPr lang="en-US" dirty="0"/>
              <a:t>Big Data – </a:t>
            </a:r>
            <a:r>
              <a:rPr lang="ru-RU" dirty="0"/>
              <a:t>новое качество знаний об обществе. </a:t>
            </a:r>
          </a:p>
          <a:p>
            <a:r>
              <a:rPr lang="ru-RU" dirty="0"/>
              <a:t>Частные деньги? Тень Хайека.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69D4306-62E8-4A6D-8DCE-0D94B0184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17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5734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89580719-7AB4-40E7-939C-686622ACA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Глядя в будущее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C069B735-71A3-42AB-91D2-067054CB0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52600"/>
            <a:ext cx="8424936" cy="441270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Закат доктринальной науки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Великий переход от науки опыта к доказательной науке</a:t>
            </a:r>
            <a:r>
              <a:rPr lang="en-US" dirty="0"/>
              <a:t> 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Диверсификация: экономическая педиатрия, геронтология и т.п.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Экономика будет тесно включена в гуманитарное знание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Новое знание о человеке и обществе.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437BEAF-C898-4AB9-AE07-51108273C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CE6C21-72F6-44CF-82F9-26FC43C5CAD5}" type="slidenum">
              <a:rPr lang="ru-RU" altLang="ru-RU" smtClean="0"/>
              <a:pPr>
                <a:defRPr/>
              </a:pPr>
              <a:t>18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0035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D757B9-9115-4F06-97DA-EED5B3569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476673"/>
            <a:ext cx="7921624" cy="1080120"/>
          </a:xfrm>
          <a:noFill/>
        </p:spPr>
        <p:txBody>
          <a:bodyPr/>
          <a:lstStyle/>
          <a:p>
            <a:pPr algn="ctr">
              <a:defRPr/>
            </a:pPr>
            <a:r>
              <a:rPr lang="ru-RU" sz="4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Спасибо за внимание!</a:t>
            </a:r>
            <a:r>
              <a:rPr lang="ru-RU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26628" name="Номер слайда 3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EDE5653-6C9F-4ED1-B7F8-A0DC4C1A1887}" type="slidenum">
              <a:rPr lang="ru-RU" altLang="ru-RU" smtClean="0"/>
              <a:pPr/>
              <a:t>19</a:t>
            </a:fld>
            <a:endParaRPr lang="ru-RU" altLang="ru-RU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A046CFC5-CF72-4D0C-8B33-093556DF18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527" y="1539754"/>
            <a:ext cx="8096736" cy="420305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>
                <a:solidFill>
                  <a:srgbClr val="C00000"/>
                </a:solidFill>
              </a:rPr>
              <a:t>Основные темы </a:t>
            </a:r>
          </a:p>
        </p:txBody>
      </p:sp>
      <p:sp>
        <p:nvSpPr>
          <p:cNvPr id="5123" name="Содержимое 2">
            <a:extLst>
              <a:ext uri="{FF2B5EF4-FFF2-40B4-BE49-F238E27FC236}">
                <a16:creationId xmlns:a16="http://schemas.microsoft.com/office/drawing/2014/main" id="{96CD9978-9347-47D2-8A0C-450237D99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7" y="1700808"/>
            <a:ext cx="8008937" cy="431899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514350" indent="-514350">
              <a:buClr>
                <a:srgbClr val="C00000"/>
              </a:buClr>
              <a:buSzPct val="120000"/>
              <a:buFont typeface="+mj-lt"/>
              <a:buAutoNum type="arabicPeriod"/>
              <a:defRPr/>
            </a:pPr>
            <a:r>
              <a:rPr lang="ru-RU" dirty="0"/>
              <a:t>Магистральные направления: пересмотр аксиом </a:t>
            </a:r>
          </a:p>
          <a:p>
            <a:pPr marL="514350" indent="-514350">
              <a:buClr>
                <a:srgbClr val="C00000"/>
              </a:buClr>
              <a:buSzPct val="120000"/>
              <a:buFont typeface="+mj-lt"/>
              <a:buAutoNum type="arabicPeriod"/>
              <a:defRPr/>
            </a:pPr>
            <a:r>
              <a:rPr lang="ru-RU" dirty="0"/>
              <a:t>Экономика – гуманитарная наука</a:t>
            </a:r>
          </a:p>
          <a:p>
            <a:pPr marL="514350" indent="-514350">
              <a:buClr>
                <a:srgbClr val="C00000"/>
              </a:buClr>
              <a:buSzPct val="120000"/>
              <a:buFont typeface="+mj-lt"/>
              <a:buAutoNum type="arabicPeriod"/>
              <a:defRPr/>
            </a:pPr>
            <a:r>
              <a:rPr lang="ru-RU" dirty="0"/>
              <a:t>Забытые герои выходят на сцену </a:t>
            </a:r>
          </a:p>
          <a:p>
            <a:pPr marL="514350" indent="-514350">
              <a:buClr>
                <a:srgbClr val="C00000"/>
              </a:buClr>
              <a:buSzPct val="120000"/>
              <a:buFont typeface="+mj-lt"/>
              <a:buAutoNum type="arabicPeriod"/>
              <a:defRPr/>
            </a:pPr>
            <a:r>
              <a:rPr lang="ru-RU" dirty="0"/>
              <a:t>Чего ждать от цифровизации?</a:t>
            </a:r>
          </a:p>
          <a:p>
            <a:pPr marL="514350" indent="-514350">
              <a:buClr>
                <a:srgbClr val="C00000"/>
              </a:buClr>
              <a:buSzPct val="120000"/>
              <a:buFont typeface="+mj-lt"/>
              <a:buAutoNum type="arabicPeriod"/>
              <a:defRPr/>
            </a:pPr>
            <a:endParaRPr lang="ru-RU" dirty="0"/>
          </a:p>
          <a:p>
            <a:pPr marL="0" indent="0" algn="ctr">
              <a:buClr>
                <a:srgbClr val="C00000"/>
              </a:buClr>
              <a:buSzPct val="120000"/>
              <a:buNone/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Угол зрения: Европа, ЭВС</a:t>
            </a:r>
          </a:p>
          <a:p>
            <a:pPr marL="514350" indent="-514350">
              <a:buClr>
                <a:srgbClr val="C00000"/>
              </a:buClr>
              <a:buSzPct val="120000"/>
              <a:buFont typeface="+mj-lt"/>
              <a:buAutoNum type="arabicPeriod"/>
              <a:defRPr/>
            </a:pPr>
            <a:endParaRPr lang="ru-RU" dirty="0"/>
          </a:p>
          <a:p>
            <a:pPr marL="514350" indent="-514350">
              <a:buClr>
                <a:srgbClr val="C00000"/>
              </a:buClr>
              <a:buSzPct val="120000"/>
              <a:buFont typeface="+mj-lt"/>
              <a:buAutoNum type="arabicPeriod"/>
              <a:defRPr/>
            </a:pPr>
            <a:endParaRPr lang="ru-RU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ru-RU" dirty="0"/>
              <a:t>  </a:t>
            </a:r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CAB7DA9-BADA-4891-BE9B-81ECFCC12765}" type="slidenum">
              <a:rPr lang="ru-RU" altLang="ru-RU" sz="1200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ru-RU" altLang="ru-RU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81852B3C-4571-43C5-AB15-DD71AC50F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4" y="304800"/>
            <a:ext cx="8389813" cy="427632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ctr"/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b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Магистральные направления: неоклассические и кейнсианские методы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ECD2BEC-9610-4A9D-BABE-4429A6B9B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3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442848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43FF75-0F46-41AF-A49E-B63154F7E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Было до 2008 г.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3FE818-2868-42FE-B79B-E05403FA3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00808"/>
            <a:ext cx="8001000" cy="446449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ru-RU" dirty="0"/>
              <a:t>ЭВС – победа монетаризма над кейнсианством</a:t>
            </a:r>
          </a:p>
          <a:p>
            <a:r>
              <a:rPr lang="ru-RU" dirty="0"/>
              <a:t>ЕЦБ: Таргетирование инфляции.</a:t>
            </a:r>
          </a:p>
          <a:p>
            <a:r>
              <a:rPr lang="ru-RU" dirty="0"/>
              <a:t>Рыночный фундаментализм – результат распада биполярной системы мира. </a:t>
            </a:r>
          </a:p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Rules</a:t>
            </a:r>
            <a:r>
              <a:rPr lang="en-US" dirty="0"/>
              <a:t> vs. Discretion</a:t>
            </a:r>
            <a:r>
              <a:rPr lang="ru-RU" dirty="0"/>
              <a:t>. Отрицание специфики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33A59B-A36C-447E-9E89-6DA540778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4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242939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9ADA45-C521-42DC-857A-60622C77C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Математизация экономики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5316B1-5A32-4396-9A6C-0C453035B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Влияние «пресноводных»: рассмотрение экономических процессов в динамике, количественно, в условиях неопределенности. </a:t>
            </a:r>
            <a:r>
              <a:rPr lang="en-US" dirty="0"/>
              <a:t>Fresh water</a:t>
            </a:r>
            <a:r>
              <a:rPr lang="ru-RU" dirty="0"/>
              <a:t>. </a:t>
            </a:r>
          </a:p>
          <a:p>
            <a:r>
              <a:rPr lang="ru-RU" dirty="0"/>
              <a:t>Сверхсложные модели и формулы</a:t>
            </a:r>
          </a:p>
          <a:p>
            <a:r>
              <a:rPr lang="ru-RU" dirty="0"/>
              <a:t>Банковские стресс-тесты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C00000"/>
                </a:solidFill>
              </a:rPr>
              <a:t>Гора родила мышь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66893FD-0F49-436A-A528-C00BDD41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5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36471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726518-9AB5-43F3-BFD2-CC038BF38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Стало после 2008 г.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B5DF15-9C45-47EC-A54B-6EABE53AF3F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ru-RU" dirty="0"/>
              <a:t>Никто не предсказал кризис, сигналы перегрева игнорировались. </a:t>
            </a:r>
          </a:p>
          <a:p>
            <a:r>
              <a:rPr lang="ru-RU" dirty="0"/>
              <a:t>Кейнсианские антикризисные меры</a:t>
            </a:r>
          </a:p>
          <a:p>
            <a:r>
              <a:rPr lang="ru-RU" dirty="0"/>
              <a:t>Резкое сужение поля монетарной политики</a:t>
            </a:r>
          </a:p>
          <a:p>
            <a:r>
              <a:rPr lang="ru-RU" dirty="0"/>
              <a:t>Корректировка места </a:t>
            </a:r>
            <a:r>
              <a:rPr lang="ru-RU" dirty="0" err="1"/>
              <a:t>матметодов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3FCBA91-B3D5-4AEA-9E47-6E810CF28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8659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E28050D1-1C88-49EF-80EF-9BBC5B110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127" y="900605"/>
            <a:ext cx="7855273" cy="656188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2. Экономика – гуманитарная наука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1C8656D-6400-4782-8007-D4892FAE9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  <p:pic>
        <p:nvPicPr>
          <p:cNvPr id="1026" name="Picture 2" descr="https://videos.usatoday.net/Brightcove2/640445561001/2013/02/640445561001_2135167109001_Ram-Farmer-914.jpg">
            <a:extLst>
              <a:ext uri="{FF2B5EF4-FFF2-40B4-BE49-F238E27FC236}">
                <a16:creationId xmlns:a16="http://schemas.microsoft.com/office/drawing/2014/main" id="{A581D2BA-D65A-4263-A660-591050DAB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772816"/>
            <a:ext cx="8336957" cy="4688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5635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C77953-61B7-402F-BC8A-F84E5412E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Генераторы перемен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78E95D-C54B-4E2D-A01A-36297D03D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Подъем безработицы</a:t>
            </a:r>
          </a:p>
          <a:p>
            <a:r>
              <a:rPr lang="ru-RU" dirty="0"/>
              <a:t>Усиление социального неравенства. Книга </a:t>
            </a:r>
            <a:r>
              <a:rPr lang="ru-RU" dirty="0" err="1"/>
              <a:t>Т.Пикетти</a:t>
            </a:r>
            <a:r>
              <a:rPr lang="ru-RU" dirty="0"/>
              <a:t> «Капитал </a:t>
            </a:r>
            <a:r>
              <a:rPr lang="en-US" dirty="0"/>
              <a:t>21 </a:t>
            </a:r>
            <a:r>
              <a:rPr lang="ru-RU" dirty="0"/>
              <a:t>века»</a:t>
            </a:r>
          </a:p>
          <a:p>
            <a:r>
              <a:rPr lang="ru-RU" dirty="0"/>
              <a:t>Реальность опровергает аксиомы (не работают: количественная теория; кривая </a:t>
            </a:r>
            <a:r>
              <a:rPr lang="ru-RU" dirty="0" err="1"/>
              <a:t>Филлипса</a:t>
            </a:r>
            <a:r>
              <a:rPr lang="ru-RU" dirty="0"/>
              <a:t>; трансмиссионный механизм). 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71C919-A354-4494-8C69-D8CFF5924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1693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3E72D-725E-417E-A7F3-D457A505B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Очеловечивание экономики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8E3480-11CB-4B0A-ACD9-27B9DC993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b="1" dirty="0"/>
              <a:t>Нужды людей </a:t>
            </a:r>
            <a:r>
              <a:rPr lang="ru-RU" dirty="0"/>
              <a:t>(ЕЦБ</a:t>
            </a:r>
            <a:r>
              <a:rPr lang="en-US" dirty="0"/>
              <a:t> – </a:t>
            </a:r>
            <a:r>
              <a:rPr lang="ru-RU" dirty="0"/>
              <a:t>первые оценки влияния монетарной политики на разные слои населения.)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Социальные процессы – </a:t>
            </a:r>
            <a:r>
              <a:rPr lang="ru-RU" dirty="0"/>
              <a:t>потребность в понимании. Возврат политэкономии. Стыковка с другими науками об обществе.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80FD618-CED8-486F-A873-08EC612B4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8755508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2015</TotalTime>
  <Words>471</Words>
  <Application>Microsoft Office PowerPoint</Application>
  <PresentationFormat>Экран (4:3)</PresentationFormat>
  <Paragraphs>105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Verdana</vt:lpstr>
      <vt:lpstr>Wingdings</vt:lpstr>
      <vt:lpstr>Profile</vt:lpstr>
      <vt:lpstr>Трансформация мировой экономической мысли после 2008 г.  </vt:lpstr>
      <vt:lpstr>Основные темы </vt:lpstr>
      <vt:lpstr>1.   Магистральные направления: неоклассические и кейнсианские методы </vt:lpstr>
      <vt:lpstr>Было до 2008 г. </vt:lpstr>
      <vt:lpstr>Математизация экономики</vt:lpstr>
      <vt:lpstr>Стало после 2008 г. </vt:lpstr>
      <vt:lpstr>2. Экономика – гуманитарная наука</vt:lpstr>
      <vt:lpstr>Генераторы перемен</vt:lpstr>
      <vt:lpstr>Очеловечивание экономики</vt:lpstr>
      <vt:lpstr>3.  Забытые герои выходят  на сцену</vt:lpstr>
      <vt:lpstr>Вспомогательные науки</vt:lpstr>
      <vt:lpstr>Истоки экономического роста и неравенства</vt:lpstr>
      <vt:lpstr>Антропология: мы архаичнее, чем думаем</vt:lpstr>
      <vt:lpstr>Риторика экономической науки. Дейдра Макклоски</vt:lpstr>
      <vt:lpstr>4.    Чего ждать от  цифровизации?</vt:lpstr>
      <vt:lpstr>Прав ли Хайек? </vt:lpstr>
      <vt:lpstr>Побег из модернити </vt:lpstr>
      <vt:lpstr>Глядя в будущее</vt:lpstr>
      <vt:lpstr>Спасибо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Bytorina_O_V</dc:creator>
  <cp:lastModifiedBy>Ольга</cp:lastModifiedBy>
  <cp:revision>129</cp:revision>
  <dcterms:created xsi:type="dcterms:W3CDTF">2006-11-09T08:03:11Z</dcterms:created>
  <dcterms:modified xsi:type="dcterms:W3CDTF">2018-04-10T21:26:50Z</dcterms:modified>
</cp:coreProperties>
</file>