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2"/>
  </p:notesMasterIdLst>
  <p:sldIdLst>
    <p:sldId id="256" r:id="rId2"/>
    <p:sldId id="302" r:id="rId3"/>
    <p:sldId id="338" r:id="rId4"/>
    <p:sldId id="343" r:id="rId5"/>
    <p:sldId id="344" r:id="rId6"/>
    <p:sldId id="340" r:id="rId7"/>
    <p:sldId id="341" r:id="rId8"/>
    <p:sldId id="329" r:id="rId9"/>
    <p:sldId id="345" r:id="rId10"/>
    <p:sldId id="346" r:id="rId11"/>
    <p:sldId id="347" r:id="rId12"/>
    <p:sldId id="348" r:id="rId13"/>
    <p:sldId id="351" r:id="rId14"/>
    <p:sldId id="333" r:id="rId15"/>
    <p:sldId id="350" r:id="rId16"/>
    <p:sldId id="334" r:id="rId17"/>
    <p:sldId id="335" r:id="rId18"/>
    <p:sldId id="337" r:id="rId19"/>
    <p:sldId id="342" r:id="rId20"/>
    <p:sldId id="336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BEC"/>
    <a:srgbClr val="008000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3D55D9-B707-4B5D-AA30-5B7E6C6A14A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1ABF3E-1DC6-4037-93A4-3C42721E7F68}">
      <dgm:prSet phldrT="[Текст]" custT="1"/>
      <dgm:spPr/>
      <dgm:t>
        <a:bodyPr/>
        <a:lstStyle/>
        <a:p>
          <a:r>
            <a:rPr lang="ru-RU" sz="4000" dirty="0"/>
            <a:t>негативные      позитивные</a:t>
          </a:r>
        </a:p>
      </dgm:t>
    </dgm:pt>
    <dgm:pt modelId="{CFDE4989-298C-4AE9-B3FC-CDC4B56F4C6C}" type="parTrans" cxnId="{68EDA489-95BB-4D25-AF07-5C10D35B5F7E}">
      <dgm:prSet/>
      <dgm:spPr/>
      <dgm:t>
        <a:bodyPr/>
        <a:lstStyle/>
        <a:p>
          <a:endParaRPr lang="ru-RU"/>
        </a:p>
      </dgm:t>
    </dgm:pt>
    <dgm:pt modelId="{B4CF4052-4070-448A-B4CC-C32F7A844BFB}" type="sibTrans" cxnId="{68EDA489-95BB-4D25-AF07-5C10D35B5F7E}">
      <dgm:prSet/>
      <dgm:spPr/>
      <dgm:t>
        <a:bodyPr/>
        <a:lstStyle/>
        <a:p>
          <a:endParaRPr lang="ru-RU"/>
        </a:p>
      </dgm:t>
    </dgm:pt>
    <dgm:pt modelId="{6A5E4DA9-B546-44F2-A329-F71B3D69CE6B}">
      <dgm:prSet phldrT="[Текст]" custT="1"/>
      <dgm:spPr/>
      <dgm:t>
        <a:bodyPr/>
        <a:lstStyle/>
        <a:p>
          <a:r>
            <a:rPr lang="ru-RU" sz="3600" dirty="0" err="1"/>
            <a:t>Противо</a:t>
          </a:r>
          <a:r>
            <a:rPr lang="ru-RU" sz="3600" dirty="0"/>
            <a:t>-действие глобальным конкурентам</a:t>
          </a:r>
        </a:p>
      </dgm:t>
    </dgm:pt>
    <dgm:pt modelId="{5E1689D4-5DAA-462E-894F-4A6887E5BDED}" type="parTrans" cxnId="{7A3E528E-09B5-4E5C-8D95-DEBC5FABD3CC}">
      <dgm:prSet/>
      <dgm:spPr/>
      <dgm:t>
        <a:bodyPr/>
        <a:lstStyle/>
        <a:p>
          <a:endParaRPr lang="ru-RU"/>
        </a:p>
      </dgm:t>
    </dgm:pt>
    <dgm:pt modelId="{22CE0F05-3365-4DBC-9FD4-843232BA84C5}" type="sibTrans" cxnId="{7A3E528E-09B5-4E5C-8D95-DEBC5FABD3CC}">
      <dgm:prSet/>
      <dgm:spPr/>
      <dgm:t>
        <a:bodyPr/>
        <a:lstStyle/>
        <a:p>
          <a:endParaRPr lang="ru-RU"/>
        </a:p>
      </dgm:t>
    </dgm:pt>
    <dgm:pt modelId="{A8A59DB1-0B9D-4589-849C-3061F70603DE}">
      <dgm:prSet phldrT="[Текст]" custT="1"/>
      <dgm:spPr/>
      <dgm:t>
        <a:bodyPr/>
        <a:lstStyle/>
        <a:p>
          <a:r>
            <a:rPr lang="ru-RU" sz="3200" dirty="0"/>
            <a:t>Формирование благоприятной внешней среды</a:t>
          </a:r>
        </a:p>
      </dgm:t>
    </dgm:pt>
    <dgm:pt modelId="{5D52C2B7-7CE2-4FD5-9DBC-04FADE46FF30}" type="parTrans" cxnId="{9EC602A2-86D7-4605-BCF2-1E9F0DFF81D8}">
      <dgm:prSet/>
      <dgm:spPr/>
      <dgm:t>
        <a:bodyPr/>
        <a:lstStyle/>
        <a:p>
          <a:endParaRPr lang="ru-RU"/>
        </a:p>
      </dgm:t>
    </dgm:pt>
    <dgm:pt modelId="{B50A00A2-958A-41C5-8303-BF08E5E083A9}" type="sibTrans" cxnId="{9EC602A2-86D7-4605-BCF2-1E9F0DFF81D8}">
      <dgm:prSet/>
      <dgm:spPr/>
      <dgm:t>
        <a:bodyPr/>
        <a:lstStyle/>
        <a:p>
          <a:endParaRPr lang="ru-RU"/>
        </a:p>
      </dgm:t>
    </dgm:pt>
    <dgm:pt modelId="{99286E4E-EEB4-4D7F-8040-E9F2ACBA9F3B}">
      <dgm:prSet phldrT="[Текст]" custT="1"/>
      <dgm:spPr/>
      <dgm:t>
        <a:bodyPr/>
        <a:lstStyle/>
        <a:p>
          <a:r>
            <a:rPr lang="ru-RU" sz="3200" dirty="0" err="1"/>
            <a:t>Противо</a:t>
          </a:r>
          <a:r>
            <a:rPr lang="ru-RU" sz="3200" dirty="0"/>
            <a:t>-действие рискам разрушения интеграционных механизмов</a:t>
          </a:r>
        </a:p>
      </dgm:t>
    </dgm:pt>
    <dgm:pt modelId="{1F368DCB-1882-488A-9D27-436CBAC1DA73}" type="parTrans" cxnId="{7C56B141-8B74-45A0-A3D3-852DC212DFED}">
      <dgm:prSet/>
      <dgm:spPr/>
      <dgm:t>
        <a:bodyPr/>
        <a:lstStyle/>
        <a:p>
          <a:endParaRPr lang="ru-RU"/>
        </a:p>
      </dgm:t>
    </dgm:pt>
    <dgm:pt modelId="{8754FF9B-111B-4685-8673-042FA5088F01}" type="sibTrans" cxnId="{7C56B141-8B74-45A0-A3D3-852DC212DFED}">
      <dgm:prSet/>
      <dgm:spPr/>
      <dgm:t>
        <a:bodyPr/>
        <a:lstStyle/>
        <a:p>
          <a:endParaRPr lang="ru-RU"/>
        </a:p>
      </dgm:t>
    </dgm:pt>
    <dgm:pt modelId="{0F453CAA-EA0E-4F57-86FA-4EAA61C602EE}">
      <dgm:prSet phldrT="[Текст]" custT="1"/>
      <dgm:spPr/>
      <dgm:t>
        <a:bodyPr/>
        <a:lstStyle/>
        <a:p>
          <a:r>
            <a:rPr lang="ru-RU" sz="3200" dirty="0"/>
            <a:t>Внутренний рынок и внутренние политики</a:t>
          </a:r>
        </a:p>
      </dgm:t>
    </dgm:pt>
    <dgm:pt modelId="{BA5F525E-0EAC-4904-A724-E57114ED8ACC}" type="parTrans" cxnId="{D0E67C39-6A5E-4515-AC84-20C7FC376797}">
      <dgm:prSet/>
      <dgm:spPr/>
      <dgm:t>
        <a:bodyPr/>
        <a:lstStyle/>
        <a:p>
          <a:endParaRPr lang="ru-RU"/>
        </a:p>
      </dgm:t>
    </dgm:pt>
    <dgm:pt modelId="{46DC7269-BF92-45E0-939F-E59C5CEE6F5C}" type="sibTrans" cxnId="{D0E67C39-6A5E-4515-AC84-20C7FC376797}">
      <dgm:prSet/>
      <dgm:spPr/>
      <dgm:t>
        <a:bodyPr/>
        <a:lstStyle/>
        <a:p>
          <a:endParaRPr lang="ru-RU"/>
        </a:p>
      </dgm:t>
    </dgm:pt>
    <dgm:pt modelId="{3C95EBF3-C364-44B0-BE98-567252ED0439}" type="pres">
      <dgm:prSet presAssocID="{3D3D55D9-B707-4B5D-AA30-5B7E6C6A14A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FC9E6-19D5-4717-A776-2578D4ADC5D3}" type="pres">
      <dgm:prSet presAssocID="{3D3D55D9-B707-4B5D-AA30-5B7E6C6A14A1}" presName="matrix" presStyleCnt="0"/>
      <dgm:spPr/>
    </dgm:pt>
    <dgm:pt modelId="{23F44DA4-8A27-43AA-A426-8CB451A57B9F}" type="pres">
      <dgm:prSet presAssocID="{3D3D55D9-B707-4B5D-AA30-5B7E6C6A14A1}" presName="tile1" presStyleLbl="node1" presStyleIdx="0" presStyleCnt="4"/>
      <dgm:spPr/>
      <dgm:t>
        <a:bodyPr/>
        <a:lstStyle/>
        <a:p>
          <a:endParaRPr lang="ru-RU"/>
        </a:p>
      </dgm:t>
    </dgm:pt>
    <dgm:pt modelId="{B153BA8E-A5FB-4216-9995-CCDF77C7FC94}" type="pres">
      <dgm:prSet presAssocID="{3D3D55D9-B707-4B5D-AA30-5B7E6C6A14A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D68A7-1FBA-43FD-8D9F-08424CB6C1BA}" type="pres">
      <dgm:prSet presAssocID="{3D3D55D9-B707-4B5D-AA30-5B7E6C6A14A1}" presName="tile2" presStyleLbl="node1" presStyleIdx="1" presStyleCnt="4"/>
      <dgm:spPr/>
      <dgm:t>
        <a:bodyPr/>
        <a:lstStyle/>
        <a:p>
          <a:endParaRPr lang="ru-RU"/>
        </a:p>
      </dgm:t>
    </dgm:pt>
    <dgm:pt modelId="{AE3F4A1E-D6F9-4A6B-B416-37B348CDC8DB}" type="pres">
      <dgm:prSet presAssocID="{3D3D55D9-B707-4B5D-AA30-5B7E6C6A14A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20581-E09F-460C-A56C-930382DEBA0D}" type="pres">
      <dgm:prSet presAssocID="{3D3D55D9-B707-4B5D-AA30-5B7E6C6A14A1}" presName="tile3" presStyleLbl="node1" presStyleIdx="2" presStyleCnt="4"/>
      <dgm:spPr/>
      <dgm:t>
        <a:bodyPr/>
        <a:lstStyle/>
        <a:p>
          <a:endParaRPr lang="ru-RU"/>
        </a:p>
      </dgm:t>
    </dgm:pt>
    <dgm:pt modelId="{2F3B7E87-188D-414B-9EE9-CD1763859A06}" type="pres">
      <dgm:prSet presAssocID="{3D3D55D9-B707-4B5D-AA30-5B7E6C6A14A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967DE-6432-446B-8042-6C24B3DB92A0}" type="pres">
      <dgm:prSet presAssocID="{3D3D55D9-B707-4B5D-AA30-5B7E6C6A14A1}" presName="tile4" presStyleLbl="node1" presStyleIdx="3" presStyleCnt="4"/>
      <dgm:spPr/>
      <dgm:t>
        <a:bodyPr/>
        <a:lstStyle/>
        <a:p>
          <a:endParaRPr lang="ru-RU"/>
        </a:p>
      </dgm:t>
    </dgm:pt>
    <dgm:pt modelId="{CDE05525-C68E-476C-9592-A6258115A3E3}" type="pres">
      <dgm:prSet presAssocID="{3D3D55D9-B707-4B5D-AA30-5B7E6C6A14A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32888-9E01-4DC9-8764-69E24ADFA169}" type="pres">
      <dgm:prSet presAssocID="{3D3D55D9-B707-4B5D-AA30-5B7E6C6A14A1}" presName="centerTile" presStyleLbl="fgShp" presStyleIdx="0" presStyleCnt="1" custScaleX="333333" custScaleY="4093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1AA14DA-649C-4EC4-9645-D4A7AFF9F64D}" type="presOf" srcId="{6A5E4DA9-B546-44F2-A329-F71B3D69CE6B}" destId="{23F44DA4-8A27-43AA-A426-8CB451A57B9F}" srcOrd="0" destOrd="0" presId="urn:microsoft.com/office/officeart/2005/8/layout/matrix1"/>
    <dgm:cxn modelId="{7C56B141-8B74-45A0-A3D3-852DC212DFED}" srcId="{531ABF3E-1DC6-4037-93A4-3C42721E7F68}" destId="{99286E4E-EEB4-4D7F-8040-E9F2ACBA9F3B}" srcOrd="2" destOrd="0" parTransId="{1F368DCB-1882-488A-9D27-436CBAC1DA73}" sibTransId="{8754FF9B-111B-4685-8673-042FA5088F01}"/>
    <dgm:cxn modelId="{D0E67C39-6A5E-4515-AC84-20C7FC376797}" srcId="{531ABF3E-1DC6-4037-93A4-3C42721E7F68}" destId="{0F453CAA-EA0E-4F57-86FA-4EAA61C602EE}" srcOrd="3" destOrd="0" parTransId="{BA5F525E-0EAC-4904-A724-E57114ED8ACC}" sibTransId="{46DC7269-BF92-45E0-939F-E59C5CEE6F5C}"/>
    <dgm:cxn modelId="{68EDA489-95BB-4D25-AF07-5C10D35B5F7E}" srcId="{3D3D55D9-B707-4B5D-AA30-5B7E6C6A14A1}" destId="{531ABF3E-1DC6-4037-93A4-3C42721E7F68}" srcOrd="0" destOrd="0" parTransId="{CFDE4989-298C-4AE9-B3FC-CDC4B56F4C6C}" sibTransId="{B4CF4052-4070-448A-B4CC-C32F7A844BFB}"/>
    <dgm:cxn modelId="{F0B9666A-E19E-4B6C-A27B-6F8E941611C8}" type="presOf" srcId="{3D3D55D9-B707-4B5D-AA30-5B7E6C6A14A1}" destId="{3C95EBF3-C364-44B0-BE98-567252ED0439}" srcOrd="0" destOrd="0" presId="urn:microsoft.com/office/officeart/2005/8/layout/matrix1"/>
    <dgm:cxn modelId="{AFAAF05E-14B6-47F7-8D88-20A18D8BE359}" type="presOf" srcId="{A8A59DB1-0B9D-4589-849C-3061F70603DE}" destId="{B95D68A7-1FBA-43FD-8D9F-08424CB6C1BA}" srcOrd="0" destOrd="0" presId="urn:microsoft.com/office/officeart/2005/8/layout/matrix1"/>
    <dgm:cxn modelId="{B6A3B9CC-335D-4FB2-8AC9-FA6BBF6ED602}" type="presOf" srcId="{A8A59DB1-0B9D-4589-849C-3061F70603DE}" destId="{AE3F4A1E-D6F9-4A6B-B416-37B348CDC8DB}" srcOrd="1" destOrd="0" presId="urn:microsoft.com/office/officeart/2005/8/layout/matrix1"/>
    <dgm:cxn modelId="{7A3E528E-09B5-4E5C-8D95-DEBC5FABD3CC}" srcId="{531ABF3E-1DC6-4037-93A4-3C42721E7F68}" destId="{6A5E4DA9-B546-44F2-A329-F71B3D69CE6B}" srcOrd="0" destOrd="0" parTransId="{5E1689D4-5DAA-462E-894F-4A6887E5BDED}" sibTransId="{22CE0F05-3365-4DBC-9FD4-843232BA84C5}"/>
    <dgm:cxn modelId="{C8CC6C4F-5F7C-480E-8F05-27A10480A6A7}" type="presOf" srcId="{0F453CAA-EA0E-4F57-86FA-4EAA61C602EE}" destId="{CDE05525-C68E-476C-9592-A6258115A3E3}" srcOrd="1" destOrd="0" presId="urn:microsoft.com/office/officeart/2005/8/layout/matrix1"/>
    <dgm:cxn modelId="{0C3F1500-9611-4D0A-AD8A-00AEE7AAFC3C}" type="presOf" srcId="{0F453CAA-EA0E-4F57-86FA-4EAA61C602EE}" destId="{FA1967DE-6432-446B-8042-6C24B3DB92A0}" srcOrd="0" destOrd="0" presId="urn:microsoft.com/office/officeart/2005/8/layout/matrix1"/>
    <dgm:cxn modelId="{9EC602A2-86D7-4605-BCF2-1E9F0DFF81D8}" srcId="{531ABF3E-1DC6-4037-93A4-3C42721E7F68}" destId="{A8A59DB1-0B9D-4589-849C-3061F70603DE}" srcOrd="1" destOrd="0" parTransId="{5D52C2B7-7CE2-4FD5-9DBC-04FADE46FF30}" sibTransId="{B50A00A2-958A-41C5-8303-BF08E5E083A9}"/>
    <dgm:cxn modelId="{42435A02-CF79-4BDB-B31D-9011BDE7B002}" type="presOf" srcId="{99286E4E-EEB4-4D7F-8040-E9F2ACBA9F3B}" destId="{2F3B7E87-188D-414B-9EE9-CD1763859A06}" srcOrd="1" destOrd="0" presId="urn:microsoft.com/office/officeart/2005/8/layout/matrix1"/>
    <dgm:cxn modelId="{CA7C4961-09FB-47CA-BBCF-FE1D972CBFB4}" type="presOf" srcId="{99286E4E-EEB4-4D7F-8040-E9F2ACBA9F3B}" destId="{AC520581-E09F-460C-A56C-930382DEBA0D}" srcOrd="0" destOrd="0" presId="urn:microsoft.com/office/officeart/2005/8/layout/matrix1"/>
    <dgm:cxn modelId="{C9DBEBD1-C6A2-4268-98D7-1129E9888A3B}" type="presOf" srcId="{531ABF3E-1DC6-4037-93A4-3C42721E7F68}" destId="{07C32888-9E01-4DC9-8764-69E24ADFA169}" srcOrd="0" destOrd="0" presId="urn:microsoft.com/office/officeart/2005/8/layout/matrix1"/>
    <dgm:cxn modelId="{BB136447-DB76-4001-B26A-A57FFE6EA50B}" type="presOf" srcId="{6A5E4DA9-B546-44F2-A329-F71B3D69CE6B}" destId="{B153BA8E-A5FB-4216-9995-CCDF77C7FC94}" srcOrd="1" destOrd="0" presId="urn:microsoft.com/office/officeart/2005/8/layout/matrix1"/>
    <dgm:cxn modelId="{8355A236-4024-4538-89F2-535DC81D4D2F}" type="presParOf" srcId="{3C95EBF3-C364-44B0-BE98-567252ED0439}" destId="{082FC9E6-19D5-4717-A776-2578D4ADC5D3}" srcOrd="0" destOrd="0" presId="urn:microsoft.com/office/officeart/2005/8/layout/matrix1"/>
    <dgm:cxn modelId="{93F1781A-5B1C-4051-BE9F-6906DCB557D3}" type="presParOf" srcId="{082FC9E6-19D5-4717-A776-2578D4ADC5D3}" destId="{23F44DA4-8A27-43AA-A426-8CB451A57B9F}" srcOrd="0" destOrd="0" presId="urn:microsoft.com/office/officeart/2005/8/layout/matrix1"/>
    <dgm:cxn modelId="{9ED494C4-2472-4432-B1C2-3BB4C4EBE2CA}" type="presParOf" srcId="{082FC9E6-19D5-4717-A776-2578D4ADC5D3}" destId="{B153BA8E-A5FB-4216-9995-CCDF77C7FC94}" srcOrd="1" destOrd="0" presId="urn:microsoft.com/office/officeart/2005/8/layout/matrix1"/>
    <dgm:cxn modelId="{1907AF6F-C5A8-479F-ADB4-87ACE739B0AC}" type="presParOf" srcId="{082FC9E6-19D5-4717-A776-2578D4ADC5D3}" destId="{B95D68A7-1FBA-43FD-8D9F-08424CB6C1BA}" srcOrd="2" destOrd="0" presId="urn:microsoft.com/office/officeart/2005/8/layout/matrix1"/>
    <dgm:cxn modelId="{71930851-7EDE-4174-98B5-79FCC831A208}" type="presParOf" srcId="{082FC9E6-19D5-4717-A776-2578D4ADC5D3}" destId="{AE3F4A1E-D6F9-4A6B-B416-37B348CDC8DB}" srcOrd="3" destOrd="0" presId="urn:microsoft.com/office/officeart/2005/8/layout/matrix1"/>
    <dgm:cxn modelId="{C296BC08-B4CA-4757-BD74-B88BAB5FC174}" type="presParOf" srcId="{082FC9E6-19D5-4717-A776-2578D4ADC5D3}" destId="{AC520581-E09F-460C-A56C-930382DEBA0D}" srcOrd="4" destOrd="0" presId="urn:microsoft.com/office/officeart/2005/8/layout/matrix1"/>
    <dgm:cxn modelId="{2DC5FC54-2E47-4C74-9AFB-C2E50CE5E1BB}" type="presParOf" srcId="{082FC9E6-19D5-4717-A776-2578D4ADC5D3}" destId="{2F3B7E87-188D-414B-9EE9-CD1763859A06}" srcOrd="5" destOrd="0" presId="urn:microsoft.com/office/officeart/2005/8/layout/matrix1"/>
    <dgm:cxn modelId="{579FA788-FA45-498D-9426-6D4C20420B79}" type="presParOf" srcId="{082FC9E6-19D5-4717-A776-2578D4ADC5D3}" destId="{FA1967DE-6432-446B-8042-6C24B3DB92A0}" srcOrd="6" destOrd="0" presId="urn:microsoft.com/office/officeart/2005/8/layout/matrix1"/>
    <dgm:cxn modelId="{06EE3DE4-FEAA-4996-8A4B-BC5F97F1547F}" type="presParOf" srcId="{082FC9E6-19D5-4717-A776-2578D4ADC5D3}" destId="{CDE05525-C68E-476C-9592-A6258115A3E3}" srcOrd="7" destOrd="0" presId="urn:microsoft.com/office/officeart/2005/8/layout/matrix1"/>
    <dgm:cxn modelId="{B024364F-7439-48DC-9716-057196628CA0}" type="presParOf" srcId="{3C95EBF3-C364-44B0-BE98-567252ED0439}" destId="{07C32888-9E01-4DC9-8764-69E24ADFA16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xmlns="" id="{9C416A76-5FC8-475E-BE1C-927EA46C64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xmlns="" id="{E8055A01-E51E-41A2-A71E-93E1950702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701" name="Rectangle 5">
            <a:extLst>
              <a:ext uri="{FF2B5EF4-FFF2-40B4-BE49-F238E27FC236}">
                <a16:creationId xmlns:a16="http://schemas.microsoft.com/office/drawing/2014/main" xmlns="" id="{C948AD82-4D8E-4F39-98CF-9EBC1BC779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57702" name="Rectangle 6">
            <a:extLst>
              <a:ext uri="{FF2B5EF4-FFF2-40B4-BE49-F238E27FC236}">
                <a16:creationId xmlns:a16="http://schemas.microsoft.com/office/drawing/2014/main" xmlns="" id="{F1A7CB06-CE1C-48A4-93A7-59E841A298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703" name="Rectangle 7">
            <a:extLst>
              <a:ext uri="{FF2B5EF4-FFF2-40B4-BE49-F238E27FC236}">
                <a16:creationId xmlns:a16="http://schemas.microsoft.com/office/drawing/2014/main" xmlns="" id="{BEC2A404-A6D8-443A-B684-35572415D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4BAFE6B-0F8E-4F0E-9CB7-678C6380E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821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7D0DB0-0C16-4334-995F-E22142CBA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D46FB2-6BF4-470B-A9A7-6E471EF968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E1B9E2A-69C8-454A-80D1-2C97521B5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9A504-C3D0-4DD4-B959-C29A75A01A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51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1426-4AF1-414D-9C21-9FBA91C3C2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190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CDFC-3877-44F0-A786-3FF2A166B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970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60F3-308E-4B80-96BF-180619B612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350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3B689-D9B8-4272-A255-9D5893C1F3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42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335EF-7D24-4865-85F0-16B5D68BCD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224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45652-7E83-4B34-A93A-A35C078E9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21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55660-DF54-4F3C-835A-B9E38059F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841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1AF41-ABDB-4626-B522-422676ABA9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163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91C46-D495-4C37-9A97-442F2DB751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205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E6C21-72F6-44CF-82F9-26FC43C5CA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64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536D-BB71-4A3B-A931-8C5C615B0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92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5815E-B48B-4FC9-8E38-BCCD1C7FA7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1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xmlns="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46D4F-7299-46E4-9C63-CAD0C6A99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07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301C4-FDB7-4B7E-A853-0B2C645791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17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10CE-C346-413E-95B4-5466BE3DEC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063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2102" name="Rectangle 6">
            <a:extLst>
              <a:ext uri="{FF2B5EF4-FFF2-40B4-BE49-F238E27FC236}">
                <a16:creationId xmlns:a16="http://schemas.microsoft.com/office/drawing/2014/main" xmlns="" id="{4E186C8B-017B-42B7-8D1C-8AE00121CE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03" name="Rectangle 7">
            <a:extLst>
              <a:ext uri="{FF2B5EF4-FFF2-40B4-BE49-F238E27FC236}">
                <a16:creationId xmlns:a16="http://schemas.microsoft.com/office/drawing/2014/main" xmlns="" id="{CBD67EAF-0D43-4082-A9A8-6B7A2B7A25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04" name="Rectangle 8">
            <a:extLst>
              <a:ext uri="{FF2B5EF4-FFF2-40B4-BE49-F238E27FC236}">
                <a16:creationId xmlns:a16="http://schemas.microsoft.com/office/drawing/2014/main" xmlns="" id="{EB16BB5A-93A6-465F-853D-BCD85F3B96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7C750CA-28C3-4ADA-BEBC-4EF9A6FF20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568952" cy="1061788"/>
          </a:xfrm>
        </p:spPr>
        <p:txBody>
          <a:bodyPr/>
          <a:lstStyle/>
          <a:p>
            <a:r>
              <a:rPr lang="ru-RU" altLang="ru-RU" sz="3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региональной интеграции. Современное понимание 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4A6427-5CFA-4658-AA47-C88BCBD7E9ED}" type="slidenum">
              <a:rPr lang="ru-RU" altLang="ru-RU" sz="12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2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A5AE6EC2-85FC-4F90-82AA-F965BC372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00192" y="1556792"/>
            <a:ext cx="2664296" cy="4122789"/>
          </a:xfrm>
          <a:solidFill>
            <a:schemeClr val="accent3">
              <a:alpha val="0"/>
            </a:schemeClr>
          </a:solidFill>
        </p:spPr>
        <p:txBody>
          <a:bodyPr/>
          <a:lstStyle/>
          <a:p>
            <a:pPr marL="0" indent="0" algn="r">
              <a:lnSpc>
                <a:spcPts val="336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Ольга </a:t>
            </a:r>
          </a:p>
          <a:p>
            <a:pPr marL="0" indent="0" algn="r">
              <a:lnSpc>
                <a:spcPts val="336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Буторина</a:t>
            </a:r>
          </a:p>
          <a:p>
            <a:pPr marL="0" indent="0" algn="r">
              <a:lnSpc>
                <a:spcPts val="3360"/>
              </a:lnSpc>
              <a:spcBef>
                <a:spcPts val="0"/>
              </a:spcBef>
              <a:buNone/>
              <a:defRPr/>
            </a:pPr>
            <a:endParaRPr lang="ru-RU" sz="2400" b="1" dirty="0">
              <a:solidFill>
                <a:schemeClr val="accent4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lnSpc>
                <a:spcPts val="3360"/>
              </a:lnSpc>
              <a:spcBef>
                <a:spcPts val="0"/>
              </a:spcBef>
              <a:buNone/>
              <a:defRPr/>
            </a:pPr>
            <a:endParaRPr lang="ru-RU" sz="2400" b="1" dirty="0">
              <a:solidFill>
                <a:schemeClr val="accent4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lnSpc>
                <a:spcPts val="336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Доклад на Ученом совете </a:t>
            </a:r>
          </a:p>
          <a:p>
            <a:pPr marL="0" indent="0" algn="r">
              <a:lnSpc>
                <a:spcPts val="3360"/>
              </a:lnSpc>
              <a:spcBef>
                <a:spcPts val="0"/>
              </a:spcBef>
              <a:buNone/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ИЕ РАН 17.02.2021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054A56-A73C-4D29-B894-2C2306C42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6293898" cy="3906764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1B72D9D-D9C0-47A1-85EB-8B2FA128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Взгляд на ЕС со стороны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AF924371-9897-4B46-9B08-766AD066E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181726" cy="4916760"/>
          </a:xfrm>
        </p:spPr>
        <p:txBody>
          <a:bodyPr/>
          <a:lstStyle/>
          <a:p>
            <a:r>
              <a:rPr lang="ru-RU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В. </a:t>
            </a:r>
            <a:r>
              <a:rPr lang="ru-RU" sz="28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Мэттли</a:t>
            </a:r>
            <a:r>
              <a:rPr lang="ru-RU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интеграция прогрессирует, когда спрос на нее со стороны заинтересованных групп соединяется с предложением со стороны политического класса [3].</a:t>
            </a:r>
          </a:p>
          <a:p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Спрос на интеграцию в ЕЭС особенно заметен в 1980-е годы. Борьба с инфляцией и раздробленностью внутреннего рынка. Конкурентное давление США и Японии. </a:t>
            </a:r>
            <a:r>
              <a:rPr lang="ru-RU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53A9EC3-583F-4C40-BC98-11CC6102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206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340407-41EF-4331-8322-7F4A32CA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8BAEF5-E871-4D3A-9082-6DBDBB8C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52600"/>
            <a:ext cx="8568952" cy="4267200"/>
          </a:xfrm>
          <a:solidFill>
            <a:schemeClr val="bg1"/>
          </a:solidFill>
        </p:spPr>
        <p:txBody>
          <a:bodyPr/>
          <a:lstStyle/>
          <a:p>
            <a:r>
              <a:rPr lang="ru-RU" dirty="0"/>
              <a:t>Спрос = эффективный спрос?</a:t>
            </a:r>
          </a:p>
          <a:p>
            <a:r>
              <a:rPr lang="ru-RU" dirty="0"/>
              <a:t>Какова роль крупного бизнеса в формировании спроса на интеграцию?</a:t>
            </a:r>
          </a:p>
          <a:p>
            <a:r>
              <a:rPr lang="ru-RU" dirty="0"/>
              <a:t>У разных социальных групп – разные цели интеграции?</a:t>
            </a:r>
          </a:p>
          <a:p>
            <a:r>
              <a:rPr lang="ru-RU" dirty="0"/>
              <a:t>Кто предъявляет спрос на интеграцию в ЕАЭС? </a:t>
            </a:r>
          </a:p>
          <a:p>
            <a:r>
              <a:rPr lang="ru-RU" dirty="0"/>
              <a:t>Существовал ли такой спрос в СЭВ?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C5C22D8-0BDD-48EA-A56B-26DCE9241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41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5927231-93D8-419C-95B6-B1A65F0D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04800"/>
            <a:ext cx="8640959" cy="1216025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3</a:t>
            </a:r>
            <a:r>
              <a:rPr lang="ru-RU" b="1" dirty="0">
                <a:solidFill>
                  <a:schemeClr val="accent6"/>
                </a:solidFill>
              </a:rPr>
              <a:t>. Политические теории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7E4BCA04-4493-46A5-931D-C2EEA1DECC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1844824"/>
            <a:ext cx="3933531" cy="3929513"/>
          </a:xfr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0065E45-BBE2-40E6-A8BA-B5193604B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9793" y="1844824"/>
            <a:ext cx="4526701" cy="4174976"/>
          </a:xfrm>
        </p:spPr>
        <p:txBody>
          <a:bodyPr/>
          <a:lstStyle/>
          <a:p>
            <a:r>
              <a:rPr lang="ru-RU" dirty="0"/>
              <a:t>Федерализм</a:t>
            </a:r>
          </a:p>
          <a:p>
            <a:r>
              <a:rPr lang="ru-RU" dirty="0" err="1"/>
              <a:t>Неофункционализм</a:t>
            </a:r>
            <a:endParaRPr lang="ru-RU" dirty="0"/>
          </a:p>
          <a:p>
            <a:r>
              <a:rPr lang="ru-RU" dirty="0"/>
              <a:t>Либеральный меж-правительственный подход</a:t>
            </a:r>
          </a:p>
          <a:p>
            <a:r>
              <a:rPr lang="ru-RU" dirty="0" err="1"/>
              <a:t>Постфункционализм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E2C119-DD24-4F52-BA67-5D1EB951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478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34D92A-668E-41C4-A19B-CB08048A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цели интеграции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425264-CF53-4016-9EA4-C61FC3ACF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Неофункционализм</a:t>
            </a:r>
            <a:r>
              <a:rPr lang="en-US" dirty="0"/>
              <a:t> – </a:t>
            </a:r>
            <a:r>
              <a:rPr lang="ru-RU" dirty="0"/>
              <a:t>создание общественных благ. </a:t>
            </a:r>
            <a:r>
              <a:rPr lang="en-US" dirty="0"/>
              <a:t>Spillover. </a:t>
            </a:r>
            <a:endParaRPr lang="ru-RU" dirty="0"/>
          </a:p>
          <a:p>
            <a:r>
              <a:rPr lang="ru-RU" dirty="0"/>
              <a:t>Либеральный межправительственный подход (</a:t>
            </a:r>
            <a:r>
              <a:rPr lang="en-US" dirty="0"/>
              <a:t>intergovernmentalism</a:t>
            </a:r>
            <a:r>
              <a:rPr lang="ru-RU" dirty="0"/>
              <a:t>) – повышение эффективности (экономики).</a:t>
            </a:r>
          </a:p>
          <a:p>
            <a:r>
              <a:rPr lang="ru-RU" dirty="0" err="1"/>
              <a:t>Постфункционализм</a:t>
            </a:r>
            <a:r>
              <a:rPr lang="ru-RU" dirty="0"/>
              <a:t> – преодоление противоречия между интеграцией и идентичностью.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5B3263F-8ABF-4ECA-AE13-2B3082CA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695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99B93A-C949-4B6A-8C08-8FF25154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304800"/>
            <a:ext cx="8317805" cy="1216025"/>
          </a:xfrm>
        </p:spPr>
        <p:txBody>
          <a:bodyPr/>
          <a:lstStyle/>
          <a:p>
            <a:r>
              <a:rPr lang="ru-RU" b="1" dirty="0">
                <a:solidFill>
                  <a:schemeClr val="accent6"/>
                </a:solidFill>
              </a:rPr>
              <a:t>Виды целей.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Мосты и дамбы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7C28A7-22C0-4549-BE80-BF3B01D19D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Позитивные: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Создать новое благо.</a:t>
            </a:r>
          </a:p>
          <a:p>
            <a:pPr marL="0" indent="0">
              <a:buNone/>
            </a:pPr>
            <a:r>
              <a:rPr lang="ru-RU" dirty="0"/>
              <a:t>Направить события в благоприятное русло.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Получить выгоды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5318A7-0204-426D-B68D-4E681A284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4033018" cy="4267200"/>
          </a:xfrm>
        </p:spPr>
        <p:txBody>
          <a:bodyPr/>
          <a:lstStyle/>
          <a:p>
            <a:r>
              <a:rPr lang="ru-RU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Негативные:</a:t>
            </a:r>
          </a:p>
          <a:p>
            <a:pPr marL="0" indent="0">
              <a:buNone/>
            </a:pPr>
            <a:r>
              <a:rPr lang="ru-RU" dirty="0"/>
              <a:t>Отвести угрозу.</a:t>
            </a:r>
          </a:p>
          <a:p>
            <a:pPr marL="0" indent="0">
              <a:buNone/>
            </a:pPr>
            <a:r>
              <a:rPr lang="ru-RU" dirty="0"/>
              <a:t>Не допустить развития событий по негативному  сценарию.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Предотвратить ущерб </a:t>
            </a:r>
            <a:r>
              <a:rPr lang="en-US" dirty="0"/>
              <a:t>[5]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096158F-17C7-4890-8CEB-8C364110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81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6CA775-FF3F-4326-8AB1-466EC7DE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6"/>
                </a:solidFill>
              </a:rPr>
              <a:t>4. Матрица целей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677382-018A-4A47-99A7-DFEAF54ED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8760" y="1752600"/>
            <a:ext cx="4157736" cy="4267200"/>
          </a:xfrm>
        </p:spPr>
        <p:txBody>
          <a:bodyPr/>
          <a:lstStyle/>
          <a:p>
            <a:r>
              <a:rPr lang="ru-RU" dirty="0"/>
              <a:t>Цели внутренние</a:t>
            </a:r>
          </a:p>
          <a:p>
            <a:r>
              <a:rPr lang="ru-RU" dirty="0"/>
              <a:t>Цели внешние</a:t>
            </a:r>
          </a:p>
          <a:p>
            <a:r>
              <a:rPr lang="ru-RU" dirty="0"/>
              <a:t>Получение выгод</a:t>
            </a:r>
          </a:p>
          <a:p>
            <a:r>
              <a:rPr lang="ru-RU" dirty="0"/>
              <a:t>Предотвращение ущерба и отката интеграции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046ABBD-B9D6-46A2-9413-4B1ADAD0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EDAC2F67-8AF8-4B31-A58B-616DE1BFC2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15976"/>
            <a:ext cx="4267200" cy="4267200"/>
          </a:xfrm>
        </p:spPr>
      </p:pic>
    </p:spTree>
    <p:extLst>
      <p:ext uri="{BB962C8B-B14F-4D97-AF65-F5344CB8AC3E}">
        <p14:creationId xmlns:p14="http://schemas.microsoft.com/office/powerpoint/2010/main" val="596270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0DB2F3-F515-4C36-858D-81BB472C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Роль внешнего окружения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5E1A43-9141-4320-8B6E-8BC770117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4048" y="1844823"/>
            <a:ext cx="4032448" cy="4400401"/>
          </a:xfrm>
        </p:spPr>
        <p:txBody>
          <a:bodyPr/>
          <a:lstStyle/>
          <a:p>
            <a:r>
              <a:rPr lang="ru-RU" sz="2600" dirty="0"/>
              <a:t>Защита интересов региона в глобальном соревновании</a:t>
            </a:r>
            <a:r>
              <a:rPr lang="en-US" sz="2600" dirty="0"/>
              <a:t> [6]</a:t>
            </a:r>
            <a:endParaRPr lang="ru-RU" sz="2600" dirty="0"/>
          </a:p>
          <a:p>
            <a:r>
              <a:rPr lang="ru-RU" sz="2600" dirty="0"/>
              <a:t>Максимизация отдачи от внутренних ресурсов</a:t>
            </a:r>
            <a:r>
              <a:rPr lang="en-US" sz="2600" dirty="0"/>
              <a:t>/</a:t>
            </a:r>
            <a:r>
              <a:rPr lang="ru-RU" sz="2600" dirty="0"/>
              <a:t>рынка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E994553-F94E-4D48-B2FD-18FA77100D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094" y="1834275"/>
            <a:ext cx="4737497" cy="3548608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5BF1703-15D9-4B62-84A0-0045E0D7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38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EFC1475-E680-438F-9F22-4213D814C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Интеграция – инструмент глобализации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43FC200-B270-4275-A367-2595158AD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599"/>
            <a:ext cx="8253734" cy="4492625"/>
          </a:xfrm>
        </p:spPr>
        <p:txBody>
          <a:bodyPr/>
          <a:lstStyle/>
          <a:p>
            <a:r>
              <a:rPr lang="ru-RU" dirty="0"/>
              <a:t>Внешние цели не всегда артикулируются.</a:t>
            </a:r>
          </a:p>
          <a:p>
            <a:r>
              <a:rPr lang="ru-RU" dirty="0"/>
              <a:t>Трудно различить внешние позитивные и негативные цели.</a:t>
            </a:r>
          </a:p>
          <a:p>
            <a:r>
              <a:rPr lang="ru-RU" dirty="0"/>
              <a:t>Внутренние негативные цели обсуждаются в узком кругу специалистов. </a:t>
            </a:r>
          </a:p>
          <a:p>
            <a:r>
              <a:rPr lang="ru-RU" dirty="0"/>
              <a:t> Для публики – привлекательные мифы об интеграции </a:t>
            </a:r>
            <a:r>
              <a:rPr lang="en-US" dirty="0"/>
              <a:t>[6].</a:t>
            </a:r>
            <a:endParaRPr lang="ru-RU" i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ECDAC17-B6E5-403D-894C-352E244B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581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6CCA4F-361C-452B-8651-1178C2AB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4CB52295-C6A2-4C52-B768-550673D031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594146"/>
              </p:ext>
            </p:extLst>
          </p:nvPr>
        </p:nvGraphicFramePr>
        <p:xfrm>
          <a:off x="467544" y="404664"/>
          <a:ext cx="8100194" cy="561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46FFD9C-0503-4846-A7EC-268C3254F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6318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10627A-B375-4C3C-8AD1-C663C5C59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48680"/>
            <a:ext cx="8001000" cy="811981"/>
          </a:xfrm>
        </p:spPr>
        <p:txBody>
          <a:bodyPr/>
          <a:lstStyle/>
          <a:p>
            <a:r>
              <a:rPr lang="ru-RU" dirty="0"/>
              <a:t>Избранные источники: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4C39D5-E139-4372-B34E-5634E7611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700808"/>
            <a:ext cx="7741741" cy="4896544"/>
          </a:xfrm>
          <a:solidFill>
            <a:schemeClr val="bg1"/>
          </a:solidFill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 err="1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Krapohl</a:t>
            </a:r>
            <a:r>
              <a:rPr lang="en-US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S., (Ed.) (2017) Regional Integration in the Global South. External Influence on Economic Cooperation in ASEAN, MERCOSUR and SADC. Palgrave Macmillan. 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Шишков Ю.В. (2001) Интеграционные процессы на пороге </a:t>
            </a:r>
            <a:r>
              <a:rPr lang="en-US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XXI</a:t>
            </a:r>
            <a:r>
              <a:rPr lang="ru-RU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века. Почему не интегрируются страны СНГ? М.: НП «</a:t>
            </a:r>
            <a:r>
              <a:rPr lang="en-US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III</a:t>
            </a:r>
            <a:r>
              <a:rPr lang="ru-RU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тысячелетие». </a:t>
            </a:r>
          </a:p>
          <a:p>
            <a:pPr>
              <a:buFont typeface="+mj-lt"/>
              <a:buAutoNum type="arabicPeriod"/>
            </a:pPr>
            <a:r>
              <a:rPr lang="en-US" sz="1600" dirty="0" err="1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Mattli</a:t>
            </a:r>
            <a:r>
              <a:rPr lang="en-US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W. (2001) The Logic of Regional Integration. Europe and Beyond. Cambridge, Cambridge University Press. </a:t>
            </a:r>
          </a:p>
          <a:p>
            <a:pPr>
              <a:buFont typeface="+mj-lt"/>
              <a:buAutoNum type="arabicPeriod"/>
            </a:pPr>
            <a:r>
              <a:rPr lang="en-US" sz="1600" dirty="0" err="1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Hooghe</a:t>
            </a:r>
            <a:r>
              <a:rPr lang="en-US" sz="16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L., Marks G. (2019) Grand theories of European integration in the twenty-first century. </a:t>
            </a:r>
            <a:r>
              <a:rPr lang="en-US" sz="1600" i="1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Journal of European Public Policy</a:t>
            </a:r>
            <a:r>
              <a:rPr lang="en-US" sz="16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, No 8, 1113-1133. </a:t>
            </a:r>
          </a:p>
          <a:p>
            <a:pPr>
              <a:buFont typeface="+mj-lt"/>
              <a:buAutoNum type="arabicPeriod"/>
            </a:pPr>
            <a:r>
              <a:rPr lang="en-US" sz="1600" dirty="0" err="1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Ackoff</a:t>
            </a:r>
            <a:r>
              <a:rPr lang="en-US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R. (1978) The Art of Problem Solving. New York: A Wiley </a:t>
            </a:r>
            <a:r>
              <a:rPr lang="en-US" sz="1600" dirty="0" err="1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Interscience</a:t>
            </a:r>
            <a:r>
              <a:rPr lang="en-US" sz="1600" dirty="0">
                <a:effectLst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Publication.</a:t>
            </a:r>
            <a:endParaRPr lang="ru-RU" sz="1600" dirty="0">
              <a:effectLst/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Головнин М., Захаров А., Ушкалова Д.</a:t>
            </a:r>
            <a:r>
              <a:rPr lang="en-US" sz="16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(2016) </a:t>
            </a:r>
            <a:r>
              <a:rPr lang="ru-RU" sz="16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Экономическая интеграция: уроки для постсоветского пространства. МЭ и МО, </a:t>
            </a:r>
            <a:r>
              <a:rPr lang="en-US" sz="16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№ 4, 61-69. </a:t>
            </a:r>
          </a:p>
          <a:p>
            <a:pPr algn="l"/>
            <a:r>
              <a:rPr lang="en-US" sz="1600" dirty="0"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Jones E. (2010) </a:t>
            </a:r>
            <a:r>
              <a:rPr lang="en-GB" sz="1600" i="0" u="none" strike="noStrike" baseline="0" dirty="0">
                <a:latin typeface="+mj-lt"/>
              </a:rPr>
              <a:t>The Economic Mythology of European Integration. Journal of Common Market Studies, No. 1, 89-109.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9B18AE4-72DA-42E1-B196-639FAA76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468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97163" y="346075"/>
            <a:ext cx="8001000" cy="1216025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</a:rPr>
              <a:t>Вопросы для обсуждения </a:t>
            </a:r>
          </a:p>
        </p:txBody>
      </p:sp>
      <p:sp>
        <p:nvSpPr>
          <p:cNvPr id="5123" name="Содержимое 2">
            <a:extLst>
              <a:ext uri="{FF2B5EF4-FFF2-40B4-BE49-F238E27FC236}">
                <a16:creationId xmlns:a16="http://schemas.microsoft.com/office/drawing/2014/main" xmlns="" id="{96CD9978-9347-47D2-8A0C-450237D99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2133600"/>
            <a:ext cx="8001000" cy="3886200"/>
          </a:xfrm>
        </p:spPr>
        <p:txBody>
          <a:bodyPr/>
          <a:lstStyle/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r>
              <a:rPr lang="ru-RU" dirty="0"/>
              <a:t>Экономические резоны</a:t>
            </a:r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r>
              <a:rPr lang="ru-RU" dirty="0"/>
              <a:t>Спрос на интеграцию и ее предложение</a:t>
            </a:r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r>
              <a:rPr lang="ru-RU" dirty="0"/>
              <a:t>Политические объяснения</a:t>
            </a:r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r>
              <a:rPr lang="ru-RU" dirty="0"/>
              <a:t>Матрица целей</a:t>
            </a:r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endParaRPr lang="ru-RU" dirty="0"/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endParaRPr lang="en-US" dirty="0"/>
          </a:p>
          <a:p>
            <a:pPr marL="514350" indent="-514350">
              <a:buClr>
                <a:srgbClr val="C00000"/>
              </a:buClr>
              <a:buSzPct val="120000"/>
              <a:buFont typeface="+mj-lt"/>
              <a:buAutoNum type="arabicPeriod"/>
              <a:defRPr/>
            </a:pPr>
            <a:endParaRPr lang="ru-RU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ru-RU" dirty="0"/>
              <a:t>  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AB7DA9-BADA-4891-BE9B-81ECFCC12765}" type="slidenum">
              <a:rPr lang="ru-RU" altLang="ru-RU" sz="12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20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F140EA68-4215-4A64-9201-DB5E14E7AF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xmlns="" id="{F0CC5E1D-BD09-426E-8393-4CD63A7D9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A84E89A2-1684-4AF4-BD06-5D2E15F247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45434"/>
            <a:ext cx="3205236" cy="4267200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D81C217-B7FC-4DB2-9FDA-17F69824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42E1C63-7E27-475D-9AB9-D3BF2E6D0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1772817"/>
            <a:ext cx="6264696" cy="4244956"/>
          </a:xfrm>
          <a:solidFill>
            <a:srgbClr val="EDEBEC"/>
          </a:solidFill>
        </p:spPr>
        <p:txBody>
          <a:bodyPr/>
          <a:lstStyle/>
          <a:p>
            <a:pPr marL="0" indent="0">
              <a:buNone/>
            </a:pPr>
            <a:endParaRPr lang="en-US" sz="3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</a:t>
            </a: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</a:p>
          <a:p>
            <a:pPr marL="0" indent="0">
              <a:buNone/>
            </a:pPr>
            <a:endParaRPr lang="ru-RU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344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D53070-DB4C-487E-86DA-33D2DD5F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04801"/>
            <a:ext cx="7959725" cy="963960"/>
          </a:xfrm>
        </p:spPr>
        <p:txBody>
          <a:bodyPr/>
          <a:lstStyle/>
          <a:p>
            <a:r>
              <a:rPr lang="ru-RU" sz="4000" b="1" dirty="0">
                <a:solidFill>
                  <a:schemeClr val="accent6"/>
                </a:solidFill>
              </a:rPr>
              <a:t>1. Экономические резоны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C3A2AD9-8949-4329-B2B0-ACB651F9F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4321050" cy="4267200"/>
          </a:xfrm>
        </p:spPr>
        <p:txBody>
          <a:bodyPr/>
          <a:lstStyle/>
          <a:p>
            <a:r>
              <a:rPr lang="ru-RU" dirty="0"/>
              <a:t>Баланс выгод и издержек </a:t>
            </a:r>
          </a:p>
          <a:p>
            <a:r>
              <a:rPr lang="ru-RU" dirty="0"/>
              <a:t>Традиционная, «окостеневшая»  аргументация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5CFB8F7-B263-43B6-AF37-43B9528BA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2B5988FE-C533-4CCE-A4EE-54A2CDD441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4" y="1844824"/>
            <a:ext cx="3924469" cy="3924469"/>
          </a:xfrm>
        </p:spPr>
      </p:pic>
    </p:spTree>
    <p:extLst>
      <p:ext uri="{BB962C8B-B14F-4D97-AF65-F5344CB8AC3E}">
        <p14:creationId xmlns:p14="http://schemas.microsoft.com/office/powerpoint/2010/main" val="361085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D517A5C-02A3-468D-903C-14A50FBAE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Выгоды: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FC59BB8E-6FF8-4274-872C-CF67C82BF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Эффект масштаба, выгоды общего экономического пространства. </a:t>
            </a:r>
          </a:p>
          <a:p>
            <a:r>
              <a:rPr lang="ru-RU" dirty="0"/>
              <a:t>Конкуренция как драйвер эффективности. </a:t>
            </a:r>
          </a:p>
          <a:p>
            <a:r>
              <a:rPr lang="ru-RU" dirty="0"/>
              <a:t>Лучшее использование ресурсов.</a:t>
            </a:r>
          </a:p>
          <a:p>
            <a:r>
              <a:rPr lang="ru-RU" dirty="0"/>
              <a:t>Создание общего блага. 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F3BA2D3-9711-4FB4-A01A-05596638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13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15297218-60E3-4CD2-A080-CF0247E7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Издержки: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AD3269AB-D352-44B8-BC75-0BC966D6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325742" cy="4267200"/>
          </a:xfrm>
        </p:spPr>
        <p:txBody>
          <a:bodyPr/>
          <a:lstStyle/>
          <a:p>
            <a:r>
              <a:rPr lang="ru-RU" dirty="0"/>
              <a:t>Утрата странами части политической и экономической свободы.</a:t>
            </a:r>
          </a:p>
          <a:p>
            <a:r>
              <a:rPr lang="ru-RU" dirty="0"/>
              <a:t>Риски для слабых участников: стран, отраслей, компаний.</a:t>
            </a:r>
          </a:p>
          <a:p>
            <a:r>
              <a:rPr lang="ru-RU" dirty="0"/>
              <a:t>Риски расслоения. Негативные эффекты самой интеграции (</a:t>
            </a:r>
            <a:r>
              <a:rPr lang="en-US" dirty="0"/>
              <a:t>e</a:t>
            </a:r>
            <a:r>
              <a:rPr lang="ru-RU" dirty="0"/>
              <a:t>.</a:t>
            </a:r>
            <a:r>
              <a:rPr lang="en-US" dirty="0"/>
              <a:t>g. </a:t>
            </a:r>
            <a:r>
              <a:rPr lang="ru-RU" dirty="0" err="1"/>
              <a:t>проциклические</a:t>
            </a:r>
            <a:r>
              <a:rPr lang="ru-RU" dirty="0"/>
              <a:t> эффекты). 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CFC750D-D4AF-4A70-AA91-7E370476C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494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D778A61-ACD3-49AE-A05B-72105B6F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Экономические школы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FD766047-139D-4003-A0D4-35B967B70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325742" cy="4800600"/>
          </a:xfrm>
        </p:spPr>
        <p:txBody>
          <a:bodyPr/>
          <a:lstStyle/>
          <a:p>
            <a:r>
              <a:rPr lang="ru-RU" dirty="0"/>
              <a:t>Стадии региональной интеграции</a:t>
            </a:r>
          </a:p>
          <a:p>
            <a:r>
              <a:rPr lang="ru-RU" dirty="0"/>
              <a:t>Новые регионализм</a:t>
            </a:r>
          </a:p>
          <a:p>
            <a:r>
              <a:rPr lang="ru-RU" dirty="0"/>
              <a:t>Теория оптимальной валютной зоны </a:t>
            </a:r>
          </a:p>
          <a:p>
            <a:pPr marL="0" indent="0">
              <a:buNone/>
            </a:pPr>
            <a:r>
              <a:rPr lang="ru-RU" b="1" dirty="0"/>
              <a:t>Критика: 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/>
              <a:t>«бухгалтерский подход».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/>
              <a:t>Замалчивание издержек бездействия.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/>
              <a:t>Позитивное влияние интеграции на благосостояние не доказано.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995FC92-902B-4850-9BAE-15362C45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E6C21-72F6-44CF-82F9-26FC43C5CAD5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61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47D8F0-9643-480B-BF7A-15BB6B17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Интеграция развитых и развивающихся стран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923A5E-E14E-420B-AB1A-79753D122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52600"/>
            <a:ext cx="8496944" cy="4267200"/>
          </a:xfrm>
        </p:spPr>
        <p:txBody>
          <a:bodyPr/>
          <a:lstStyle/>
          <a:p>
            <a:r>
              <a:rPr lang="ru-RU" dirty="0"/>
              <a:t>Развитые – интеграция внутрь.</a:t>
            </a:r>
          </a:p>
          <a:p>
            <a:r>
              <a:rPr lang="ru-RU" dirty="0"/>
              <a:t>Развивающиеся: интеграция вовне для взаимодействия с важными внешними партнерами </a:t>
            </a:r>
            <a:r>
              <a:rPr lang="en-US" dirty="0"/>
              <a:t>[1]</a:t>
            </a:r>
            <a:r>
              <a:rPr lang="ru-RU" dirty="0"/>
              <a:t>. </a:t>
            </a:r>
          </a:p>
          <a:p>
            <a:r>
              <a:rPr lang="ru-RU" dirty="0"/>
              <a:t>Разные степени интеграции рынков товаров и услуг, финансовых рынков. </a:t>
            </a:r>
          </a:p>
          <a:p>
            <a:r>
              <a:rPr lang="ru-RU" dirty="0"/>
              <a:t>Внутриотраслевое разделение труда </a:t>
            </a:r>
            <a:r>
              <a:rPr lang="en-US" dirty="0"/>
              <a:t>[2].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4DBE40-DFEE-4D04-ACFA-B042FDF0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250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B1309D-E770-42E4-B9F4-E2F94955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548681"/>
            <a:ext cx="8000999" cy="864096"/>
          </a:xfrm>
        </p:spPr>
        <p:txBody>
          <a:bodyPr/>
          <a:lstStyle/>
          <a:p>
            <a:r>
              <a:rPr lang="en-GB" sz="2800" b="1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Regional Comprehensive Economic Partnership 15/11/2020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239E814-8D87-4AD6-B1EB-63225111A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1749608"/>
            <a:ext cx="8000999" cy="449893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E062E9-E858-4EA2-83EF-BD1926F5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502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F8682B-1826-4EAE-A5BE-6AB87DBE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Спрос и предложение интеграции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D7BB161-E7BA-4681-81FF-525EDF1C98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1924050"/>
            <a:ext cx="3924300" cy="3924300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98FEF48-8E37-45C7-AA56-1EC83168E0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Откуда возникает запрос на интеграцию? </a:t>
            </a:r>
          </a:p>
          <a:p>
            <a:r>
              <a:rPr lang="ru-RU" dirty="0"/>
              <a:t>Кто и как его удовлетворяет?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FD58E4E-8454-4C47-BA7F-3126F598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AF41-ABDB-4626-B522-422676ABA90D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019152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2385</TotalTime>
  <Words>674</Words>
  <Application>Microsoft Office PowerPoint</Application>
  <PresentationFormat>Экран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Times New Roman</vt:lpstr>
      <vt:lpstr>Verdana</vt:lpstr>
      <vt:lpstr>Wingdings</vt:lpstr>
      <vt:lpstr>Profile</vt:lpstr>
      <vt:lpstr>Цели региональной интеграции. Современное понимание </vt:lpstr>
      <vt:lpstr>Вопросы для обсуждения </vt:lpstr>
      <vt:lpstr>1. Экономические резоны</vt:lpstr>
      <vt:lpstr>Выгоды: </vt:lpstr>
      <vt:lpstr>Издержки: </vt:lpstr>
      <vt:lpstr>Экономические школы </vt:lpstr>
      <vt:lpstr>Интеграция развитых и развивающихся стран</vt:lpstr>
      <vt:lpstr>Regional Comprehensive Economic Partnership 15/11/2020</vt:lpstr>
      <vt:lpstr>2. Спрос и предложение интеграции</vt:lpstr>
      <vt:lpstr>Взгляд на ЕС со стороны</vt:lpstr>
      <vt:lpstr>Вопросы:</vt:lpstr>
      <vt:lpstr>3. Политические теории</vt:lpstr>
      <vt:lpstr>Возможные цели интеграции </vt:lpstr>
      <vt:lpstr>Виды целей. Мосты и дамбы</vt:lpstr>
      <vt:lpstr>4. Матрица целей</vt:lpstr>
      <vt:lpstr>Роль внешнего окружения </vt:lpstr>
      <vt:lpstr>Интеграция – инструмент глобализации</vt:lpstr>
      <vt:lpstr>Презентация PowerPoint</vt:lpstr>
      <vt:lpstr>Избранные источники: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Bytorina_O_V</dc:creator>
  <cp:lastModifiedBy>Acer</cp:lastModifiedBy>
  <cp:revision>143</cp:revision>
  <dcterms:created xsi:type="dcterms:W3CDTF">2006-11-09T08:03:11Z</dcterms:created>
  <dcterms:modified xsi:type="dcterms:W3CDTF">2021-02-17T09:55:28Z</dcterms:modified>
</cp:coreProperties>
</file>