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6"/>
  </p:notesMasterIdLst>
  <p:sldIdLst>
    <p:sldId id="256" r:id="rId2"/>
    <p:sldId id="302" r:id="rId3"/>
    <p:sldId id="332" r:id="rId4"/>
    <p:sldId id="329" r:id="rId5"/>
    <p:sldId id="330" r:id="rId6"/>
    <p:sldId id="33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2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9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7;&#1051;&#1040;&#1049;&#1044;&#1067;\&#1050;_&#1055;&#1088;&#1077;&#1076;&#1077;&#1083;&#1099;_&#1075;&#1083;&#1086;&#1073;&#1072;&#1083;&#1080;&#1079;&#1072;&#1094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EXCEL\&#1054;&#1073;&#1097;&#1077;&#1077;\&#1042;&#1042;&#1055;_&#1084;&#1080;&#1088;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EXCEL\&#1054;&#1073;&#1097;&#1077;&#1077;\&#1042;&#1042;&#1055;_&#1084;&#1080;&#1088;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EXCEL\&#1054;&#1073;&#1097;&#1077;&#1077;\&#1042;&#1042;&#1055;_&#1084;&#1080;&#1088;_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25158426468018E-2"/>
          <c:y val="3.5870213710553378E-2"/>
          <c:w val="0.90642242917213778"/>
          <c:h val="0.728594507269790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Доля Европы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Лист1!$B$6:$CX$6</c:f>
              <c:strCache>
                <c:ptCount val="10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</c:strCache>
            </c:strRef>
          </c:cat>
          <c:val>
            <c:numRef>
              <c:f>Лист1!$B$7:$CX$7</c:f>
              <c:numCache>
                <c:formatCode>General</c:formatCode>
                <c:ptCount val="101"/>
                <c:pt idx="0">
                  <c:v>22.704470546193644</c:v>
                </c:pt>
                <c:pt idx="1">
                  <c:v>22.506276108696198</c:v>
                </c:pt>
                <c:pt idx="2">
                  <c:v>22.339945852883158</c:v>
                </c:pt>
                <c:pt idx="3">
                  <c:v>22.191604851060781</c:v>
                </c:pt>
                <c:pt idx="4">
                  <c:v>22.050921072689057</c:v>
                </c:pt>
                <c:pt idx="5">
                  <c:v>21.910767630581788</c:v>
                </c:pt>
                <c:pt idx="6">
                  <c:v>21.767032882610195</c:v>
                </c:pt>
                <c:pt idx="7">
                  <c:v>21.618256708372783</c:v>
                </c:pt>
                <c:pt idx="8">
                  <c:v>21.465078800479827</c:v>
                </c:pt>
                <c:pt idx="9">
                  <c:v>21.309543875545664</c:v>
                </c:pt>
                <c:pt idx="10">
                  <c:v>21.153479859672228</c:v>
                </c:pt>
                <c:pt idx="11">
                  <c:v>20.99692711403798</c:v>
                </c:pt>
                <c:pt idx="12">
                  <c:v>20.837188609161579</c:v>
                </c:pt>
                <c:pt idx="13">
                  <c:v>20.668297560491119</c:v>
                </c:pt>
                <c:pt idx="14">
                  <c:v>20.482909995667011</c:v>
                </c:pt>
                <c:pt idx="15">
                  <c:v>20.277045446359029</c:v>
                </c:pt>
                <c:pt idx="16">
                  <c:v>20.049823640079037</c:v>
                </c:pt>
                <c:pt idx="17">
                  <c:v>19.805428780343295</c:v>
                </c:pt>
                <c:pt idx="18">
                  <c:v>19.551280185083904</c:v>
                </c:pt>
                <c:pt idx="19">
                  <c:v>19.296698867077222</c:v>
                </c:pt>
                <c:pt idx="20">
                  <c:v>19.048086807131025</c:v>
                </c:pt>
                <c:pt idx="21">
                  <c:v>18.806666101577271</c:v>
                </c:pt>
                <c:pt idx="22">
                  <c:v>18.571121192268851</c:v>
                </c:pt>
                <c:pt idx="23">
                  <c:v>18.341608400848077</c:v>
                </c:pt>
                <c:pt idx="24">
                  <c:v>18.11616886740147</c:v>
                </c:pt>
                <c:pt idx="25">
                  <c:v>17.895142634366735</c:v>
                </c:pt>
                <c:pt idx="26">
                  <c:v>17.681373613645185</c:v>
                </c:pt>
                <c:pt idx="27">
                  <c:v>17.472735513277634</c:v>
                </c:pt>
                <c:pt idx="28">
                  <c:v>17.26712193045379</c:v>
                </c:pt>
                <c:pt idx="29">
                  <c:v>17.062069909716111</c:v>
                </c:pt>
                <c:pt idx="30">
                  <c:v>16.856015262254989</c:v>
                </c:pt>
                <c:pt idx="31">
                  <c:v>16.648873579466311</c:v>
                </c:pt>
                <c:pt idx="32">
                  <c:v>16.441195429791037</c:v>
                </c:pt>
                <c:pt idx="33">
                  <c:v>16.23343076399776</c:v>
                </c:pt>
                <c:pt idx="34">
                  <c:v>16.026397237705407</c:v>
                </c:pt>
                <c:pt idx="35">
                  <c:v>15.820734542042056</c:v>
                </c:pt>
                <c:pt idx="36">
                  <c:v>15.616647723254706</c:v>
                </c:pt>
                <c:pt idx="37">
                  <c:v>15.414448772199936</c:v>
                </c:pt>
                <c:pt idx="38">
                  <c:v>15.214912175562736</c:v>
                </c:pt>
                <c:pt idx="39">
                  <c:v>15.018752609605144</c:v>
                </c:pt>
                <c:pt idx="40">
                  <c:v>14.826241071505168</c:v>
                </c:pt>
                <c:pt idx="41">
                  <c:v>14.637628902569366</c:v>
                </c:pt>
                <c:pt idx="42">
                  <c:v>13.217298137943112</c:v>
                </c:pt>
                <c:pt idx="43">
                  <c:v>13.043432318450591</c:v>
                </c:pt>
                <c:pt idx="44">
                  <c:v>12.871408216641081</c:v>
                </c:pt>
                <c:pt idx="45">
                  <c:v>12.700069133704853</c:v>
                </c:pt>
                <c:pt idx="46">
                  <c:v>12.528878520053912</c:v>
                </c:pt>
                <c:pt idx="47">
                  <c:v>12.358691448059453</c:v>
                </c:pt>
                <c:pt idx="48">
                  <c:v>12.191456721012976</c:v>
                </c:pt>
                <c:pt idx="49">
                  <c:v>12.029827633469788</c:v>
                </c:pt>
                <c:pt idx="50">
                  <c:v>11.875605843073838</c:v>
                </c:pt>
                <c:pt idx="51">
                  <c:v>11.729087485980704</c:v>
                </c:pt>
                <c:pt idx="52">
                  <c:v>11.589507430775832</c:v>
                </c:pt>
                <c:pt idx="53">
                  <c:v>11.456237162457375</c:v>
                </c:pt>
                <c:pt idx="54">
                  <c:v>11.328302824887286</c:v>
                </c:pt>
                <c:pt idx="55">
                  <c:v>11.204837421502262</c:v>
                </c:pt>
                <c:pt idx="56">
                  <c:v>11.085956682126476</c:v>
                </c:pt>
                <c:pt idx="57">
                  <c:v>10.971413728886024</c:v>
                </c:pt>
                <c:pt idx="58">
                  <c:v>10.859578984459365</c:v>
                </c:pt>
                <c:pt idx="59">
                  <c:v>10.74842416790271</c:v>
                </c:pt>
                <c:pt idx="60">
                  <c:v>10.636591186052952</c:v>
                </c:pt>
                <c:pt idx="61">
                  <c:v>10.523431004710824</c:v>
                </c:pt>
                <c:pt idx="62">
                  <c:v>10.409333958773564</c:v>
                </c:pt>
                <c:pt idx="63">
                  <c:v>10.295464422369879</c:v>
                </c:pt>
                <c:pt idx="64">
                  <c:v>10.183711930776775</c:v>
                </c:pt>
                <c:pt idx="65">
                  <c:v>10.075430991353116</c:v>
                </c:pt>
                <c:pt idx="66">
                  <c:v>9.9709212815592068</c:v>
                </c:pt>
                <c:pt idx="67">
                  <c:v>9.8695441909986172</c:v>
                </c:pt>
                <c:pt idx="68">
                  <c:v>9.7706486256796126</c:v>
                </c:pt>
                <c:pt idx="69">
                  <c:v>9.6733263892271886</c:v>
                </c:pt>
                <c:pt idx="70">
                  <c:v>9.5769493204165919</c:v>
                </c:pt>
                <c:pt idx="71">
                  <c:v>9.4813606660318417</c:v>
                </c:pt>
                <c:pt idx="72">
                  <c:v>9.3867839626254828</c:v>
                </c:pt>
                <c:pt idx="73">
                  <c:v>9.2934398739264061</c:v>
                </c:pt>
                <c:pt idx="74">
                  <c:v>9.2016769509709118</c:v>
                </c:pt>
                <c:pt idx="75">
                  <c:v>9.1117339883727659</c:v>
                </c:pt>
                <c:pt idx="76">
                  <c:v>9.0236464837754973</c:v>
                </c:pt>
                <c:pt idx="77">
                  <c:v>8.9372955749284717</c:v>
                </c:pt>
                <c:pt idx="78">
                  <c:v>8.8525802287785886</c:v>
                </c:pt>
                <c:pt idx="79">
                  <c:v>8.7693563801641066</c:v>
                </c:pt>
                <c:pt idx="80">
                  <c:v>8.6875282360316604</c:v>
                </c:pt>
                <c:pt idx="81">
                  <c:v>8.6070653511549029</c:v>
                </c:pt>
                <c:pt idx="82">
                  <c:v>8.5280160234995943</c:v>
                </c:pt>
                <c:pt idx="83">
                  <c:v>8.450450665705608</c:v>
                </c:pt>
                <c:pt idx="84">
                  <c:v>8.3744719609912739</c:v>
                </c:pt>
                <c:pt idx="85">
                  <c:v>8.3001488865652568</c:v>
                </c:pt>
                <c:pt idx="86">
                  <c:v>8.2274799696112435</c:v>
                </c:pt>
                <c:pt idx="87">
                  <c:v>8.1564282994658708</c:v>
                </c:pt>
                <c:pt idx="88">
                  <c:v>8.0869746998295593</c:v>
                </c:pt>
                <c:pt idx="89">
                  <c:v>8.0190931828871292</c:v>
                </c:pt>
                <c:pt idx="90">
                  <c:v>7.9527508443110868</c:v>
                </c:pt>
                <c:pt idx="91">
                  <c:v>7.887923610324747</c:v>
                </c:pt>
                <c:pt idx="92">
                  <c:v>7.8245747490194217</c:v>
                </c:pt>
                <c:pt idx="93">
                  <c:v>7.7626429324260382</c:v>
                </c:pt>
                <c:pt idx="94">
                  <c:v>7.7020557640794634</c:v>
                </c:pt>
                <c:pt idx="95">
                  <c:v>7.6427430060713961</c:v>
                </c:pt>
                <c:pt idx="96">
                  <c:v>7.5846689236895175</c:v>
                </c:pt>
                <c:pt idx="97">
                  <c:v>7.5277872248009823</c:v>
                </c:pt>
                <c:pt idx="98">
                  <c:v>7.4720116314183667</c:v>
                </c:pt>
                <c:pt idx="99">
                  <c:v>7.4172421511965085</c:v>
                </c:pt>
                <c:pt idx="100">
                  <c:v>7.3633979699056962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E4-4993-8B01-823F78DA7918}"/>
            </c:ext>
          </c:extLst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Доля России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Лист1!$B$6:$CX$6</c:f>
              <c:strCache>
                <c:ptCount val="10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</c:strCache>
            </c:strRef>
          </c:cat>
          <c:val>
            <c:numRef>
              <c:f>Лист1!$B$8:$CX$8</c:f>
              <c:numCache>
                <c:formatCode>General</c:formatCode>
                <c:ptCount val="101"/>
                <c:pt idx="42">
                  <c:v>2.6945351725854021</c:v>
                </c:pt>
                <c:pt idx="43">
                  <c:v>2.6562071212035154</c:v>
                </c:pt>
                <c:pt idx="44">
                  <c:v>2.61734545446317</c:v>
                </c:pt>
                <c:pt idx="45">
                  <c:v>2.578275208657383</c:v>
                </c:pt>
                <c:pt idx="46">
                  <c:v>2.539179851243432</c:v>
                </c:pt>
                <c:pt idx="47">
                  <c:v>2.5000712897003385</c:v>
                </c:pt>
                <c:pt idx="48">
                  <c:v>2.4609248336866139</c:v>
                </c:pt>
                <c:pt idx="49">
                  <c:v>2.4216737820567933</c:v>
                </c:pt>
                <c:pt idx="50">
                  <c:v>2.382365296932293</c:v>
                </c:pt>
                <c:pt idx="51">
                  <c:v>2.3430050958871429</c:v>
                </c:pt>
                <c:pt idx="52">
                  <c:v>2.3038945489564564</c:v>
                </c:pt>
                <c:pt idx="53">
                  <c:v>2.2657174190612648</c:v>
                </c:pt>
                <c:pt idx="54">
                  <c:v>2.2293195981097735</c:v>
                </c:pt>
                <c:pt idx="55">
                  <c:v>2.1952718757234226</c:v>
                </c:pt>
                <c:pt idx="56">
                  <c:v>2.1637413008640132</c:v>
                </c:pt>
                <c:pt idx="57">
                  <c:v>2.1345244114260433</c:v>
                </c:pt>
                <c:pt idx="58">
                  <c:v>2.1073344250998143</c:v>
                </c:pt>
                <c:pt idx="59">
                  <c:v>2.0817305143715124</c:v>
                </c:pt>
                <c:pt idx="60">
                  <c:v>2.0573496523124697</c:v>
                </c:pt>
                <c:pt idx="61">
                  <c:v>2.0341305317272833</c:v>
                </c:pt>
                <c:pt idx="62">
                  <c:v>2.0120235273031986</c:v>
                </c:pt>
                <c:pt idx="63">
                  <c:v>1.9906937563657581</c:v>
                </c:pt>
                <c:pt idx="64">
                  <c:v>1.9697513616924305</c:v>
                </c:pt>
                <c:pt idx="65">
                  <c:v>1.9489073832638328</c:v>
                </c:pt>
                <c:pt idx="66">
                  <c:v>1.9280193074661394</c:v>
                </c:pt>
                <c:pt idx="67">
                  <c:v>1.9070828545267211</c:v>
                </c:pt>
                <c:pt idx="68">
                  <c:v>1.8861275613909543</c:v>
                </c:pt>
                <c:pt idx="69">
                  <c:v>1.8652422865989486</c:v>
                </c:pt>
                <c:pt idx="70">
                  <c:v>1.8444893632045827</c:v>
                </c:pt>
                <c:pt idx="71">
                  <c:v>1.8238518700203461</c:v>
                </c:pt>
                <c:pt idx="72">
                  <c:v>1.8032865339545803</c:v>
                </c:pt>
                <c:pt idx="73">
                  <c:v>1.7828044356832318</c:v>
                </c:pt>
                <c:pt idx="74">
                  <c:v>1.7624235713633538</c:v>
                </c:pt>
                <c:pt idx="75">
                  <c:v>1.7421648300721304</c:v>
                </c:pt>
                <c:pt idx="76">
                  <c:v>1.722046299466542</c:v>
                </c:pt>
                <c:pt idx="77">
                  <c:v>1.702090272527917</c:v>
                </c:pt>
                <c:pt idx="78">
                  <c:v>1.6823302141818723</c:v>
                </c:pt>
                <c:pt idx="79">
                  <c:v>1.6628045769242914</c:v>
                </c:pt>
                <c:pt idx="80">
                  <c:v>1.6435522533278204</c:v>
                </c:pt>
                <c:pt idx="81">
                  <c:v>1.6245940070092488</c:v>
                </c:pt>
                <c:pt idx="82">
                  <c:v>1.6059624596832716</c:v>
                </c:pt>
                <c:pt idx="83">
                  <c:v>1.5877217019620593</c:v>
                </c:pt>
                <c:pt idx="84">
                  <c:v>1.5699462950181453</c:v>
                </c:pt>
                <c:pt idx="85">
                  <c:v>1.5526936799593218</c:v>
                </c:pt>
                <c:pt idx="86">
                  <c:v>1.5359831217640458</c:v>
                </c:pt>
                <c:pt idx="87">
                  <c:v>1.519820426952069</c:v>
                </c:pt>
                <c:pt idx="88">
                  <c:v>1.5042286556876761</c:v>
                </c:pt>
                <c:pt idx="89">
                  <c:v>1.4892278411538722</c:v>
                </c:pt>
                <c:pt idx="90">
                  <c:v>1.4748266099384519</c:v>
                </c:pt>
                <c:pt idx="91">
                  <c:v>1.4610274680626698</c:v>
                </c:pt>
                <c:pt idx="92">
                  <c:v>1.4478133128828257</c:v>
                </c:pt>
                <c:pt idx="93">
                  <c:v>1.4351450150990939</c:v>
                </c:pt>
                <c:pt idx="94">
                  <c:v>1.4229703131121112</c:v>
                </c:pt>
                <c:pt idx="95">
                  <c:v>1.4112422183444673</c:v>
                </c:pt>
                <c:pt idx="96">
                  <c:v>1.3999389876003943</c:v>
                </c:pt>
                <c:pt idx="97">
                  <c:v>1.3890398233949166</c:v>
                </c:pt>
                <c:pt idx="98">
                  <c:v>1.3784993384412298</c:v>
                </c:pt>
                <c:pt idx="99">
                  <c:v>1.3682665041720576</c:v>
                </c:pt>
                <c:pt idx="100">
                  <c:v>1.3582983886936655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E4-4993-8B01-823F78DA7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rgbClr val="00B0F0"/>
              </a:solidFill>
              <a:round/>
            </a:ln>
            <a:effectLst/>
          </c:spPr>
        </c:dropLines>
        <c:smooth val="0"/>
        <c:axId val="432915024"/>
        <c:axId val="432917648"/>
      </c:lineChart>
      <c:catAx>
        <c:axId val="43291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917648"/>
        <c:crosses val="autoZero"/>
        <c:auto val="1"/>
        <c:lblAlgn val="ctr"/>
        <c:lblOffset val="100"/>
        <c:noMultiLvlLbl val="0"/>
      </c:catAx>
      <c:valAx>
        <c:axId val="432917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91502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'ВВП текущий'!$A$11</c:f>
              <c:strCache>
                <c:ptCount val="1"/>
                <c:pt idx="0">
                  <c:v>Мир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'ВВП текущий'!$B$10:$AX$10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текущий'!$B$11:$AX$11</c:f>
              <c:numCache>
                <c:formatCode>General</c:formatCode>
                <c:ptCount val="49"/>
                <c:pt idx="0">
                  <c:v>3405.5717571569953</c:v>
                </c:pt>
                <c:pt idx="1">
                  <c:v>3747.5558985562761</c:v>
                </c:pt>
                <c:pt idx="2">
                  <c:v>4313.8511789340882</c:v>
                </c:pt>
                <c:pt idx="3">
                  <c:v>5247.8398806682208</c:v>
                </c:pt>
                <c:pt idx="4">
                  <c:v>5944.822455922289</c:v>
                </c:pt>
                <c:pt idx="5">
                  <c:v>6644.8844543500472</c:v>
                </c:pt>
                <c:pt idx="6">
                  <c:v>7176.7586791871445</c:v>
                </c:pt>
                <c:pt idx="7">
                  <c:v>8079.4237994398527</c:v>
                </c:pt>
                <c:pt idx="8">
                  <c:v>9572.1430495096211</c:v>
                </c:pt>
                <c:pt idx="9">
                  <c:v>11016.705367337991</c:v>
                </c:pt>
                <c:pt idx="10">
                  <c:v>12305.609349193741</c:v>
                </c:pt>
                <c:pt idx="11">
                  <c:v>12562.94946982846</c:v>
                </c:pt>
                <c:pt idx="12">
                  <c:v>12464.82907045601</c:v>
                </c:pt>
                <c:pt idx="13">
                  <c:v>12789.791003062081</c:v>
                </c:pt>
                <c:pt idx="14">
                  <c:v>13158.585743737871</c:v>
                </c:pt>
                <c:pt idx="15">
                  <c:v>13518.850896088959</c:v>
                </c:pt>
                <c:pt idx="16">
                  <c:v>15594.58511811636</c:v>
                </c:pt>
                <c:pt idx="17">
                  <c:v>17661.637318402463</c:v>
                </c:pt>
                <c:pt idx="18">
                  <c:v>19762.951202445329</c:v>
                </c:pt>
                <c:pt idx="19">
                  <c:v>20670.810596423918</c:v>
                </c:pt>
                <c:pt idx="20">
                  <c:v>22975.49076502457</c:v>
                </c:pt>
                <c:pt idx="21">
                  <c:v>24119.239778767809</c:v>
                </c:pt>
                <c:pt idx="22">
                  <c:v>25794.591185862399</c:v>
                </c:pt>
                <c:pt idx="23">
                  <c:v>26270.228091576329</c:v>
                </c:pt>
                <c:pt idx="24">
                  <c:v>28032.82752235997</c:v>
                </c:pt>
                <c:pt idx="25">
                  <c:v>31084.22210064546</c:v>
                </c:pt>
                <c:pt idx="26">
                  <c:v>31746.39055096107</c:v>
                </c:pt>
                <c:pt idx="27">
                  <c:v>31611.104010402181</c:v>
                </c:pt>
                <c:pt idx="28">
                  <c:v>31413.6325784195</c:v>
                </c:pt>
                <c:pt idx="29">
                  <c:v>32615.343464764948</c:v>
                </c:pt>
                <c:pt idx="30">
                  <c:v>33574.647747752191</c:v>
                </c:pt>
                <c:pt idx="31">
                  <c:v>33387.595489632382</c:v>
                </c:pt>
                <c:pt idx="32">
                  <c:v>34729.984823723047</c:v>
                </c:pt>
                <c:pt idx="33">
                  <c:v>38971.324593883153</c:v>
                </c:pt>
                <c:pt idx="34">
                  <c:v>43884.07111220443</c:v>
                </c:pt>
                <c:pt idx="35">
                  <c:v>47550.129345304071</c:v>
                </c:pt>
                <c:pt idx="36">
                  <c:v>51522.644933168202</c:v>
                </c:pt>
                <c:pt idx="37">
                  <c:v>58082.309375297897</c:v>
                </c:pt>
                <c:pt idx="38">
                  <c:v>63700.275645960253</c:v>
                </c:pt>
                <c:pt idx="39">
                  <c:v>60414.737404946296</c:v>
                </c:pt>
                <c:pt idx="40">
                  <c:v>66145.611585484439</c:v>
                </c:pt>
                <c:pt idx="41">
                  <c:v>73534.886936696057</c:v>
                </c:pt>
                <c:pt idx="42">
                  <c:v>75097.228345591808</c:v>
                </c:pt>
                <c:pt idx="43">
                  <c:v>77228.917722785147</c:v>
                </c:pt>
                <c:pt idx="44">
                  <c:v>79098.581127769561</c:v>
                </c:pt>
                <c:pt idx="45">
                  <c:v>74757.287938679307</c:v>
                </c:pt>
                <c:pt idx="46">
                  <c:v>75840.177480527957</c:v>
                </c:pt>
                <c:pt idx="47">
                  <c:v>80501.413575507031</c:v>
                </c:pt>
                <c:pt idx="48">
                  <c:v>85303.793898910299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A4-4A18-A828-C69C7D9E5F6B}"/>
            </c:ext>
          </c:extLst>
        </c:ser>
        <c:ser>
          <c:idx val="1"/>
          <c:order val="1"/>
          <c:tx>
            <c:strRef>
              <c:f>'ВВП текущий'!$A$12</c:f>
              <c:strCache>
                <c:ptCount val="1"/>
                <c:pt idx="0">
                  <c:v>ЕС-28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'ВВП текущий'!$B$10:$AX$10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текущий'!$B$12:$AX$12</c:f>
              <c:numCache>
                <c:formatCode>General</c:formatCode>
                <c:ptCount val="49"/>
                <c:pt idx="0">
                  <c:v>895.37709209449474</c:v>
                </c:pt>
                <c:pt idx="1">
                  <c:v>1009.911231721155</c:v>
                </c:pt>
                <c:pt idx="2">
                  <c:v>1204.3356967585798</c:v>
                </c:pt>
                <c:pt idx="3">
                  <c:v>1521.6431811702519</c:v>
                </c:pt>
                <c:pt idx="4">
                  <c:v>1706.492442062515</c:v>
                </c:pt>
                <c:pt idx="5">
                  <c:v>1976.999674143721</c:v>
                </c:pt>
                <c:pt idx="6">
                  <c:v>2054.151255549617</c:v>
                </c:pt>
                <c:pt idx="7">
                  <c:v>2330.2102186153488</c:v>
                </c:pt>
                <c:pt idx="8">
                  <c:v>2841.302486476488</c:v>
                </c:pt>
                <c:pt idx="9">
                  <c:v>3443.003981079944</c:v>
                </c:pt>
                <c:pt idx="10">
                  <c:v>3893.0566229979113</c:v>
                </c:pt>
                <c:pt idx="11">
                  <c:v>3472.7137818590431</c:v>
                </c:pt>
                <c:pt idx="12">
                  <c:v>3370.4662421550011</c:v>
                </c:pt>
                <c:pt idx="13">
                  <c:v>3280.4831158020529</c:v>
                </c:pt>
                <c:pt idx="14">
                  <c:v>3145.2963456293969</c:v>
                </c:pt>
                <c:pt idx="15">
                  <c:v>3250.4013382003418</c:v>
                </c:pt>
                <c:pt idx="16">
                  <c:v>4402.4369133017399</c:v>
                </c:pt>
                <c:pt idx="17">
                  <c:v>5396.118235118126</c:v>
                </c:pt>
                <c:pt idx="18">
                  <c:v>6013.7196771250274</c:v>
                </c:pt>
                <c:pt idx="19">
                  <c:v>6141.8652388075589</c:v>
                </c:pt>
                <c:pt idx="20">
                  <c:v>7541.4042326512917</c:v>
                </c:pt>
                <c:pt idx="21">
                  <c:v>7813.13729717755</c:v>
                </c:pt>
                <c:pt idx="22">
                  <c:v>8553.4574765375764</c:v>
                </c:pt>
                <c:pt idx="23">
                  <c:v>7808.8834440434493</c:v>
                </c:pt>
                <c:pt idx="24">
                  <c:v>8293.8791990421323</c:v>
                </c:pt>
                <c:pt idx="25">
                  <c:v>9621.6115943723871</c:v>
                </c:pt>
                <c:pt idx="26">
                  <c:v>9835.9392558381951</c:v>
                </c:pt>
                <c:pt idx="27">
                  <c:v>9284.780819395688</c:v>
                </c:pt>
                <c:pt idx="28">
                  <c:v>9602.9345786429421</c:v>
                </c:pt>
                <c:pt idx="29">
                  <c:v>9590.8607887597627</c:v>
                </c:pt>
                <c:pt idx="30">
                  <c:v>8905.9736047388051</c:v>
                </c:pt>
                <c:pt idx="31">
                  <c:v>9006.4275577426652</c:v>
                </c:pt>
                <c:pt idx="32">
                  <c:v>9820.3788065969929</c:v>
                </c:pt>
                <c:pt idx="33">
                  <c:v>11952.711822014291</c:v>
                </c:pt>
                <c:pt idx="34">
                  <c:v>13800.652976215679</c:v>
                </c:pt>
                <c:pt idx="35">
                  <c:v>14435.20351562104</c:v>
                </c:pt>
                <c:pt idx="36">
                  <c:v>15401.36269593386</c:v>
                </c:pt>
                <c:pt idx="37">
                  <c:v>17808.334580202187</c:v>
                </c:pt>
                <c:pt idx="38">
                  <c:v>19166.329891150603</c:v>
                </c:pt>
                <c:pt idx="39">
                  <c:v>17129.677177795231</c:v>
                </c:pt>
                <c:pt idx="40">
                  <c:v>17015.422961804899</c:v>
                </c:pt>
                <c:pt idx="41">
                  <c:v>18382.049431084</c:v>
                </c:pt>
                <c:pt idx="42">
                  <c:v>17323.216813694678</c:v>
                </c:pt>
                <c:pt idx="43">
                  <c:v>18060.203967149078</c:v>
                </c:pt>
                <c:pt idx="44">
                  <c:v>18675.820321463209</c:v>
                </c:pt>
                <c:pt idx="45">
                  <c:v>16451.393855092861</c:v>
                </c:pt>
                <c:pt idx="46">
                  <c:v>16533.96374339658</c:v>
                </c:pt>
                <c:pt idx="47">
                  <c:v>17312.874783196399</c:v>
                </c:pt>
                <c:pt idx="48">
                  <c:v>18708.508290110811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A4-4A18-A828-C69C7D9E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1623248"/>
        <c:axId val="451620624"/>
      </c:lineChart>
      <c:lineChart>
        <c:grouping val="standard"/>
        <c:varyColors val="0"/>
        <c:ser>
          <c:idx val="2"/>
          <c:order val="2"/>
          <c:tx>
            <c:strRef>
              <c:f>'ВВП текущий'!$A$13</c:f>
              <c:strCache>
                <c:ptCount val="1"/>
                <c:pt idx="0">
                  <c:v>Доля ЕС-28</c:v>
                </c:pt>
              </c:strCache>
            </c:strRef>
          </c:tx>
          <c:spPr>
            <a:ln w="44450" cap="rnd">
              <a:solidFill>
                <a:srgbClr val="0070C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'ВВП текущий'!$B$10:$AX$10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текущий'!$B$13:$AX$13</c:f>
              <c:numCache>
                <c:formatCode>General</c:formatCode>
                <c:ptCount val="49"/>
                <c:pt idx="0">
                  <c:v>26.291535047318</c:v>
                </c:pt>
                <c:pt idx="1">
                  <c:v>26.948530163625239</c:v>
                </c:pt>
                <c:pt idx="2">
                  <c:v>27.917877710750322</c:v>
                </c:pt>
                <c:pt idx="3">
                  <c:v>28.995609922772591</c:v>
                </c:pt>
                <c:pt idx="4">
                  <c:v>28.705524087813437</c:v>
                </c:pt>
                <c:pt idx="5">
                  <c:v>29.752205440524794</c:v>
                </c:pt>
                <c:pt idx="6">
                  <c:v>28.622270127414605</c:v>
                </c:pt>
                <c:pt idx="7">
                  <c:v>28.841292107698358</c:v>
                </c:pt>
                <c:pt idx="8">
                  <c:v>29.683034110340078</c:v>
                </c:pt>
                <c:pt idx="9">
                  <c:v>31.252573852865872</c:v>
                </c:pt>
                <c:pt idx="10">
                  <c:v>31.636439224791278</c:v>
                </c:pt>
                <c:pt idx="11">
                  <c:v>27.642503778266498</c:v>
                </c:pt>
                <c:pt idx="12">
                  <c:v>27.039811160697262</c:v>
                </c:pt>
                <c:pt idx="13">
                  <c:v>25.649231602116508</c:v>
                </c:pt>
                <c:pt idx="14">
                  <c:v>23.902996924469893</c:v>
                </c:pt>
                <c:pt idx="15">
                  <c:v>24.04347354064458</c:v>
                </c:pt>
                <c:pt idx="16">
                  <c:v>28.230548488188965</c:v>
                </c:pt>
                <c:pt idx="17">
                  <c:v>30.55276324520414</c:v>
                </c:pt>
                <c:pt idx="18">
                  <c:v>30.429259352626097</c:v>
                </c:pt>
                <c:pt idx="19">
                  <c:v>29.71274498480534</c:v>
                </c:pt>
                <c:pt idx="20">
                  <c:v>32.823691601537057</c:v>
                </c:pt>
                <c:pt idx="21">
                  <c:v>32.393795861076278</c:v>
                </c:pt>
                <c:pt idx="22">
                  <c:v>33.159887725708906</c:v>
                </c:pt>
                <c:pt idx="23">
                  <c:v>29.725221329720409</c:v>
                </c:pt>
                <c:pt idx="24">
                  <c:v>29.586309809192961</c:v>
                </c:pt>
                <c:pt idx="25">
                  <c:v>30.953361365194322</c:v>
                </c:pt>
                <c:pt idx="26">
                  <c:v>30.982858476616414</c:v>
                </c:pt>
                <c:pt idx="27">
                  <c:v>29.371896711802187</c:v>
                </c:pt>
                <c:pt idx="28">
                  <c:v>30.569322266919091</c:v>
                </c:pt>
                <c:pt idx="29">
                  <c:v>29.405978198944844</c:v>
                </c:pt>
                <c:pt idx="30">
                  <c:v>26.525888437161804</c:v>
                </c:pt>
                <c:pt idx="31">
                  <c:v>26.975370420248947</c:v>
                </c:pt>
                <c:pt idx="32">
                  <c:v>28.276369415194726</c:v>
                </c:pt>
                <c:pt idx="33">
                  <c:v>30.670530054014023</c:v>
                </c:pt>
                <c:pt idx="34">
                  <c:v>31.44797788001404</c:v>
                </c:pt>
                <c:pt idx="35">
                  <c:v>30.357863825761861</c:v>
                </c:pt>
                <c:pt idx="36">
                  <c:v>29.892414715726449</c:v>
                </c:pt>
                <c:pt idx="37">
                  <c:v>30.660513970155563</c:v>
                </c:pt>
                <c:pt idx="38">
                  <c:v>30.088299770750037</c:v>
                </c:pt>
                <c:pt idx="39">
                  <c:v>28.353474522249243</c:v>
                </c:pt>
                <c:pt idx="40">
                  <c:v>25.724190243240429</c:v>
                </c:pt>
                <c:pt idx="41">
                  <c:v>24.997725837137068</c:v>
                </c:pt>
                <c:pt idx="42">
                  <c:v>23.067717937570926</c:v>
                </c:pt>
                <c:pt idx="43">
                  <c:v>23.385286884346311</c:v>
                </c:pt>
                <c:pt idx="44">
                  <c:v>23.610815839156171</c:v>
                </c:pt>
                <c:pt idx="45">
                  <c:v>22.006408082362945</c:v>
                </c:pt>
                <c:pt idx="46">
                  <c:v>21.801061512074774</c:v>
                </c:pt>
                <c:pt idx="47">
                  <c:v>21.506299099900438</c:v>
                </c:pt>
                <c:pt idx="48">
                  <c:v>21.931625118903181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A4-4A18-A828-C69C7D9E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992616"/>
        <c:axId val="456992288"/>
      </c:lineChart>
      <c:catAx>
        <c:axId val="45162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620624"/>
        <c:crosses val="autoZero"/>
        <c:auto val="1"/>
        <c:lblAlgn val="ctr"/>
        <c:lblOffset val="100"/>
        <c:noMultiLvlLbl val="0"/>
      </c:catAx>
      <c:valAx>
        <c:axId val="45162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623248"/>
        <c:crosses val="autoZero"/>
        <c:crossBetween val="between"/>
      </c:valAx>
      <c:valAx>
        <c:axId val="4569922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992616"/>
        <c:crosses val="max"/>
        <c:crossBetween val="between"/>
      </c:valAx>
      <c:catAx>
        <c:axId val="456992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699228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'ВВП на душу'!$A$6</c:f>
              <c:strCache>
                <c:ptCount val="1"/>
                <c:pt idx="0">
                  <c:v>Мир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'ВВП на душу'!$B$5:$AX$5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на душу'!$B$6:$AX$6</c:f>
              <c:numCache>
                <c:formatCode>General</c:formatCode>
                <c:ptCount val="49"/>
                <c:pt idx="0">
                  <c:v>920.2813874295</c:v>
                </c:pt>
                <c:pt idx="1">
                  <c:v>992.48323193550004</c:v>
                </c:pt>
                <c:pt idx="2">
                  <c:v>1119.9086338223999</c:v>
                </c:pt>
                <c:pt idx="3">
                  <c:v>1336.0250409708999</c:v>
                </c:pt>
                <c:pt idx="4">
                  <c:v>1484.7193697554001</c:v>
                </c:pt>
                <c:pt idx="5">
                  <c:v>1628.8114202186</c:v>
                </c:pt>
                <c:pt idx="6">
                  <c:v>1727.3529713946</c:v>
                </c:pt>
                <c:pt idx="7">
                  <c:v>1910.2056017760999</c:v>
                </c:pt>
                <c:pt idx="8">
                  <c:v>2223.7110944031001</c:v>
                </c:pt>
                <c:pt idx="9">
                  <c:v>2514.9330937476002</c:v>
                </c:pt>
                <c:pt idx="10">
                  <c:v>2760.3370453988</c:v>
                </c:pt>
                <c:pt idx="11">
                  <c:v>2768.9688711002</c:v>
                </c:pt>
                <c:pt idx="12">
                  <c:v>2699.4647258141999</c:v>
                </c:pt>
                <c:pt idx="13">
                  <c:v>2721.3939996393001</c:v>
                </c:pt>
                <c:pt idx="14">
                  <c:v>2750.4429814402001</c:v>
                </c:pt>
                <c:pt idx="15">
                  <c:v>2775.3136964609998</c:v>
                </c:pt>
                <c:pt idx="16">
                  <c:v>3143.6436037192998</c:v>
                </c:pt>
                <c:pt idx="17">
                  <c:v>3495.5826436185998</c:v>
                </c:pt>
                <c:pt idx="18">
                  <c:v>3840.8940369233001</c:v>
                </c:pt>
                <c:pt idx="19">
                  <c:v>3946.7582987142</c:v>
                </c:pt>
                <c:pt idx="20">
                  <c:v>4313.4662219895999</c:v>
                </c:pt>
                <c:pt idx="21">
                  <c:v>4455.3871744498001</c:v>
                </c:pt>
                <c:pt idx="22">
                  <c:v>4691.5303705877996</c:v>
                </c:pt>
                <c:pt idx="23">
                  <c:v>4707.2646368239002</c:v>
                </c:pt>
                <c:pt idx="24">
                  <c:v>4950.7652064100002</c:v>
                </c:pt>
                <c:pt idx="25">
                  <c:v>5412.1955248153999</c:v>
                </c:pt>
                <c:pt idx="26">
                  <c:v>5450.9374065790998</c:v>
                </c:pt>
                <c:pt idx="27">
                  <c:v>5354.0447002859</c:v>
                </c:pt>
                <c:pt idx="28">
                  <c:v>5249.7137282731001</c:v>
                </c:pt>
                <c:pt idx="29">
                  <c:v>5379.1494638677004</c:v>
                </c:pt>
                <c:pt idx="30">
                  <c:v>5465.9479152995</c:v>
                </c:pt>
                <c:pt idx="31">
                  <c:v>5366.3935411642997</c:v>
                </c:pt>
                <c:pt idx="32">
                  <c:v>5512.0697110309002</c:v>
                </c:pt>
                <c:pt idx="33">
                  <c:v>6108.2722990990997</c:v>
                </c:pt>
                <c:pt idx="34">
                  <c:v>6793.1687202031999</c:v>
                </c:pt>
                <c:pt idx="35">
                  <c:v>7269.8294183082999</c:v>
                </c:pt>
                <c:pt idx="36">
                  <c:v>7780.1273329374999</c:v>
                </c:pt>
                <c:pt idx="37">
                  <c:v>8662.8508269295999</c:v>
                </c:pt>
                <c:pt idx="38">
                  <c:v>9384.3930608346</c:v>
                </c:pt>
                <c:pt idx="39">
                  <c:v>8791.9796648055999</c:v>
                </c:pt>
                <c:pt idx="40">
                  <c:v>9509.6483335655994</c:v>
                </c:pt>
                <c:pt idx="41">
                  <c:v>10445.3226451683</c:v>
                </c:pt>
                <c:pt idx="42">
                  <c:v>10540.5389694233</c:v>
                </c:pt>
                <c:pt idx="43">
                  <c:v>10712.3382187312</c:v>
                </c:pt>
                <c:pt idx="44">
                  <c:v>10844.3026321589</c:v>
                </c:pt>
                <c:pt idx="45">
                  <c:v>10131.7711115123</c:v>
                </c:pt>
                <c:pt idx="46">
                  <c:v>10162.556837021701</c:v>
                </c:pt>
                <c:pt idx="47">
                  <c:v>10667.6358638891</c:v>
                </c:pt>
                <c:pt idx="48">
                  <c:v>11180.731302116499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AC-4D55-95F3-BF2A4FC12377}"/>
            </c:ext>
          </c:extLst>
        </c:ser>
        <c:ser>
          <c:idx val="1"/>
          <c:order val="1"/>
          <c:tx>
            <c:strRef>
              <c:f>'ВВП на душу'!$A$7</c:f>
              <c:strCache>
                <c:ptCount val="1"/>
                <c:pt idx="0">
                  <c:v>ЕС-28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'ВВП на душу'!$B$5:$AX$5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на душу'!$B$7:$AX$7</c:f>
              <c:numCache>
                <c:formatCode>General</c:formatCode>
                <c:ptCount val="49"/>
                <c:pt idx="0">
                  <c:v>2085.2946216822002</c:v>
                </c:pt>
                <c:pt idx="1">
                  <c:v>2337.6737899497998</c:v>
                </c:pt>
                <c:pt idx="2">
                  <c:v>2771.1778470140998</c:v>
                </c:pt>
                <c:pt idx="3">
                  <c:v>3481.2941121458002</c:v>
                </c:pt>
                <c:pt idx="4">
                  <c:v>3882.9749096398</c:v>
                </c:pt>
                <c:pt idx="5">
                  <c:v>4476.9788200249995</c:v>
                </c:pt>
                <c:pt idx="6">
                  <c:v>4629.4462262121997</c:v>
                </c:pt>
                <c:pt idx="7">
                  <c:v>5227.9693784924002</c:v>
                </c:pt>
                <c:pt idx="8">
                  <c:v>6347.9674334039</c:v>
                </c:pt>
                <c:pt idx="9">
                  <c:v>7662.8015242533002</c:v>
                </c:pt>
                <c:pt idx="10">
                  <c:v>8634.4079608153006</c:v>
                </c:pt>
                <c:pt idx="11">
                  <c:v>7678.3240215624</c:v>
                </c:pt>
                <c:pt idx="12">
                  <c:v>7431.7524776278997</c:v>
                </c:pt>
                <c:pt idx="13">
                  <c:v>7214.9927564598001</c:v>
                </c:pt>
                <c:pt idx="14">
                  <c:v>6900.3742358338995</c:v>
                </c:pt>
                <c:pt idx="15">
                  <c:v>7112.5742492803001</c:v>
                </c:pt>
                <c:pt idx="16">
                  <c:v>9607.5816008841994</c:v>
                </c:pt>
                <c:pt idx="17">
                  <c:v>11743.452966286201</c:v>
                </c:pt>
                <c:pt idx="18">
                  <c:v>13050.056927017</c:v>
                </c:pt>
                <c:pt idx="19">
                  <c:v>13288.9476180243</c:v>
                </c:pt>
                <c:pt idx="20">
                  <c:v>16268.1356398726</c:v>
                </c:pt>
                <c:pt idx="21">
                  <c:v>16801.735972203001</c:v>
                </c:pt>
                <c:pt idx="22">
                  <c:v>17779.341304457601</c:v>
                </c:pt>
                <c:pt idx="23">
                  <c:v>16186.6794301789</c:v>
                </c:pt>
                <c:pt idx="24">
                  <c:v>17150.3865355001</c:v>
                </c:pt>
                <c:pt idx="25">
                  <c:v>19856.933284423802</c:v>
                </c:pt>
                <c:pt idx="26">
                  <c:v>20270.723231037999</c:v>
                </c:pt>
                <c:pt idx="27">
                  <c:v>19116.4154932989</c:v>
                </c:pt>
                <c:pt idx="28">
                  <c:v>19754.431709826</c:v>
                </c:pt>
                <c:pt idx="29">
                  <c:v>19705.367116337999</c:v>
                </c:pt>
                <c:pt idx="30">
                  <c:v>18263.0655287763</c:v>
                </c:pt>
                <c:pt idx="31">
                  <c:v>18418.716657435099</c:v>
                </c:pt>
                <c:pt idx="32">
                  <c:v>20014.952236529902</c:v>
                </c:pt>
                <c:pt idx="33">
                  <c:v>24266.797216942599</c:v>
                </c:pt>
                <c:pt idx="34">
                  <c:v>27906.6693234224</c:v>
                </c:pt>
                <c:pt idx="35">
                  <c:v>29076.650914611</c:v>
                </c:pt>
                <c:pt idx="36">
                  <c:v>30907.5394104068</c:v>
                </c:pt>
                <c:pt idx="37">
                  <c:v>35609.313985382098</c:v>
                </c:pt>
                <c:pt idx="38">
                  <c:v>38193.350072618203</c:v>
                </c:pt>
                <c:pt idx="39">
                  <c:v>34024.982585892802</c:v>
                </c:pt>
                <c:pt idx="40">
                  <c:v>33697.323630220599</c:v>
                </c:pt>
                <c:pt idx="41">
                  <c:v>36306.041439373599</c:v>
                </c:pt>
                <c:pt idx="42">
                  <c:v>34133.744780781999</c:v>
                </c:pt>
                <c:pt idx="43">
                  <c:v>35510.217961908798</c:v>
                </c:pt>
                <c:pt idx="44">
                  <c:v>36646.039116301203</c:v>
                </c:pt>
                <c:pt idx="45">
                  <c:v>32215.1976143334</c:v>
                </c:pt>
                <c:pt idx="46">
                  <c:v>32308.592403005699</c:v>
                </c:pt>
                <c:pt idx="47">
                  <c:v>33759.235799399597</c:v>
                </c:pt>
                <c:pt idx="48">
                  <c:v>36408.284499338501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AC-4D55-95F3-BF2A4FC12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24528"/>
        <c:axId val="304624856"/>
      </c:lineChart>
      <c:lineChart>
        <c:grouping val="standard"/>
        <c:varyColors val="0"/>
        <c:ser>
          <c:idx val="2"/>
          <c:order val="2"/>
          <c:tx>
            <c:strRef>
              <c:f>'ВВП на душу'!$A$8</c:f>
              <c:strCache>
                <c:ptCount val="1"/>
                <c:pt idx="0">
                  <c:v>Мир/ЕС, %</c:v>
                </c:pt>
              </c:strCache>
            </c:strRef>
          </c:tx>
          <c:spPr>
            <a:ln w="412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'ВВП на душу'!$B$5:$AX$5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'ВВП на душу'!$B$8:$AX$8</c:f>
              <c:numCache>
                <c:formatCode>General</c:formatCode>
                <c:ptCount val="49"/>
                <c:pt idx="0">
                  <c:v>44.131959957155217</c:v>
                </c:pt>
                <c:pt idx="1">
                  <c:v>42.45601915042274</c:v>
                </c:pt>
                <c:pt idx="2">
                  <c:v>40.412730457883953</c:v>
                </c:pt>
                <c:pt idx="3">
                  <c:v>38.377252766713262</c:v>
                </c:pt>
                <c:pt idx="4">
                  <c:v>38.236645981653496</c:v>
                </c:pt>
                <c:pt idx="5">
                  <c:v>36.381932675962595</c:v>
                </c:pt>
                <c:pt idx="6">
                  <c:v>37.312302314134783</c:v>
                </c:pt>
                <c:pt idx="7">
                  <c:v>36.538194153060431</c:v>
                </c:pt>
                <c:pt idx="8">
                  <c:v>35.030285169731947</c:v>
                </c:pt>
                <c:pt idx="9">
                  <c:v>32.820021317107873</c:v>
                </c:pt>
                <c:pt idx="10">
                  <c:v>31.969036648786702</c:v>
                </c:pt>
                <c:pt idx="11">
                  <c:v>36.062151887890309</c:v>
                </c:pt>
                <c:pt idx="12">
                  <c:v>36.323393895861116</c:v>
                </c:pt>
                <c:pt idx="13">
                  <c:v>37.718596421358207</c:v>
                </c:pt>
                <c:pt idx="14">
                  <c:v>39.859330631040962</c:v>
                </c:pt>
                <c:pt idx="15">
                  <c:v>39.01982037996757</c:v>
                </c:pt>
                <c:pt idx="16">
                  <c:v>32.720446563055845</c:v>
                </c:pt>
                <c:pt idx="17">
                  <c:v>29.766225092857486</c:v>
                </c:pt>
                <c:pt idx="18">
                  <c:v>29.432009824966006</c:v>
                </c:pt>
                <c:pt idx="19">
                  <c:v>29.699554939633167</c:v>
                </c:pt>
                <c:pt idx="20">
                  <c:v>26.514815941277583</c:v>
                </c:pt>
                <c:pt idx="21">
                  <c:v>26.517421662980823</c:v>
                </c:pt>
                <c:pt idx="22">
                  <c:v>26.387537593485245</c:v>
                </c:pt>
                <c:pt idx="23">
                  <c:v>29.081101266807963</c:v>
                </c:pt>
                <c:pt idx="24">
                  <c:v>28.866784991476795</c:v>
                </c:pt>
                <c:pt idx="25">
                  <c:v>27.255948576212624</c:v>
                </c:pt>
                <c:pt idx="26">
                  <c:v>26.890690304689119</c:v>
                </c:pt>
                <c:pt idx="27">
                  <c:v>28.007576536316215</c:v>
                </c:pt>
                <c:pt idx="28">
                  <c:v>26.574865859906531</c:v>
                </c:pt>
                <c:pt idx="29">
                  <c:v>27.297890123588569</c:v>
                </c:pt>
                <c:pt idx="30">
                  <c:v>29.928972804084008</c:v>
                </c:pt>
                <c:pt idx="31">
                  <c:v>29.135545331265213</c:v>
                </c:pt>
                <c:pt idx="32">
                  <c:v>27.539759505249545</c:v>
                </c:pt>
                <c:pt idx="33">
                  <c:v>25.171316364874158</c:v>
                </c:pt>
                <c:pt idx="34">
                  <c:v>24.342456068383669</c:v>
                </c:pt>
                <c:pt idx="35">
                  <c:v>25.002292869483174</c:v>
                </c:pt>
                <c:pt idx="36">
                  <c:v>25.172263730311293</c:v>
                </c:pt>
                <c:pt idx="37">
                  <c:v>24.327485866438675</c:v>
                </c:pt>
                <c:pt idx="38">
                  <c:v>24.570751303543055</c:v>
                </c:pt>
                <c:pt idx="39">
                  <c:v>25.839777118507236</c:v>
                </c:pt>
                <c:pt idx="40">
                  <c:v>28.220782273156882</c:v>
                </c:pt>
                <c:pt idx="41">
                  <c:v>28.770205263525188</c:v>
                </c:pt>
                <c:pt idx="42">
                  <c:v>30.88011302925614</c:v>
                </c:pt>
                <c:pt idx="43">
                  <c:v>30.166917674856691</c:v>
                </c:pt>
                <c:pt idx="44">
                  <c:v>29.592018383604916</c:v>
                </c:pt>
                <c:pt idx="45">
                  <c:v>31.45028390887289</c:v>
                </c:pt>
                <c:pt idx="46">
                  <c:v>31.454656737308888</c:v>
                </c:pt>
                <c:pt idx="47">
                  <c:v>31.599162751423481</c:v>
                </c:pt>
                <c:pt idx="48">
                  <c:v>30.709305466780894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AC-4D55-95F3-BF2A4FC12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01568"/>
        <c:axId val="304599272"/>
      </c:lineChart>
      <c:catAx>
        <c:axId val="30462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624856"/>
        <c:crosses val="autoZero"/>
        <c:auto val="1"/>
        <c:lblAlgn val="ctr"/>
        <c:lblOffset val="100"/>
        <c:noMultiLvlLbl val="0"/>
      </c:catAx>
      <c:valAx>
        <c:axId val="30462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624528"/>
        <c:crosses val="autoZero"/>
        <c:crossBetween val="between"/>
      </c:valAx>
      <c:valAx>
        <c:axId val="3045992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601568"/>
        <c:crosses val="max"/>
        <c:crossBetween val="between"/>
      </c:valAx>
      <c:catAx>
        <c:axId val="304601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599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'Доля э в ВВП'!$A$24</c:f>
              <c:strCache>
                <c:ptCount val="1"/>
                <c:pt idx="0">
                  <c:v>Экспорт товаров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'Доля э в ВВП'!$B$23:$AX$23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'Доля э в ВВП'!$B$24:$AX$24</c:f>
              <c:numCache>
                <c:formatCode>General</c:formatCode>
                <c:ptCount val="49"/>
                <c:pt idx="0">
                  <c:v>9.3421285458274159</c:v>
                </c:pt>
                <c:pt idx="1">
                  <c:v>9.4657807192858616</c:v>
                </c:pt>
                <c:pt idx="2">
                  <c:v>9.7324829173578422</c:v>
                </c:pt>
                <c:pt idx="3">
                  <c:v>11.087920548938476</c:v>
                </c:pt>
                <c:pt idx="4">
                  <c:v>14.172028487422555</c:v>
                </c:pt>
                <c:pt idx="5">
                  <c:v>13.198977734064862</c:v>
                </c:pt>
                <c:pt idx="6">
                  <c:v>13.843865250441034</c:v>
                </c:pt>
                <c:pt idx="7">
                  <c:v>13.997326534379908</c:v>
                </c:pt>
                <c:pt idx="8">
                  <c:v>13.689762503696931</c:v>
                </c:pt>
                <c:pt idx="9">
                  <c:v>15.104569676415744</c:v>
                </c:pt>
                <c:pt idx="10">
                  <c:v>16.660119016701305</c:v>
                </c:pt>
                <c:pt idx="11">
                  <c:v>16.137672301484489</c:v>
                </c:pt>
                <c:pt idx="12">
                  <c:v>15.223196107522563</c:v>
                </c:pt>
                <c:pt idx="13">
                  <c:v>14.523424139560067</c:v>
                </c:pt>
                <c:pt idx="14">
                  <c:v>14.954283429079423</c:v>
                </c:pt>
                <c:pt idx="15">
                  <c:v>14.537793878387836</c:v>
                </c:pt>
                <c:pt idx="16">
                  <c:v>13.728887426385105</c:v>
                </c:pt>
                <c:pt idx="17">
                  <c:v>14.268243476352513</c:v>
                </c:pt>
                <c:pt idx="18">
                  <c:v>14.545056320557659</c:v>
                </c:pt>
                <c:pt idx="19">
                  <c:v>15.006254295303908</c:v>
                </c:pt>
                <c:pt idx="20">
                  <c:v>15.214801998773591</c:v>
                </c:pt>
                <c:pt idx="21">
                  <c:v>14.580773589758072</c:v>
                </c:pt>
                <c:pt idx="22">
                  <c:v>14.680766694563891</c:v>
                </c:pt>
                <c:pt idx="23">
                  <c:v>14.395859378442777</c:v>
                </c:pt>
                <c:pt idx="24">
                  <c:v>15.414424799950483</c:v>
                </c:pt>
                <c:pt idx="25">
                  <c:v>16.652699728119739</c:v>
                </c:pt>
                <c:pt idx="26">
                  <c:v>17.044526397784026</c:v>
                </c:pt>
                <c:pt idx="27">
                  <c:v>17.714490768614798</c:v>
                </c:pt>
                <c:pt idx="28">
                  <c:v>17.539893971423012</c:v>
                </c:pt>
                <c:pt idx="29">
                  <c:v>17.547302996011123</c:v>
                </c:pt>
                <c:pt idx="30">
                  <c:v>19.218756768997828</c:v>
                </c:pt>
                <c:pt idx="31">
                  <c:v>18.555705469937976</c:v>
                </c:pt>
                <c:pt idx="32">
                  <c:v>18.715687349254107</c:v>
                </c:pt>
                <c:pt idx="33">
                  <c:v>19.476258065502162</c:v>
                </c:pt>
                <c:pt idx="34">
                  <c:v>21.018973029068412</c:v>
                </c:pt>
                <c:pt idx="35">
                  <c:v>22.087710373677925</c:v>
                </c:pt>
                <c:pt idx="36">
                  <c:v>23.539228491395754</c:v>
                </c:pt>
                <c:pt idx="37">
                  <c:v>24.140157392188897</c:v>
                </c:pt>
                <c:pt idx="38">
                  <c:v>25.352007210790077</c:v>
                </c:pt>
                <c:pt idx="39">
                  <c:v>20.783334661515877</c:v>
                </c:pt>
                <c:pt idx="40">
                  <c:v>23.134842486424528</c:v>
                </c:pt>
                <c:pt idx="41">
                  <c:v>24.94027718621663</c:v>
                </c:pt>
                <c:pt idx="42">
                  <c:v>24.652291280709722</c:v>
                </c:pt>
                <c:pt idx="43">
                  <c:v>24.538271745809951</c:v>
                </c:pt>
                <c:pt idx="44">
                  <c:v>24.003636573610162</c:v>
                </c:pt>
                <c:pt idx="45">
                  <c:v>22.123814753154537</c:v>
                </c:pt>
                <c:pt idx="46">
                  <c:v>21.125980244398757</c:v>
                </c:pt>
                <c:pt idx="47">
                  <c:v>22.025804640610612</c:v>
                </c:pt>
                <c:pt idx="48">
                  <c:v>22.804802831880391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7E-42D1-9FB0-55769EC1B6E0}"/>
            </c:ext>
          </c:extLst>
        </c:ser>
        <c:ser>
          <c:idx val="1"/>
          <c:order val="1"/>
          <c:tx>
            <c:strRef>
              <c:f>'Доля э в ВВП'!$A$25</c:f>
              <c:strCache>
                <c:ptCount val="1"/>
                <c:pt idx="0">
                  <c:v>Экспорт услуг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'Доля э в ВВП'!$B$23:$AX$23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'Доля э в ВВП'!$B$25:$AX$25</c:f>
              <c:numCache>
                <c:formatCode>General</c:formatCode>
                <c:ptCount val="49"/>
                <c:pt idx="10">
                  <c:v>3.2152816554827783</c:v>
                </c:pt>
                <c:pt idx="11">
                  <c:v>3.2433466438639078</c:v>
                </c:pt>
                <c:pt idx="12">
                  <c:v>3.2102325490241244</c:v>
                </c:pt>
                <c:pt idx="13">
                  <c:v>3.0463359401785279</c:v>
                </c:pt>
                <c:pt idx="14">
                  <c:v>3.0272250206643125</c:v>
                </c:pt>
                <c:pt idx="15">
                  <c:v>3.0416786394098132</c:v>
                </c:pt>
                <c:pt idx="16">
                  <c:v>3.1074247652606526</c:v>
                </c:pt>
                <c:pt idx="17">
                  <c:v>3.2540018212308301</c:v>
                </c:pt>
                <c:pt idx="18">
                  <c:v>3.2517410654765175</c:v>
                </c:pt>
                <c:pt idx="19">
                  <c:v>3.3851599420153171</c:v>
                </c:pt>
                <c:pt idx="20">
                  <c:v>3.618421075320656</c:v>
                </c:pt>
                <c:pt idx="21">
                  <c:v>3.6390450447474256</c:v>
                </c:pt>
                <c:pt idx="22">
                  <c:v>3.7873443814664509</c:v>
                </c:pt>
                <c:pt idx="23">
                  <c:v>3.7831418765590366</c:v>
                </c:pt>
                <c:pt idx="24">
                  <c:v>3.8650400111646896</c:v>
                </c:pt>
                <c:pt idx="25">
                  <c:v>3.9319626402187517</c:v>
                </c:pt>
                <c:pt idx="26">
                  <c:v>4.1494796011073474</c:v>
                </c:pt>
                <c:pt idx="27">
                  <c:v>4.3421767222945427</c:v>
                </c:pt>
                <c:pt idx="28">
                  <c:v>4.4247668477375868</c:v>
                </c:pt>
                <c:pt idx="29">
                  <c:v>4.4014560249866914</c:v>
                </c:pt>
                <c:pt idx="30">
                  <c:v>4.533122764041198</c:v>
                </c:pt>
                <c:pt idx="31">
                  <c:v>4.5678940865136033</c:v>
                </c:pt>
                <c:pt idx="32">
                  <c:v>4.7050697208592336</c:v>
                </c:pt>
                <c:pt idx="33">
                  <c:v>4.8666295533041337</c:v>
                </c:pt>
                <c:pt idx="34">
                  <c:v>5.2464366720062623</c:v>
                </c:pt>
                <c:pt idx="35">
                  <c:v>5.5897008832479411</c:v>
                </c:pt>
                <c:pt idx="36">
                  <c:v>5.817985477819053</c:v>
                </c:pt>
                <c:pt idx="37">
                  <c:v>6.169572178760534</c:v>
                </c:pt>
                <c:pt idx="38">
                  <c:v>6.3188894540604181</c:v>
                </c:pt>
                <c:pt idx="39">
                  <c:v>5.9579337006359356</c:v>
                </c:pt>
                <c:pt idx="40">
                  <c:v>5.9282995591207532</c:v>
                </c:pt>
                <c:pt idx="41">
                  <c:v>5.9988941083128839</c:v>
                </c:pt>
                <c:pt idx="42">
                  <c:v>6.0457490909070382</c:v>
                </c:pt>
                <c:pt idx="43">
                  <c:v>6.2681313460538064</c:v>
                </c:pt>
                <c:pt idx="44">
                  <c:v>6.5681203454306489</c:v>
                </c:pt>
                <c:pt idx="45">
                  <c:v>6.6382691732619197</c:v>
                </c:pt>
                <c:pt idx="46">
                  <c:v>6.6339639055984128</c:v>
                </c:pt>
                <c:pt idx="47">
                  <c:v>6.7443411970741955</c:v>
                </c:pt>
                <c:pt idx="48">
                  <c:v>6.8520633524538548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7E-42D1-9FB0-55769EC1B6E0}"/>
            </c:ext>
          </c:extLst>
        </c:ser>
        <c:ser>
          <c:idx val="2"/>
          <c:order val="2"/>
          <c:tx>
            <c:strRef>
              <c:f>'Доля э в ВВП'!$A$26</c:f>
              <c:strCache>
                <c:ptCount val="1"/>
                <c:pt idx="0">
                  <c:v>Экспорт товаров и услуг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'Доля э в ВВП'!$B$23:$AX$23</c:f>
              <c:strCach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'Доля э в ВВП'!$B$26:$AX$26</c:f>
              <c:numCache>
                <c:formatCode>General</c:formatCode>
                <c:ptCount val="49"/>
                <c:pt idx="0">
                  <c:v>9.3421285458274159</c:v>
                </c:pt>
                <c:pt idx="1">
                  <c:v>9.4657807192858616</c:v>
                </c:pt>
                <c:pt idx="2">
                  <c:v>9.7324829173578422</c:v>
                </c:pt>
                <c:pt idx="3">
                  <c:v>11.087920548938476</c:v>
                </c:pt>
                <c:pt idx="4">
                  <c:v>14.172028487422555</c:v>
                </c:pt>
                <c:pt idx="5">
                  <c:v>13.198977734064862</c:v>
                </c:pt>
                <c:pt idx="6">
                  <c:v>13.843865250441034</c:v>
                </c:pt>
                <c:pt idx="7">
                  <c:v>13.997326534379908</c:v>
                </c:pt>
                <c:pt idx="8">
                  <c:v>13.689762503696931</c:v>
                </c:pt>
                <c:pt idx="9">
                  <c:v>15.104569676415744</c:v>
                </c:pt>
                <c:pt idx="10">
                  <c:v>19.875400672184085</c:v>
                </c:pt>
                <c:pt idx="11">
                  <c:v>19.381018945348398</c:v>
                </c:pt>
                <c:pt idx="12">
                  <c:v>18.433428656546688</c:v>
                </c:pt>
                <c:pt idx="13">
                  <c:v>17.569760079738593</c:v>
                </c:pt>
                <c:pt idx="14">
                  <c:v>17.981508449743735</c:v>
                </c:pt>
                <c:pt idx="15">
                  <c:v>17.579472517797647</c:v>
                </c:pt>
                <c:pt idx="16">
                  <c:v>16.836312191645757</c:v>
                </c:pt>
                <c:pt idx="17">
                  <c:v>17.522245297583343</c:v>
                </c:pt>
                <c:pt idx="18">
                  <c:v>17.796797386034179</c:v>
                </c:pt>
                <c:pt idx="19">
                  <c:v>18.391414237319225</c:v>
                </c:pt>
                <c:pt idx="20">
                  <c:v>18.833223074094249</c:v>
                </c:pt>
                <c:pt idx="21">
                  <c:v>18.219818634505497</c:v>
                </c:pt>
                <c:pt idx="22">
                  <c:v>18.468111076030343</c:v>
                </c:pt>
                <c:pt idx="23">
                  <c:v>18.179001255001815</c:v>
                </c:pt>
                <c:pt idx="24">
                  <c:v>19.279464811115172</c:v>
                </c:pt>
                <c:pt idx="25">
                  <c:v>20.584662368338492</c:v>
                </c:pt>
                <c:pt idx="26">
                  <c:v>21.194005998891374</c:v>
                </c:pt>
                <c:pt idx="27">
                  <c:v>22.056667490909341</c:v>
                </c:pt>
                <c:pt idx="28">
                  <c:v>21.964660819160599</c:v>
                </c:pt>
                <c:pt idx="29">
                  <c:v>21.948759020997812</c:v>
                </c:pt>
                <c:pt idx="30">
                  <c:v>23.751879533039027</c:v>
                </c:pt>
                <c:pt idx="31">
                  <c:v>23.12359955645158</c:v>
                </c:pt>
                <c:pt idx="32">
                  <c:v>23.420757070113339</c:v>
                </c:pt>
                <c:pt idx="33">
                  <c:v>24.342887618806294</c:v>
                </c:pt>
                <c:pt idx="34">
                  <c:v>26.265409701074674</c:v>
                </c:pt>
                <c:pt idx="35">
                  <c:v>27.677411256925865</c:v>
                </c:pt>
                <c:pt idx="36">
                  <c:v>29.357213969214808</c:v>
                </c:pt>
                <c:pt idx="37">
                  <c:v>30.309729570949429</c:v>
                </c:pt>
                <c:pt idx="38">
                  <c:v>31.670896664850495</c:v>
                </c:pt>
                <c:pt idx="39">
                  <c:v>26.741268362151814</c:v>
                </c:pt>
                <c:pt idx="40">
                  <c:v>29.06314204554528</c:v>
                </c:pt>
                <c:pt idx="41">
                  <c:v>30.939171294529515</c:v>
                </c:pt>
                <c:pt idx="42">
                  <c:v>30.698040371616759</c:v>
                </c:pt>
                <c:pt idx="43">
                  <c:v>30.806403091863757</c:v>
                </c:pt>
                <c:pt idx="44">
                  <c:v>30.571756919040812</c:v>
                </c:pt>
                <c:pt idx="45">
                  <c:v>28.762083926416459</c:v>
                </c:pt>
                <c:pt idx="46">
                  <c:v>27.759944149997171</c:v>
                </c:pt>
                <c:pt idx="47">
                  <c:v>28.770145837684808</c:v>
                </c:pt>
                <c:pt idx="48">
                  <c:v>29.656866184334245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7E-42D1-9FB0-55769EC1B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640632"/>
        <c:axId val="451642928"/>
      </c:lineChart>
      <c:catAx>
        <c:axId val="45164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642928"/>
        <c:crosses val="autoZero"/>
        <c:auto val="1"/>
        <c:lblAlgn val="ctr"/>
        <c:lblOffset val="100"/>
        <c:noMultiLvlLbl val="0"/>
      </c:catAx>
      <c:valAx>
        <c:axId val="45164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64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933237010651681E-2"/>
          <c:y val="0.91907746751117758"/>
          <c:w val="0.96535157172184616"/>
          <c:h val="6.53856411394046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Лист1!$E$27:$E$61</c:f>
              <c:numCache>
                <c:formatCode>_(* #,##0.0_);_(* \(#,##0.0\);_(* "..."_);_(@_)</c:formatCode>
                <c:ptCount val="35"/>
                <c:pt idx="0">
                  <c:v>87.578331646744829</c:v>
                </c:pt>
                <c:pt idx="1">
                  <c:v>31.39109899504761</c:v>
                </c:pt>
                <c:pt idx="2">
                  <c:v>21.621706357758903</c:v>
                </c:pt>
                <c:pt idx="3">
                  <c:v>12.800121569740327</c:v>
                </c:pt>
                <c:pt idx="4">
                  <c:v>6.8741886617579446</c:v>
                </c:pt>
                <c:pt idx="5">
                  <c:v>5.1393360477897811</c:v>
                </c:pt>
                <c:pt idx="6">
                  <c:v>4.8040412417255052</c:v>
                </c:pt>
                <c:pt idx="7">
                  <c:v>3.9877051365961314</c:v>
                </c:pt>
                <c:pt idx="8">
                  <c:v>2.2167433745755907</c:v>
                </c:pt>
                <c:pt idx="9">
                  <c:v>2.0527901628790883</c:v>
                </c:pt>
                <c:pt idx="10">
                  <c:v>1.9154757817454768</c:v>
                </c:pt>
                <c:pt idx="11">
                  <c:v>1.8054788372943034</c:v>
                </c:pt>
                <c:pt idx="12">
                  <c:v>1.7307549520281313</c:v>
                </c:pt>
                <c:pt idx="13">
                  <c:v>1.6719526946550902</c:v>
                </c:pt>
                <c:pt idx="14">
                  <c:v>1.6546856887464243</c:v>
                </c:pt>
                <c:pt idx="15">
                  <c:v>1.436989777069394</c:v>
                </c:pt>
                <c:pt idx="16">
                  <c:v>1.1461531739381854</c:v>
                </c:pt>
                <c:pt idx="17">
                  <c:v>1.1437213497788641</c:v>
                </c:pt>
                <c:pt idx="18">
                  <c:v>1.0003099521190459</c:v>
                </c:pt>
                <c:pt idx="19">
                  <c:v>0.97287165265714304</c:v>
                </c:pt>
                <c:pt idx="20">
                  <c:v>0.83640187307849478</c:v>
                </c:pt>
                <c:pt idx="21">
                  <c:v>0.69711618893115601</c:v>
                </c:pt>
                <c:pt idx="22">
                  <c:v>0.63383620389141893</c:v>
                </c:pt>
                <c:pt idx="23">
                  <c:v>0.35992506385801659</c:v>
                </c:pt>
                <c:pt idx="24">
                  <c:v>0.35707660895886573</c:v>
                </c:pt>
                <c:pt idx="25">
                  <c:v>0.30189673930294825</c:v>
                </c:pt>
                <c:pt idx="26">
                  <c:v>0.29891302933121544</c:v>
                </c:pt>
                <c:pt idx="27">
                  <c:v>0.28090045782918616</c:v>
                </c:pt>
                <c:pt idx="28">
                  <c:v>0.27626139072506817</c:v>
                </c:pt>
                <c:pt idx="29">
                  <c:v>0.24597997961849882</c:v>
                </c:pt>
                <c:pt idx="30">
                  <c:v>0.19914934462327413</c:v>
                </c:pt>
                <c:pt idx="31">
                  <c:v>0.15587376144562595</c:v>
                </c:pt>
                <c:pt idx="32">
                  <c:v>0.13890578708951495</c:v>
                </c:pt>
                <c:pt idx="33">
                  <c:v>9.5105685629185741E-2</c:v>
                </c:pt>
                <c:pt idx="34">
                  <c:v>7.6482437670401818E-2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F-4C99-9875-A94D0BA2E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2"/>
        <c:axId val="538479912"/>
        <c:axId val="538473024"/>
      </c:barChart>
      <c:catAx>
        <c:axId val="538479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8473024"/>
        <c:crosses val="autoZero"/>
        <c:auto val="1"/>
        <c:lblAlgn val="ctr"/>
        <c:lblOffset val="100"/>
        <c:noMultiLvlLbl val="0"/>
      </c:catAx>
      <c:valAx>
        <c:axId val="53847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_);_(* \(#,##0.0\);_(* &quot;...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4799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6632"/>
            <a:ext cx="7924800" cy="1404193"/>
          </a:xfrm>
        </p:spPr>
        <p:txBody>
          <a:bodyPr/>
          <a:lstStyle/>
          <a:p>
            <a:r>
              <a:rPr lang="ru-RU" altLang="ru-RU" sz="3600" b="1" dirty="0"/>
              <a:t>Евросоюз как глобальный экономический игрок  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5689053"/>
            <a:ext cx="8496944" cy="476251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 Буторина, </a:t>
            </a:r>
            <a:r>
              <a:rPr lang="ru-RU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Европы РАН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C778A5-0510-4F3B-BEDD-D97FAB503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30557"/>
            <a:ext cx="6748242" cy="379588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8589DAB7-926A-4FA4-ABB6-15F4FD1F2C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ЕС 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мире: 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D4E367B7-CB11-4C33-8293-DA925F5B3D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340" y="1752600"/>
            <a:ext cx="4227398" cy="3981717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857245-ED3E-4FD9-BA5A-5D0CD863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36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C9FF0-CA50-4EDF-8938-E800F4EA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Европейская Комиссия 2024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AE91E3F-9E65-4E9C-A451-7189236B83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41" y="1791093"/>
            <a:ext cx="3898661" cy="3898661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C2EB0DE0-2CAB-4914-88F8-337124DF9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65454"/>
            <a:ext cx="3924300" cy="4254346"/>
          </a:xfrm>
        </p:spPr>
        <p:txBody>
          <a:bodyPr/>
          <a:lstStyle/>
          <a:p>
            <a:r>
              <a:rPr lang="ru-RU" dirty="0"/>
              <a:t>Цифровизация</a:t>
            </a:r>
          </a:p>
          <a:p>
            <a:r>
              <a:rPr lang="ru-RU" dirty="0"/>
              <a:t>Экономика для людей</a:t>
            </a:r>
          </a:p>
          <a:p>
            <a:r>
              <a:rPr lang="ru-RU" dirty="0"/>
              <a:t>Гендерное равенство</a:t>
            </a:r>
          </a:p>
          <a:p>
            <a:r>
              <a:rPr lang="ru-RU" dirty="0"/>
              <a:t>Зеленый курс «</a:t>
            </a:r>
            <a:r>
              <a:rPr lang="en-US" dirty="0"/>
              <a:t>Green Deal</a:t>
            </a:r>
            <a:r>
              <a:rPr lang="ru-RU" dirty="0"/>
              <a:t>» </a:t>
            </a:r>
            <a:endParaRPr lang="en-US" dirty="0"/>
          </a:p>
          <a:p>
            <a:r>
              <a:rPr lang="ru-RU" dirty="0"/>
              <a:t>Нормативная сила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BF0307-8500-446C-877C-34490857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68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8724D-DF6F-44DB-A369-AF72DDA6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ЕЦБ: усилить позиции евро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6012E9-3AE2-42D7-87A5-66E6D383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aphicFrame>
        <p:nvGraphicFramePr>
          <p:cNvPr id="7" name="Объект 9">
            <a:extLst>
              <a:ext uri="{FF2B5EF4-FFF2-40B4-BE49-F238E27FC236}">
                <a16:creationId xmlns:a16="http://schemas.microsoft.com/office/drawing/2014/main" id="{605D601D-9795-4152-A0C3-67348F7E69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61986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62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41165-BCC7-4F75-BC56-D5870ED5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Конвергенция: пора смирения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058359F-3B63-4A62-8E03-3F83C3A55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8" y="1767918"/>
            <a:ext cx="8001000" cy="4236564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D54D7B-4DF8-4863-93BF-B9D61B9F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061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348AEE5-12E0-4C22-9BB9-8B909EFF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1916832"/>
            <a:ext cx="8001000" cy="1008112"/>
          </a:xfrm>
        </p:spPr>
        <p:txBody>
          <a:bodyPr/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</a:rPr>
              <a:t>Вопросы для обсуждения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sz="3600" dirty="0"/>
              <a:t>ЕС в мире: количество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sz="3600" dirty="0"/>
              <a:t>Пределы глобализации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sz="3600" dirty="0"/>
              <a:t>ЕС в мире: качество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Объект 22">
            <a:extLst>
              <a:ext uri="{FF2B5EF4-FFF2-40B4-BE49-F238E27FC236}">
                <a16:creationId xmlns:a16="http://schemas.microsoft.com/office/drawing/2014/main" id="{13505E53-A700-4092-A905-42F54AC6B7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8" y="1752600"/>
            <a:ext cx="3961582" cy="3961582"/>
          </a:xfrm>
        </p:spPr>
      </p:pic>
      <p:sp>
        <p:nvSpPr>
          <p:cNvPr id="16" name="Объект 15">
            <a:extLst>
              <a:ext uri="{FF2B5EF4-FFF2-40B4-BE49-F238E27FC236}">
                <a16:creationId xmlns:a16="http://schemas.microsoft.com/office/drawing/2014/main" id="{F1F2870E-998E-4E62-B404-AB972A0B9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8024" y="1752600"/>
            <a:ext cx="3779714" cy="4267200"/>
          </a:xfrm>
          <a:noFill/>
        </p:spPr>
        <p:txBody>
          <a:bodyPr/>
          <a:lstStyle/>
          <a:p>
            <a:pPr marL="742950" indent="-742950">
              <a:buAutoNum type="arabicPeriod"/>
            </a:pP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мире: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</a:t>
            </a:r>
          </a:p>
          <a:p>
            <a:pPr marL="0" indent="0">
              <a:buNone/>
            </a:pPr>
            <a:r>
              <a:rPr lang="ru-RU" sz="3600" dirty="0"/>
              <a:t>Данные </a:t>
            </a:r>
            <a:r>
              <a:rPr lang="en-US" sz="3600" dirty="0" err="1"/>
              <a:t>UNCTADStat</a:t>
            </a:r>
            <a:endParaRPr lang="ru-RU" sz="3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58063A-7890-43F5-AB11-52CC2807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62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0B80F-6EAB-41BC-AE2C-C6B2A212F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75878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Европа в населении мира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2CAB5C-B59D-410D-8290-8CE84FC2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8EAFE7A-255C-4440-B9B5-2B4AFDE24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490333"/>
              </p:ext>
            </p:extLst>
          </p:nvPr>
        </p:nvGraphicFramePr>
        <p:xfrm>
          <a:off x="609600" y="1340769"/>
          <a:ext cx="795813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70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3FC17-A4CF-4FE6-A9E6-DB35BDE0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4801"/>
            <a:ext cx="8324155" cy="60392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ЕС-28 в мировом ВВП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5CF7FD-EB32-4D44-A1FA-0854E82D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312DC60-BB59-456B-9C79-065A91BB5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877911"/>
              </p:ext>
            </p:extLst>
          </p:nvPr>
        </p:nvGraphicFramePr>
        <p:xfrm>
          <a:off x="251520" y="1052737"/>
          <a:ext cx="8640960" cy="51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1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C43F9-C036-4332-BB5D-31960D38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04801"/>
            <a:ext cx="8252147" cy="60392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ВВП на душу населения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06C8BF-021E-45C5-8052-B91FABEA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92C4632-C629-4EF3-9992-6C533D862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806387"/>
              </p:ext>
            </p:extLst>
          </p:nvPr>
        </p:nvGraphicFramePr>
        <p:xfrm>
          <a:off x="323528" y="980727"/>
          <a:ext cx="8244210" cy="52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25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700D0916-C3D0-4886-8909-F0D177020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752600"/>
            <a:ext cx="4383534" cy="426720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Пределы 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глобализации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77E18340-EE07-441F-A9C9-A147F83A68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41" y="1752600"/>
            <a:ext cx="4127359" cy="4067105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FFCE4A-D9B1-4708-BA5F-B317A795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29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C362CFA-494E-4100-AEA8-9B266281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136525"/>
            <a:ext cx="8001000" cy="1132236"/>
          </a:xfrm>
        </p:spPr>
        <p:txBody>
          <a:bodyPr/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Доля экспорта товаров и услуг в ВВП мира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1381C8-3928-4089-9F4C-C9B71CC9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83EC93C5-6D92-4687-9CE7-913192FA7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743923"/>
              </p:ext>
            </p:extLst>
          </p:nvPr>
        </p:nvGraphicFramePr>
        <p:xfrm>
          <a:off x="566737" y="1340769"/>
          <a:ext cx="7967663" cy="49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0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88B2-FCA8-43DA-AC6C-5958BB15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04800"/>
            <a:ext cx="8397750" cy="1216025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Новые вызовы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0AD78D-EA25-4FC7-AD16-3DF18750F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Фиксация социальных разрывов. Книга </a:t>
            </a:r>
            <a:r>
              <a:rPr lang="ru-RU" dirty="0" err="1"/>
              <a:t>Т.Пикетти</a:t>
            </a:r>
            <a:r>
              <a:rPr lang="ru-RU" dirty="0"/>
              <a:t> «Капитал </a:t>
            </a:r>
            <a:r>
              <a:rPr lang="en-US" dirty="0"/>
              <a:t>21 </a:t>
            </a:r>
            <a:r>
              <a:rPr lang="ru-RU" dirty="0"/>
              <a:t>века»</a:t>
            </a:r>
          </a:p>
          <a:p>
            <a:r>
              <a:rPr lang="ru-RU" dirty="0"/>
              <a:t>Переход к низким темпам роста. Угроза Вековой стагнации. </a:t>
            </a:r>
          </a:p>
          <a:p>
            <a:r>
              <a:rPr lang="ru-RU" dirty="0"/>
              <a:t>Монетаризм уходит с исторической сцены. Рост значения фискальной политики.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1CF673-0CD9-42DF-BD95-60EC9707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21102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1750</TotalTime>
  <Words>145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Verdana</vt:lpstr>
      <vt:lpstr>Wingdings</vt:lpstr>
      <vt:lpstr>Profile</vt:lpstr>
      <vt:lpstr>Евросоюз как глобальный экономический игрок   </vt:lpstr>
      <vt:lpstr>Вопросы для обсуждения</vt:lpstr>
      <vt:lpstr>Презентация PowerPoint</vt:lpstr>
      <vt:lpstr>Европа в населении мира</vt:lpstr>
      <vt:lpstr>ЕС-28 в мировом ВВП</vt:lpstr>
      <vt:lpstr>ВВП на душу населения</vt:lpstr>
      <vt:lpstr>Презентация PowerPoint</vt:lpstr>
      <vt:lpstr>Доля экспорта товаров и услуг в ВВП мира</vt:lpstr>
      <vt:lpstr>Новые вызовы </vt:lpstr>
      <vt:lpstr>Презентация PowerPoint</vt:lpstr>
      <vt:lpstr>Европейская Комиссия 2024</vt:lpstr>
      <vt:lpstr>ЕЦБ: усилить позиции евро </vt:lpstr>
      <vt:lpstr>Конвергенция: пора смирения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Ольга</cp:lastModifiedBy>
  <cp:revision>108</cp:revision>
  <dcterms:created xsi:type="dcterms:W3CDTF">2006-11-09T08:03:11Z</dcterms:created>
  <dcterms:modified xsi:type="dcterms:W3CDTF">2020-02-06T13:03:47Z</dcterms:modified>
</cp:coreProperties>
</file>